
<file path=[Content_Types].xml><?xml version="1.0" encoding="utf-8"?>
<Types xmlns="http://schemas.openxmlformats.org/package/2006/content-types"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6" r:id="rId15"/>
    <p:sldId id="288" r:id="rId1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/>
    <p:restoredTop sz="94686"/>
  </p:normalViewPr>
  <p:slideViewPr>
    <p:cSldViewPr snapToGrid="0" snapToObjects="1">
      <p:cViewPr varScale="1">
        <p:scale>
          <a:sx n="131" d="100"/>
          <a:sy n="131" d="100"/>
        </p:scale>
        <p:origin x="544" y="176"/>
      </p:cViewPr>
      <p:guideLst>
        <p:guide orient="horz" pos="1620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5/1/20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5/1/20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5/1/20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5/1/20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5/1/20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5/1/20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5/1/20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Yuqing</a:t>
            </a:r>
            <a:r>
              <a:rPr lang="zh-CN" altLang="en-US" dirty="0"/>
              <a:t> </a:t>
            </a:r>
            <a:r>
              <a:rPr lang="en-US" altLang="zh-CN" dirty="0"/>
              <a:t>Huang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>
                <a:ea typeface="+mn-ea"/>
              </a:rPr>
              <a:t>NE</a:t>
            </a:r>
            <a:r>
              <a:rPr lang="zh-CN" altLang="en-US" dirty="0">
                <a:ea typeface="+mn-ea"/>
              </a:rPr>
              <a:t> </a:t>
            </a:r>
            <a:r>
              <a:rPr lang="en-US" altLang="zh-CN" dirty="0">
                <a:ea typeface="+mn-ea"/>
              </a:rPr>
              <a:t>591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Dr.</a:t>
            </a:r>
            <a:r>
              <a:rPr lang="zh-CN" altLang="en-US" dirty="0">
                <a:ea typeface="+mn-ea"/>
              </a:rPr>
              <a:t> </a:t>
            </a:r>
            <a:r>
              <a:rPr lang="en-US" dirty="0"/>
              <a:t>Benjamin Beeler</a:t>
            </a:r>
            <a:endParaRPr lang="en-US" altLang="zh-CN" dirty="0"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EACF-584E-0F47-9B8D-1FC52B34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9822"/>
            <a:ext cx="8229600" cy="801290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Steady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endParaRPr lang="en-US" dirty="0"/>
          </a:p>
        </p:txBody>
      </p:sp>
      <p:pic>
        <p:nvPicPr>
          <p:cNvPr id="8" name="Content Placeholder 7" descr="A close up of a device&#10;&#10;Description automatically generated">
            <a:extLst>
              <a:ext uri="{FF2B5EF4-FFF2-40B4-BE49-F238E27FC236}">
                <a16:creationId xmlns:a16="http://schemas.microsoft.com/office/drawing/2014/main" id="{68476D6D-23F4-B047-8236-1D6063A0A7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4712" y="3147104"/>
            <a:ext cx="2572204" cy="1996396"/>
          </a:xfrm>
          <a:prstGeom prst="rect">
            <a:avLst/>
          </a:prstGeom>
        </p:spPr>
      </p:pic>
      <p:pic>
        <p:nvPicPr>
          <p:cNvPr id="9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406505F9-389D-4B49-BEC5-F75325150A7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40" y="1206726"/>
            <a:ext cx="2572204" cy="17650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A4885-3A81-1A40-B52F-75BFB0EAE885}"/>
              </a:ext>
            </a:extLst>
          </p:cNvPr>
          <p:cNvSpPr txBox="1"/>
          <p:nvPr/>
        </p:nvSpPr>
        <p:spPr>
          <a:xfrm>
            <a:off x="323372" y="1535412"/>
            <a:ext cx="43248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These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figure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represented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temperature</a:t>
            </a:r>
            <a:r>
              <a:rPr lang="zh-CN" altLang="en-US" sz="2000" dirty="0"/>
              <a:t> </a:t>
            </a:r>
            <a:r>
              <a:rPr lang="en-US" altLang="zh-CN" sz="2000" dirty="0"/>
              <a:t>changes</a:t>
            </a:r>
            <a:r>
              <a:rPr lang="zh-CN" altLang="en-US" sz="2000" dirty="0"/>
              <a:t> </a:t>
            </a:r>
            <a:r>
              <a:rPr lang="en-US" altLang="zh-CN" sz="2000" dirty="0"/>
              <a:t>across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fuel,</a:t>
            </a:r>
            <a:r>
              <a:rPr lang="zh-CN" altLang="en-US" sz="2000" dirty="0"/>
              <a:t> </a:t>
            </a:r>
            <a:r>
              <a:rPr lang="en-US" altLang="zh-CN" sz="2000" dirty="0"/>
              <a:t>gap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cladding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parabolic</a:t>
            </a:r>
            <a:r>
              <a:rPr lang="zh-CN" altLang="en-US" sz="2000" dirty="0"/>
              <a:t> </a:t>
            </a:r>
            <a:r>
              <a:rPr lang="en-US" altLang="zh-CN" sz="2000" dirty="0"/>
              <a:t>temperature</a:t>
            </a:r>
            <a:r>
              <a:rPr lang="zh-CN" altLang="en-US" sz="2000" dirty="0"/>
              <a:t> </a:t>
            </a:r>
            <a:r>
              <a:rPr lang="en-US" altLang="zh-CN" sz="2000" dirty="0"/>
              <a:t>profile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fuel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Approximately</a:t>
            </a:r>
            <a:r>
              <a:rPr lang="zh-CN" altLang="en-US" sz="2000" dirty="0"/>
              <a:t> </a:t>
            </a:r>
            <a:r>
              <a:rPr lang="en-US" altLang="zh-CN" sz="2000" dirty="0"/>
              <a:t>Linear</a:t>
            </a:r>
            <a:r>
              <a:rPr lang="zh-CN" altLang="en-US" sz="2000" dirty="0"/>
              <a:t> </a:t>
            </a:r>
            <a:r>
              <a:rPr lang="en-US" altLang="zh-CN" sz="2000" dirty="0"/>
              <a:t>temperature</a:t>
            </a:r>
            <a:r>
              <a:rPr lang="zh-CN" altLang="en-US" sz="2000" dirty="0"/>
              <a:t> </a:t>
            </a:r>
            <a:r>
              <a:rPr lang="en-US" altLang="zh-CN" sz="2000" dirty="0"/>
              <a:t>profile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gap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clad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Lower</a:t>
            </a:r>
            <a:r>
              <a:rPr lang="zh-CN" altLang="en-US" sz="2000" dirty="0"/>
              <a:t> </a:t>
            </a:r>
            <a:r>
              <a:rPr lang="en-US" altLang="zh-CN" sz="2000" dirty="0"/>
              <a:t>thermal</a:t>
            </a:r>
            <a:r>
              <a:rPr lang="zh-CN" altLang="en-US" sz="2000" dirty="0"/>
              <a:t> </a:t>
            </a:r>
            <a:r>
              <a:rPr lang="en-US" altLang="zh-CN" sz="2000" dirty="0"/>
              <a:t>conductivity,</a:t>
            </a:r>
            <a:r>
              <a:rPr lang="zh-CN" altLang="en-US" sz="2000" dirty="0"/>
              <a:t> </a:t>
            </a:r>
            <a:r>
              <a:rPr lang="en-US" altLang="zh-CN" sz="2000" dirty="0"/>
              <a:t>steeper</a:t>
            </a:r>
            <a:r>
              <a:rPr lang="zh-CN" altLang="en-US" sz="2000" dirty="0"/>
              <a:t> </a:t>
            </a:r>
            <a:r>
              <a:rPr lang="en-US" altLang="zh-CN" sz="2000" dirty="0"/>
              <a:t>temperature</a:t>
            </a:r>
            <a:r>
              <a:rPr lang="zh-CN" altLang="en-US" sz="2000" dirty="0"/>
              <a:t> </a:t>
            </a:r>
            <a:r>
              <a:rPr lang="en-US" altLang="zh-CN" sz="2000" dirty="0"/>
              <a:t>drops.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steeper</a:t>
            </a:r>
            <a:r>
              <a:rPr lang="zh-CN" altLang="en-US" sz="2000" dirty="0"/>
              <a:t> </a:t>
            </a:r>
            <a:r>
              <a:rPr lang="en-US" altLang="zh-CN" sz="2000" dirty="0"/>
              <a:t>temperature</a:t>
            </a:r>
            <a:r>
              <a:rPr lang="zh-CN" altLang="en-US" sz="2000" dirty="0"/>
              <a:t> </a:t>
            </a:r>
            <a:r>
              <a:rPr lang="en-US" altLang="zh-CN" sz="2000" dirty="0"/>
              <a:t>drops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1805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5EECA65-CBE6-4061-ACE2-6C556F20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Verification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1416264-DA85-47DA-93E2-66180FB454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76377"/>
                <a:ext cx="4038600" cy="3436817"/>
              </a:xfrm>
            </p:spPr>
            <p:txBody>
              <a:bodyPr wrap="square"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Blue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line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calculated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by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MATLAB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through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analytical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equation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with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heat transfer across the gap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by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equation</a:t>
                </a:r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𝑐𝑖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altLang="zh-CN" sz="1800" dirty="0"/>
              </a:p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Yellow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line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calculated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by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MATLAB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through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analytical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equation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with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heat transfer across the gap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by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equation</a:t>
                </a:r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8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zh-CN" sz="1800" dirty="0"/>
              </a:p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Red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line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moose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result</a:t>
                </a:r>
                <a:r>
                  <a:rPr lang="zh-CN" altLang="en-US" sz="1800" dirty="0"/>
                  <a:t> 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1416264-DA85-47DA-93E2-66180FB45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76377"/>
                <a:ext cx="4038600" cy="3436817"/>
              </a:xfrm>
              <a:blipFill>
                <a:blip r:embed="rId2"/>
                <a:stretch>
                  <a:fillRect l="-943" t="-1838" r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306E976-E88C-F04D-B035-187DA42C0A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4711" y="1476375"/>
            <a:ext cx="4025578" cy="311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075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5E29-B2FF-594A-831A-61035944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33CCF-A3D9-9348-BDF1-087E0985B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96905"/>
                <a:ext cx="8229600" cy="3575956"/>
              </a:xfrm>
            </p:spPr>
            <p:txBody>
              <a:bodyPr/>
              <a:lstStyle/>
              <a:p>
                <a:r>
                  <a:rPr lang="en-US" dirty="0"/>
                  <a:t>Volumetric/Areal heating rate: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=150×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−0.03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+250</m:t>
                    </m:r>
                  </m:oMath>
                </a14:m>
                <a:r>
                  <a:rPr lang="en-US" dirty="0"/>
                  <a:t>W/cm</a:t>
                </a:r>
                <a:r>
                  <a:rPr lang="en-US" baseline="30000" dirty="0"/>
                  <a:t>2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dirty="0"/>
                  <a:t>up to t=200</a:t>
                </a:r>
              </a:p>
              <a:p>
                <a:r>
                  <a:rPr lang="en-US" altLang="zh-CN" dirty="0"/>
                  <a:t>Heat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conduction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Heat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conduction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cladding/gap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Assume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initial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temperature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system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0K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33CCF-A3D9-9348-BDF1-087E0985B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96905"/>
                <a:ext cx="8229600" cy="3575956"/>
              </a:xfrm>
              <a:blipFill>
                <a:blip r:embed="rId2"/>
                <a:stretch>
                  <a:fillRect l="-1080" t="-1060" b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02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2DFE-B002-454E-B11E-4D50DCE0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dirty="0"/>
              <a:t>Transient</a:t>
            </a:r>
          </a:p>
        </p:txBody>
      </p:sp>
      <p:pic>
        <p:nvPicPr>
          <p:cNvPr id="7" name="Temperature_movie.mov" descr="Temperature_movie.mov">
            <a:hlinkClick r:id="" action="ppaction://media"/>
            <a:extLst>
              <a:ext uri="{FF2B5EF4-FFF2-40B4-BE49-F238E27FC236}">
                <a16:creationId xmlns:a16="http://schemas.microsoft.com/office/drawing/2014/main" id="{0DB4C8A1-6D39-3942-8A8D-5319682FCC2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77266" y="1575148"/>
            <a:ext cx="4589467" cy="2570101"/>
          </a:xfr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D8DE8A-7AE6-7945-9EDF-089554471C30}"/>
              </a:ext>
            </a:extLst>
          </p:cNvPr>
          <p:cNvSpPr txBox="1"/>
          <p:nvPr/>
        </p:nvSpPr>
        <p:spPr>
          <a:xfrm>
            <a:off x="1815152" y="4145249"/>
            <a:ext cx="614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animation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temperature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fuel,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cladding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70A3-97C6-AD4B-84FB-42179DC2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dirty="0"/>
              <a:t>Transient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465516-28BE-4267-BB53-A29BAFBD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dirty="0"/>
              <a:t>The fue</a:t>
            </a:r>
            <a:r>
              <a:rPr lang="en-US" altLang="zh-CN" dirty="0"/>
              <a:t>l</a:t>
            </a:r>
            <a:r>
              <a:rPr lang="en-US" dirty="0"/>
              <a:t> heats up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centerline</a:t>
            </a:r>
            <a:r>
              <a:rPr lang="zh-CN" altLang="en-US" dirty="0"/>
              <a:t> </a:t>
            </a:r>
            <a:r>
              <a:rPr lang="en-US" altLang="zh-CN" dirty="0"/>
              <a:t>temperature</a:t>
            </a:r>
            <a:r>
              <a:rPr lang="zh-CN" altLang="en-US" dirty="0"/>
              <a:t> </a:t>
            </a:r>
            <a:r>
              <a:rPr lang="en-US" altLang="zh-CN" dirty="0"/>
              <a:t>rapidly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goes,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</a:t>
            </a:r>
            <a:r>
              <a:rPr lang="en-US" dirty="0"/>
              <a:t>olumetric/</a:t>
            </a:r>
            <a:r>
              <a:rPr lang="en-US" altLang="zh-CN" dirty="0"/>
              <a:t>a</a:t>
            </a:r>
            <a:r>
              <a:rPr lang="en-US" dirty="0"/>
              <a:t>real heating rate</a:t>
            </a:r>
            <a:r>
              <a:rPr lang="zh-CN" altLang="en-US" dirty="0"/>
              <a:t> </a:t>
            </a:r>
            <a:r>
              <a:rPr lang="en-US" altLang="zh-CN" dirty="0"/>
              <a:t>decrease, thus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temperature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decrease.</a:t>
            </a:r>
            <a:endParaRPr lang="en-US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9FCEEC7C-C91A-F54A-B149-B05FB6EE48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59654" y="1630363"/>
            <a:ext cx="3812516" cy="2963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89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0F93-C753-5D40-A01E-9ACE9C53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5DFA-6DAE-3143-B712-8DE79414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2448"/>
            <a:ext cx="8229600" cy="3166280"/>
          </a:xfrm>
        </p:spPr>
        <p:txBody>
          <a:bodyPr/>
          <a:lstStyle/>
          <a:p>
            <a:r>
              <a:rPr lang="en-US" dirty="0"/>
              <a:t>Moose</a:t>
            </a:r>
            <a:r>
              <a:rPr lang="zh-CN" altLang="en-US" dirty="0"/>
              <a:t> </a:t>
            </a:r>
            <a:r>
              <a:rPr lang="en-US" dirty="0"/>
              <a:t>can</a:t>
            </a:r>
            <a:r>
              <a:rPr lang="zh-CN" altLang="en-US" dirty="0"/>
              <a:t> </a:t>
            </a:r>
            <a:r>
              <a:rPr lang="en-US" dirty="0"/>
              <a:t>be</a:t>
            </a:r>
            <a:r>
              <a:rPr lang="zh-CN" altLang="en-US" dirty="0"/>
              <a:t> </a:t>
            </a:r>
            <a:r>
              <a:rPr lang="en-US" dirty="0"/>
              <a:t>used</a:t>
            </a:r>
            <a:r>
              <a:rPr lang="zh-CN" altLang="en-US" dirty="0"/>
              <a:t> </a:t>
            </a:r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dirty="0"/>
              <a:t>solve</a:t>
            </a:r>
            <a:r>
              <a:rPr lang="zh-CN" altLang="en-US" dirty="0"/>
              <a:t> </a:t>
            </a:r>
            <a:r>
              <a:rPr lang="en-US" dirty="0"/>
              <a:t>heat</a:t>
            </a:r>
            <a:r>
              <a:rPr lang="zh-CN" altLang="en-US" dirty="0"/>
              <a:t> </a:t>
            </a:r>
            <a:r>
              <a:rPr lang="en-US" dirty="0"/>
              <a:t>equation</a:t>
            </a:r>
            <a:r>
              <a:rPr lang="zh-CN" altLang="en-US" dirty="0"/>
              <a:t> </a:t>
            </a:r>
            <a:r>
              <a:rPr lang="en-US" dirty="0"/>
              <a:t>at</a:t>
            </a:r>
            <a:r>
              <a:rPr lang="zh-CN" altLang="en-US" dirty="0"/>
              <a:t> </a:t>
            </a:r>
            <a:r>
              <a:rPr lang="en-US" dirty="0"/>
              <a:t>1D</a:t>
            </a:r>
            <a:r>
              <a:rPr lang="zh-CN" altLang="en-US" dirty="0"/>
              <a:t> </a:t>
            </a:r>
            <a:r>
              <a:rPr lang="en-US" dirty="0"/>
              <a:t>steady</a:t>
            </a:r>
            <a:r>
              <a:rPr lang="zh-CN" altLang="en-US" dirty="0"/>
              <a:t> </a:t>
            </a:r>
            <a:r>
              <a:rPr lang="en-US" dirty="0"/>
              <a:t>state</a:t>
            </a:r>
            <a:r>
              <a:rPr lang="zh-CN" altLang="en-US" dirty="0"/>
              <a:t> </a:t>
            </a:r>
            <a:r>
              <a:rPr lang="en-US" dirty="0"/>
              <a:t>situation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result</a:t>
            </a:r>
            <a:r>
              <a:rPr lang="zh-CN" altLang="en-US" dirty="0"/>
              <a:t> </a:t>
            </a:r>
            <a:r>
              <a:rPr lang="en-US" dirty="0"/>
              <a:t>for</a:t>
            </a:r>
            <a:r>
              <a:rPr lang="zh-CN" altLang="en-US" dirty="0"/>
              <a:t> </a:t>
            </a:r>
            <a:r>
              <a:rPr lang="en-US" dirty="0"/>
              <a:t>1D</a:t>
            </a:r>
            <a:r>
              <a:rPr lang="zh-CN" altLang="en-US" dirty="0"/>
              <a:t> </a:t>
            </a:r>
            <a:r>
              <a:rPr lang="en-US" dirty="0"/>
              <a:t>steady</a:t>
            </a:r>
            <a:r>
              <a:rPr lang="zh-CN" altLang="en-US" dirty="0"/>
              <a:t> </a:t>
            </a:r>
            <a:r>
              <a:rPr lang="en-US" dirty="0"/>
              <a:t>state</a:t>
            </a:r>
            <a:r>
              <a:rPr lang="zh-CN" altLang="en-US" dirty="0"/>
              <a:t> </a:t>
            </a:r>
            <a:r>
              <a:rPr lang="en-US" dirty="0"/>
              <a:t>is</a:t>
            </a:r>
            <a:r>
              <a:rPr lang="zh-CN" altLang="en-US" dirty="0"/>
              <a:t> </a:t>
            </a:r>
            <a:r>
              <a:rPr lang="en-US" dirty="0"/>
              <a:t>same</a:t>
            </a:r>
            <a:r>
              <a:rPr lang="zh-CN" altLang="en-US" dirty="0"/>
              <a:t> </a:t>
            </a:r>
            <a:r>
              <a:rPr lang="en-US" dirty="0"/>
              <a:t>compared</a:t>
            </a:r>
            <a:r>
              <a:rPr lang="zh-CN" altLang="en-US" dirty="0"/>
              <a:t> </a:t>
            </a:r>
            <a:r>
              <a:rPr lang="en-US" dirty="0"/>
              <a:t>with</a:t>
            </a:r>
            <a:r>
              <a:rPr lang="zh-CN" altLang="en-US" dirty="0"/>
              <a:t> </a:t>
            </a:r>
            <a:r>
              <a:rPr lang="en-US" dirty="0"/>
              <a:t>analytical</a:t>
            </a:r>
            <a:r>
              <a:rPr lang="zh-CN" altLang="en-US" dirty="0"/>
              <a:t> </a:t>
            </a:r>
            <a:r>
              <a:rPr lang="en-US" dirty="0"/>
              <a:t>calculation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Moose</a:t>
            </a:r>
            <a:r>
              <a:rPr lang="zh-CN" altLang="en-US" dirty="0"/>
              <a:t> </a:t>
            </a:r>
            <a:r>
              <a:rPr lang="en-US" dirty="0"/>
              <a:t>can</a:t>
            </a:r>
            <a:r>
              <a:rPr lang="zh-CN" altLang="en-US" dirty="0"/>
              <a:t> </a:t>
            </a:r>
            <a:r>
              <a:rPr lang="en-US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dirty="0"/>
              <a:t>1D</a:t>
            </a:r>
            <a:r>
              <a:rPr lang="zh-CN" altLang="en-US" dirty="0"/>
              <a:t> </a:t>
            </a:r>
            <a:r>
              <a:rPr lang="en-US" dirty="0"/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317703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EE37-E127-A647-83C7-C56E9F53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6169-4E1D-544D-9E7D-DDA6EA5E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514"/>
            <a:ext cx="8229600" cy="2929108"/>
          </a:xfrm>
        </p:spPr>
        <p:txBody>
          <a:bodyPr/>
          <a:lstStyle/>
          <a:p>
            <a:r>
              <a:rPr lang="en-US" altLang="zh-CN" dirty="0"/>
              <a:t>Heat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produced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fuel,</a:t>
            </a:r>
            <a:r>
              <a:rPr lang="zh-CN" altLang="en-US" dirty="0"/>
              <a:t> </a:t>
            </a:r>
            <a:r>
              <a:rPr lang="en-US" altLang="zh-CN" dirty="0"/>
              <a:t>transports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cladding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gap,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cladding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Heat</a:t>
            </a:r>
            <a:r>
              <a:rPr lang="zh-CN" altLang="en-US" dirty="0"/>
              <a:t> </a:t>
            </a:r>
            <a:r>
              <a:rPr lang="en-US" altLang="zh-CN" dirty="0"/>
              <a:t>transported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fuel,</a:t>
            </a:r>
            <a:r>
              <a:rPr lang="zh-CN" altLang="en-US" dirty="0"/>
              <a:t> </a:t>
            </a:r>
            <a:r>
              <a:rPr lang="en-US" altLang="zh-CN" dirty="0"/>
              <a:t>cladding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conduction</a:t>
            </a:r>
          </a:p>
          <a:p>
            <a:r>
              <a:rPr lang="en-US" altLang="zh-CN" dirty="0"/>
              <a:t>Mostly</a:t>
            </a:r>
            <a:r>
              <a:rPr lang="zh-CN" altLang="en-US" dirty="0"/>
              <a:t> </a:t>
            </a:r>
            <a:r>
              <a:rPr lang="en-US" altLang="zh-CN" dirty="0"/>
              <a:t>heat</a:t>
            </a:r>
            <a:r>
              <a:rPr lang="zh-CN" altLang="en-US" dirty="0"/>
              <a:t> </a:t>
            </a:r>
            <a:r>
              <a:rPr lang="en-US" altLang="zh-CN" dirty="0"/>
              <a:t>transported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conduction,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convection</a:t>
            </a:r>
          </a:p>
          <a:p>
            <a:r>
              <a:rPr lang="en-US" altLang="zh-CN" dirty="0"/>
              <a:t>Heat</a:t>
            </a:r>
            <a:r>
              <a:rPr lang="zh-CN" altLang="en-US" dirty="0"/>
              <a:t> </a:t>
            </a:r>
            <a:r>
              <a:rPr lang="en-US" altLang="zh-CN" dirty="0"/>
              <a:t>transported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coolant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convection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9D44-2513-C64C-B02C-DA8ED056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Heat</a:t>
            </a:r>
            <a:r>
              <a:rPr lang="zh-CN" altLang="en-US" dirty="0"/>
              <a:t> </a:t>
            </a:r>
            <a:r>
              <a:rPr lang="en-US" altLang="zh-CN" dirty="0"/>
              <a:t>conduction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92C52-DDA8-374C-854E-8BB1BC991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12259"/>
                <a:ext cx="8229600" cy="3039035"/>
              </a:xfrm>
            </p:spPr>
            <p:txBody>
              <a:bodyPr/>
              <a:lstStyle/>
              <a:p>
                <a:r>
                  <a:rPr lang="en-US" altLang="zh-CN" dirty="0"/>
                  <a:t>Heat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conduction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equation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altLang="zh-CN" dirty="0"/>
                  <a:t>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thermal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conductivity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volumetric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heating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density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specific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capacity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92C52-DDA8-374C-854E-8BB1BC991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12259"/>
                <a:ext cx="8229600" cy="3039035"/>
              </a:xfrm>
              <a:blipFill>
                <a:blip r:embed="rId2"/>
                <a:stretch>
                  <a:fillRect l="-1080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81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8A9F-4E10-704D-879E-F403094D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Heat</a:t>
            </a:r>
            <a:r>
              <a:rPr lang="zh-CN" altLang="en-US" dirty="0"/>
              <a:t> </a:t>
            </a:r>
            <a:r>
              <a:rPr lang="en-US" altLang="zh-CN" dirty="0"/>
              <a:t>Conduction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Light</a:t>
            </a:r>
            <a:r>
              <a:rPr lang="zh-CN" altLang="en-US" dirty="0"/>
              <a:t> </a:t>
            </a:r>
            <a:r>
              <a:rPr lang="en-US" altLang="zh-CN" dirty="0"/>
              <a:t>Water</a:t>
            </a:r>
            <a:r>
              <a:rPr lang="zh-CN" altLang="en-US" dirty="0"/>
              <a:t> </a:t>
            </a:r>
            <a:r>
              <a:rPr lang="en-US" altLang="zh-CN" dirty="0"/>
              <a:t>Reactor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8345D5F4-371C-4495-A764-B03A5BC020C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76377"/>
                <a:ext cx="4038600" cy="3118247"/>
              </a:xfrm>
            </p:spPr>
            <p:txBody>
              <a:bodyPr wrap="square" anchor="t">
                <a:normAutofit fontScale="775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Assumption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1800" dirty="0"/>
                  <a:t>Steady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state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heat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conduction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1800" dirty="0"/>
                  <a:t>heat conduction is predominately in the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radial direction</a:t>
                </a:r>
                <a:r>
                  <a:rPr lang="zh-CN" altLang="en-US" sz="1800" dirty="0"/>
                  <a:t> </a:t>
                </a:r>
                <a:endParaRPr lang="en-US" altLang="zh-CN" sz="1800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1800" dirty="0"/>
                  <a:t>Constant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thermal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conductivity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zh-CN" sz="1800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𝑟𝑘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zh-CN" sz="1800" dirty="0"/>
              </a:p>
              <a:p>
                <a:r>
                  <a:rPr lang="en-US" altLang="zh-CN" sz="1600" dirty="0"/>
                  <a:t>Boundary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zh-CN" sz="1600" dirty="0"/>
                  <a:t>Symmetry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𝑑𝑟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600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zh-CN" sz="1600" dirty="0"/>
                  <a:t>conservation of heat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flux at the fuel/gap/clad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interface</a:t>
                </a:r>
              </a:p>
              <a:p>
                <a:pPr>
                  <a:lnSpc>
                    <a:spcPct val="90000"/>
                  </a:lnSpc>
                </a:pPr>
                <a:endParaRPr lang="en-US" sz="1800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8345D5F4-371C-4495-A764-B03A5BC02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76377"/>
                <a:ext cx="4038600" cy="3118247"/>
              </a:xfrm>
              <a:blipFill>
                <a:blip r:embed="rId2"/>
                <a:stretch>
                  <a:fillRect l="-314" t="-2024" b="-20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D6D89E-8273-924D-A8A3-4804562E79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60522" y="1476377"/>
            <a:ext cx="2213955" cy="311824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79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CE94041-6B91-4C04-9E29-448CB2DB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/>
          <a:p>
            <a:r>
              <a:rPr lang="en-US" altLang="zh-CN" dirty="0"/>
              <a:t>Heat</a:t>
            </a:r>
            <a:r>
              <a:rPr lang="zh-CN" altLang="en-US" dirty="0"/>
              <a:t> </a:t>
            </a:r>
            <a:r>
              <a:rPr lang="en-US" altLang="zh-CN" dirty="0"/>
              <a:t>Conduction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Light</a:t>
            </a:r>
            <a:r>
              <a:rPr lang="zh-CN" altLang="en-US" dirty="0"/>
              <a:t> </a:t>
            </a:r>
            <a:r>
              <a:rPr lang="en-US" altLang="zh-CN" dirty="0"/>
              <a:t>Water</a:t>
            </a:r>
            <a:r>
              <a:rPr lang="zh-CN" altLang="en-US" dirty="0"/>
              <a:t> </a:t>
            </a:r>
            <a:r>
              <a:rPr lang="en-US" altLang="zh-CN" dirty="0"/>
              <a:t>Reactor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A6F21B-3792-46B3-A39F-007AA67D5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 wrap="square" anchor="t">
            <a:normAutofit/>
          </a:bodyPr>
          <a:lstStyle/>
          <a:p>
            <a:pPr marL="457200" lvl="1" indent="0">
              <a:buNone/>
            </a:pPr>
            <a:endParaRPr lang="en-US" altLang="zh-CN" sz="2400" b="0"/>
          </a:p>
          <a:p>
            <a:pPr marL="457200" lvl="1" indent="0">
              <a:buNone/>
            </a:pP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3">
                <a:extLst>
                  <a:ext uri="{FF2B5EF4-FFF2-40B4-BE49-F238E27FC236}">
                    <a16:creationId xmlns:a16="http://schemas.microsoft.com/office/drawing/2014/main" id="{5012A80B-DCE4-42C9-BF14-6F2F1D88C92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51142" y="1631156"/>
                <a:ext cx="8135658" cy="3142828"/>
              </a:xfrm>
            </p:spPr>
            <p:txBody>
              <a:bodyPr/>
              <a:lstStyle/>
              <a:p>
                <a:r>
                  <a:rPr lang="en-US" altLang="zh-CN" sz="1800" dirty="0"/>
                  <a:t>Fuel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region</a:t>
                </a:r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𝑟𝑘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r>
                  <a:rPr lang="en-US" altLang="zh-CN" sz="1800" dirty="0"/>
                  <a:t>Gap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region</a:t>
                </a:r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is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gap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conductance;</a:t>
                </a:r>
                <a:r>
                  <a:rPr lang="zh-CN" altLang="en-US" sz="1800" dirty="0"/>
                  <a:t> 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is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fuel pellet surface temperature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is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inner clad surface temperature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Content Placeholder 3">
                <a:extLst>
                  <a:ext uri="{FF2B5EF4-FFF2-40B4-BE49-F238E27FC236}">
                    <a16:creationId xmlns:a16="http://schemas.microsoft.com/office/drawing/2014/main" id="{5012A80B-DCE4-42C9-BF14-6F2F1D88C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51142" y="1631156"/>
                <a:ext cx="8135658" cy="3142828"/>
              </a:xfrm>
              <a:blipFill>
                <a:blip r:embed="rId2"/>
                <a:stretch>
                  <a:fillRect l="-312" t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64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506B-2439-2344-A2A8-EA39FF9D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Heat</a:t>
            </a:r>
            <a:r>
              <a:rPr lang="zh-CN" altLang="en-US" dirty="0"/>
              <a:t> </a:t>
            </a:r>
            <a:r>
              <a:rPr lang="en-US" altLang="zh-CN" dirty="0"/>
              <a:t>Conduction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Light</a:t>
            </a:r>
            <a:r>
              <a:rPr lang="zh-CN" altLang="en-US" dirty="0"/>
              <a:t> </a:t>
            </a:r>
            <a:r>
              <a:rPr lang="en-US" altLang="zh-CN" dirty="0"/>
              <a:t>Water</a:t>
            </a:r>
            <a:r>
              <a:rPr lang="zh-CN" altLang="en-US" dirty="0"/>
              <a:t> </a:t>
            </a:r>
            <a:r>
              <a:rPr lang="en-US" altLang="zh-CN" dirty="0"/>
              <a:t>Reactor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20BEAA-B78F-2442-B1AD-A4E525000B8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199" y="1631155"/>
                <a:ext cx="8229599" cy="3263573"/>
              </a:xfrm>
            </p:spPr>
            <p:txBody>
              <a:bodyPr/>
              <a:lstStyle/>
              <a:p>
                <a:r>
                  <a:rPr lang="en-US" altLang="zh-CN" sz="1800" dirty="0"/>
                  <a:t>Gap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region</a:t>
                </a:r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𝑐𝑖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𝑐𝑜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  <a:p>
                <a:r>
                  <a:rPr lang="en-US" altLang="zh-CN" sz="1800" dirty="0"/>
                  <a:t>Cladding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region</a:t>
                </a:r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zh-CN" sz="18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20BEAA-B78F-2442-B1AD-A4E525000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199" y="1631155"/>
                <a:ext cx="8229599" cy="3263573"/>
              </a:xfrm>
              <a:blipFill>
                <a:blip r:embed="rId2"/>
                <a:stretch>
                  <a:fillRect l="-463" t="-388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27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4988858" y="1592217"/>
            <a:ext cx="2158254" cy="305920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7147112" y="1592217"/>
            <a:ext cx="598394" cy="305920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7745506" y="1592217"/>
            <a:ext cx="598394" cy="305920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4988858" y="1518257"/>
            <a:ext cx="2158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7147112" y="1518257"/>
            <a:ext cx="5983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7745506" y="1518257"/>
            <a:ext cx="5983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4928348" y="1592217"/>
            <a:ext cx="0" cy="3059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C4C34D-9F6B-3A44-A4E8-FDD2910214C5}"/>
                  </a:ext>
                </a:extLst>
              </p:cNvPr>
              <p:cNvSpPr txBox="1"/>
              <p:nvPr/>
            </p:nvSpPr>
            <p:spPr>
              <a:xfrm>
                <a:off x="500904" y="1476376"/>
                <a:ext cx="394334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Outer cladding: 500 K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Mesh: 100x100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Steady-state: Volumetric/Areal heating rate: Q = 250 W/cm</a:t>
                </a:r>
                <a:r>
                  <a:rPr lang="en-US" sz="2400" baseline="30000" dirty="0"/>
                  <a:t>2 </a:t>
                </a:r>
                <a:r>
                  <a:rPr lang="en-US" sz="2400" dirty="0"/>
                  <a:t>Transient: Volumetric/Areal heating rate: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=150×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−0.03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+250</m:t>
                    </m:r>
                  </m:oMath>
                </a14:m>
                <a:r>
                  <a:rPr lang="en-US" sz="2400" dirty="0"/>
                  <a:t>W/cm</a:t>
                </a:r>
                <a:r>
                  <a:rPr lang="en-US" sz="2400" baseline="30000" dirty="0"/>
                  <a:t>2</a:t>
                </a:r>
                <a:r>
                  <a:rPr lang="zh-CN" altLang="en-US" sz="2400" dirty="0"/>
                  <a:t> </a:t>
                </a:r>
                <a:r>
                  <a:rPr lang="en-US" sz="2400" dirty="0"/>
                  <a:t>up to t=200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C4C34D-9F6B-3A44-A4E8-FDD291021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04" y="1476376"/>
                <a:ext cx="3943348" cy="3416320"/>
              </a:xfrm>
              <a:prstGeom prst="rect">
                <a:avLst/>
              </a:prstGeom>
              <a:blipFill>
                <a:blip r:embed="rId2"/>
                <a:stretch>
                  <a:fillRect l="-1603" t="-111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5452783" y="2920114"/>
            <a:ext cx="123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6831107" y="2873948"/>
            <a:ext cx="123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7429500" y="2838228"/>
            <a:ext cx="123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5452783" y="1241258"/>
            <a:ext cx="123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6814298" y="1231313"/>
            <a:ext cx="123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7456395" y="1230158"/>
            <a:ext cx="123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4128247" y="2873948"/>
            <a:ext cx="123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120638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4A4D-19AC-E94D-9BB6-9B397F87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120E94-89C9-764C-B1BE-2F1E341FA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059452"/>
              </p:ext>
            </p:extLst>
          </p:nvPr>
        </p:nvGraphicFramePr>
        <p:xfrm>
          <a:off x="457200" y="2266950"/>
          <a:ext cx="85642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758">
                  <a:extLst>
                    <a:ext uri="{9D8B030D-6E8A-4147-A177-3AD203B41FA5}">
                      <a16:colId xmlns:a16="http://schemas.microsoft.com/office/drawing/2014/main" val="1647541090"/>
                    </a:ext>
                  </a:extLst>
                </a:gridCol>
                <a:gridCol w="3125338">
                  <a:extLst>
                    <a:ext uri="{9D8B030D-6E8A-4147-A177-3AD203B41FA5}">
                      <a16:colId xmlns:a16="http://schemas.microsoft.com/office/drawing/2014/main" val="4206263404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1530550018"/>
                    </a:ext>
                  </a:extLst>
                </a:gridCol>
                <a:gridCol w="2839016">
                  <a:extLst>
                    <a:ext uri="{9D8B030D-6E8A-4147-A177-3AD203B41FA5}">
                      <a16:colId xmlns:a16="http://schemas.microsoft.com/office/drawing/2014/main" val="331388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Thermal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conductivity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US" dirty="0"/>
                        <a:t>W/cm-K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Density(g/cm</a:t>
                      </a:r>
                      <a:r>
                        <a:rPr lang="en-US" altLang="zh-CN" baseline="30000" dirty="0"/>
                        <a:t>3</a:t>
                      </a:r>
                      <a:r>
                        <a:rPr lang="en-US" altLang="zh-CN" baseline="0" dirty="0"/>
                        <a:t>)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heat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capacity(J/g-K)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8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Gap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en-US" dirty="0"/>
                        <a:t>.158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Cladding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08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00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D1B7-0C66-6D48-9B4F-2C14884F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Steady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7B8F3-674F-0348-8F38-610D4682A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00520"/>
                <a:ext cx="8229600" cy="2443934"/>
              </a:xfrm>
            </p:spPr>
            <p:txBody>
              <a:bodyPr/>
              <a:lstStyle/>
              <a:p>
                <a:r>
                  <a:rPr lang="en-US" dirty="0"/>
                  <a:t>Volumetric/Areal heating rate: Q = 250 W/cm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r>
                  <a:rPr lang="en-US" altLang="zh-CN" dirty="0"/>
                  <a:t>Heat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conduction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Heat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conduction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cladding/gap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7B8F3-674F-0348-8F38-610D4682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00520"/>
                <a:ext cx="8229600" cy="2443934"/>
              </a:xfrm>
              <a:blipFill>
                <a:blip r:embed="rId2"/>
                <a:stretch>
                  <a:fillRect l="-1080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929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638</Words>
  <Application>Microsoft Macintosh PowerPoint</Application>
  <PresentationFormat>On-screen Show (16:9)</PresentationFormat>
  <Paragraphs>113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Wingdings</vt:lpstr>
      <vt:lpstr>NCStateU-horizontal-left-logo</vt:lpstr>
      <vt:lpstr>Final Project</vt:lpstr>
      <vt:lpstr>Introduction</vt:lpstr>
      <vt:lpstr>Heat conduction</vt:lpstr>
      <vt:lpstr>Heat Conduction in Light Water Reactor </vt:lpstr>
      <vt:lpstr>Heat Conduction in Light Water Reactor </vt:lpstr>
      <vt:lpstr>Heat Conduction in Light Water Reactor </vt:lpstr>
      <vt:lpstr>Simulation Details</vt:lpstr>
      <vt:lpstr>Parameters for Materials</vt:lpstr>
      <vt:lpstr>Steady State</vt:lpstr>
      <vt:lpstr>The Result for Steady State</vt:lpstr>
      <vt:lpstr>Verification </vt:lpstr>
      <vt:lpstr>Transient</vt:lpstr>
      <vt:lpstr>The Result for Transient</vt:lpstr>
      <vt:lpstr>The Result for Transient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UNKNOWN UNKNOWN</dc:creator>
  <cp:lastModifiedBy>UNKNOWN UNKNOWN</cp:lastModifiedBy>
  <cp:revision>8</cp:revision>
  <dcterms:created xsi:type="dcterms:W3CDTF">2020-05-01T23:56:56Z</dcterms:created>
  <dcterms:modified xsi:type="dcterms:W3CDTF">2020-05-02T00:46:00Z</dcterms:modified>
</cp:coreProperties>
</file>