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537" r:id="rId2"/>
    <p:sldId id="600" r:id="rId3"/>
    <p:sldId id="592" r:id="rId4"/>
    <p:sldId id="593" r:id="rId5"/>
    <p:sldId id="594" r:id="rId6"/>
    <p:sldId id="595" r:id="rId7"/>
    <p:sldId id="596" r:id="rId8"/>
    <p:sldId id="599" r:id="rId9"/>
    <p:sldId id="407" r:id="rId10"/>
    <p:sldId id="561" r:id="rId11"/>
    <p:sldId id="562" r:id="rId12"/>
    <p:sldId id="563" r:id="rId13"/>
    <p:sldId id="564" r:id="rId14"/>
    <p:sldId id="565" r:id="rId15"/>
    <p:sldId id="566" r:id="rId16"/>
    <p:sldId id="567" r:id="rId17"/>
    <p:sldId id="568" r:id="rId18"/>
    <p:sldId id="569" r:id="rId19"/>
    <p:sldId id="570" r:id="rId20"/>
    <p:sldId id="577" r:id="rId21"/>
    <p:sldId id="571" r:id="rId22"/>
    <p:sldId id="586" r:id="rId23"/>
    <p:sldId id="572" r:id="rId24"/>
    <p:sldId id="573" r:id="rId25"/>
    <p:sldId id="575" r:id="rId26"/>
    <p:sldId id="579" r:id="rId27"/>
    <p:sldId id="576" r:id="rId28"/>
    <p:sldId id="585" r:id="rId29"/>
    <p:sldId id="587" r:id="rId30"/>
    <p:sldId id="597" r:id="rId31"/>
    <p:sldId id="598" r:id="rId32"/>
    <p:sldId id="5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68"/>
    <p:restoredTop sz="94672"/>
  </p:normalViewPr>
  <p:slideViewPr>
    <p:cSldViewPr snapToGrid="0" snapToObjects="1">
      <p:cViewPr varScale="1">
        <p:scale>
          <a:sx n="122" d="100"/>
          <a:sy n="122" d="100"/>
        </p:scale>
        <p:origin x="2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0BC3A-953C-654D-BC1C-D0CE62D49644}" type="datetimeFigureOut">
              <a:rPr lang="en-US" smtClean="0"/>
              <a:t>4/16/25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D7D17-6095-D940-89AB-64358FB46A57}" type="slidenum">
              <a:rPr lang="en-US" smtClean="0"/>
              <a:t>‹#›</a:t>
            </a:fld>
            <a:endParaRPr lang="en-US"/>
          </a:p>
        </p:txBody>
      </p:sp>
    </p:spTree>
    <p:extLst>
      <p:ext uri="{BB962C8B-B14F-4D97-AF65-F5344CB8AC3E}">
        <p14:creationId xmlns:p14="http://schemas.microsoft.com/office/powerpoint/2010/main" val="39876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4/16/25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4/16/25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4/16/25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86847"/>
            <a:ext cx="10972800" cy="106838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555234"/>
            <a:ext cx="10972800" cy="45709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4/16/25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5191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4/16/25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2731"/>
            <a:ext cx="10972800" cy="1068387"/>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541119"/>
            <a:ext cx="5384800" cy="45850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541119"/>
            <a:ext cx="5384800" cy="45850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4/16/25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1"/>
            <a:ext cx="10972800" cy="1068387"/>
          </a:xfrm>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4/16/25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70"/>
            <a:ext cx="10972800" cy="1068387"/>
          </a:xfrm>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4/16/25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4/16/25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4/16/25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4/16/25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4/16/25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2025</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69876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4F59-8EC9-F24B-B686-893A7A33EFAA}"/>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1BBBC707-027A-324A-9260-1EA31A3222BA}"/>
              </a:ext>
            </a:extLst>
          </p:cNvPr>
          <p:cNvSpPr>
            <a:spLocks noGrp="1"/>
          </p:cNvSpPr>
          <p:nvPr>
            <p:ph idx="1"/>
          </p:nvPr>
        </p:nvSpPr>
        <p:spPr/>
        <p:txBody>
          <a:bodyPr/>
          <a:lstStyle/>
          <a:p>
            <a:r>
              <a:rPr lang="en-US" sz="2000" dirty="0"/>
              <a:t>Concerning limiting phenomena, some criteria have been established for the UO2 and MOX fuel designs</a:t>
            </a:r>
          </a:p>
          <a:p>
            <a:r>
              <a:rPr lang="en-US" sz="2000" dirty="0"/>
              <a:t>Engineering must demonstrate that all relevant parameters fulfill those criteria at any time from the loading of the fuel to reprocessing, or during long-term storage</a:t>
            </a:r>
          </a:p>
          <a:p>
            <a:r>
              <a:rPr lang="en-US" sz="2000" dirty="0"/>
              <a:t>The key performance limiting phenomena are Pellet-clad mechanical interaction; Cladding elongation and assembly bow; Cladding oxidation and hydrogen pickup; Cladding wear; Power to melt; Fuel rod internal pressure; Departure from nucleate boiling; Normal operation limits</a:t>
            </a:r>
          </a:p>
          <a:p>
            <a:endParaRPr lang="en-US" sz="2000" dirty="0"/>
          </a:p>
        </p:txBody>
      </p:sp>
      <p:sp>
        <p:nvSpPr>
          <p:cNvPr id="4" name="Slide Number Placeholder 3">
            <a:extLst>
              <a:ext uri="{FF2B5EF4-FFF2-40B4-BE49-F238E27FC236}">
                <a16:creationId xmlns:a16="http://schemas.microsoft.com/office/drawing/2014/main" id="{33FFED72-2010-164D-BDF9-2E2B57CD8882}"/>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Tree>
    <p:extLst>
      <p:ext uri="{BB962C8B-B14F-4D97-AF65-F5344CB8AC3E}">
        <p14:creationId xmlns:p14="http://schemas.microsoft.com/office/powerpoint/2010/main" val="162526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F0D-DB2F-514A-B72B-B38EF3C2C19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B4DEE915-B4F7-1845-86C3-7A16CFD6DEF0}"/>
              </a:ext>
            </a:extLst>
          </p:cNvPr>
          <p:cNvSpPr>
            <a:spLocks noGrp="1"/>
          </p:cNvSpPr>
          <p:nvPr>
            <p:ph idx="1"/>
          </p:nvPr>
        </p:nvSpPr>
        <p:spPr/>
        <p:txBody>
          <a:bodyPr/>
          <a:lstStyle/>
          <a:p>
            <a:r>
              <a:rPr lang="en-US" sz="2000" dirty="0"/>
              <a:t>PCMI</a:t>
            </a:r>
          </a:p>
          <a:p>
            <a:r>
              <a:rPr lang="en-US" sz="2000" dirty="0"/>
              <a:t>PCMI is a complex process with a maximum risk for failure when the fuel pellet to cladding gap closes firmly and the reactivity of the fuel is still high</a:t>
            </a:r>
          </a:p>
          <a:p>
            <a:r>
              <a:rPr lang="en-US" sz="2000" dirty="0"/>
              <a:t>The risk is enhanced by pellet fragments inducing a local shear strain on the cladding, and by the chemical interaction kinetics at the interface</a:t>
            </a:r>
          </a:p>
          <a:p>
            <a:r>
              <a:rPr lang="en-US" sz="2000" dirty="0"/>
              <a:t>In order to prevent SCC, the cladding hoop stress calculated for normal operation and transients is limited</a:t>
            </a:r>
          </a:p>
          <a:p>
            <a:r>
              <a:rPr lang="en-US" sz="2000" dirty="0"/>
              <a:t>The extent of the total permanent hoop strain is limited during the whole lifetime of the fuel rods, typically to 1%</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2444743E-315B-9341-978C-27CF805608F9}"/>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Tree>
    <p:extLst>
      <p:ext uri="{BB962C8B-B14F-4D97-AF65-F5344CB8AC3E}">
        <p14:creationId xmlns:p14="http://schemas.microsoft.com/office/powerpoint/2010/main" val="132772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2E93-2F2C-D943-B574-B8F853919CA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DAFD5F6C-95C0-1841-823E-3A3E067D6F52}"/>
              </a:ext>
            </a:extLst>
          </p:cNvPr>
          <p:cNvSpPr>
            <a:spLocks noGrp="1"/>
          </p:cNvSpPr>
          <p:nvPr>
            <p:ph idx="1"/>
          </p:nvPr>
        </p:nvSpPr>
        <p:spPr/>
        <p:txBody>
          <a:bodyPr/>
          <a:lstStyle/>
          <a:p>
            <a:r>
              <a:rPr lang="en-US" sz="2000" dirty="0"/>
              <a:t>Cladding elongation and assembly bow</a:t>
            </a:r>
          </a:p>
          <a:p>
            <a:r>
              <a:rPr lang="en-US" sz="2000" dirty="0"/>
              <a:t>During irradiation, the anisotropic character of the cladding material and the preferential migration of vacancies and interstitials in specific lattice planes drive an overall cladding axial growth, activated by the fast neutron flux</a:t>
            </a:r>
          </a:p>
          <a:p>
            <a:r>
              <a:rPr lang="en-US" sz="2000" dirty="0"/>
              <a:t>When contact is established between the pellet and the cladding, pellet axial elongation causes an additional axial cladding strain</a:t>
            </a:r>
          </a:p>
          <a:p>
            <a:r>
              <a:rPr lang="en-US" sz="2000" dirty="0"/>
              <a:t>This can lead to fuel rod bow with pitch reduction between the rods, reducing thermal margins</a:t>
            </a:r>
          </a:p>
          <a:p>
            <a:r>
              <a:rPr lang="en-US" sz="2000" dirty="0"/>
              <a:t>Differential elongation of guide tubes in a PWR assembly can lead to an overall assembly bow</a:t>
            </a:r>
          </a:p>
          <a:p>
            <a:endParaRPr lang="en-US" sz="2000" dirty="0"/>
          </a:p>
          <a:p>
            <a:endParaRPr lang="en-US" sz="2000" dirty="0"/>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06E5C1D-C6AB-7244-BED5-F5845E129B4F}"/>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273668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oxidation and hydrogen pickup</a:t>
            </a:r>
          </a:p>
          <a:p>
            <a:r>
              <a:rPr lang="en-US" sz="2000" dirty="0"/>
              <a:t>For the ZrO2 formation at the cladding waterside surface, a typical criterion is related to the ASTM criterion of a maximum cladding wall thickness reduction of 10%, which corresponds to an oxide thickness of the order of 100 microns</a:t>
            </a:r>
          </a:p>
          <a:p>
            <a:r>
              <a:rPr lang="en-US" sz="2000" dirty="0"/>
              <a:t>When the hydrogen concentration in the cladding exceeds the solubility limit, 70–100 ppm by weight at operating temperatures, zirconium hydrides will form</a:t>
            </a:r>
          </a:p>
          <a:p>
            <a:r>
              <a:rPr lang="en-US" sz="2000" dirty="0"/>
              <a:t>The impact of hydrides on key mechanical properties depends strongly on hydride distribution and orientation</a:t>
            </a:r>
          </a:p>
          <a:p>
            <a:r>
              <a:rPr lang="en-US" sz="2000" dirty="0"/>
              <a:t>Oxidation and hydrogen pickup are increasingly important at higher exposures, as the dependence on burnup is nonlinear</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Tree>
    <p:extLst>
      <p:ext uri="{BB962C8B-B14F-4D97-AF65-F5344CB8AC3E}">
        <p14:creationId xmlns:p14="http://schemas.microsoft.com/office/powerpoint/2010/main" val="233681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wear</a:t>
            </a:r>
          </a:p>
          <a:p>
            <a:r>
              <a:rPr lang="en-US" sz="2000" dirty="0"/>
              <a:t>The criterion for cladding wear at the contact points between grid spring/dimples and the fuel rod is often also related to the ASTM criterion of a maximum cladding wall thickness reduction of 10%</a:t>
            </a:r>
          </a:p>
          <a:p>
            <a:r>
              <a:rPr lang="en-US" sz="2000" dirty="0"/>
              <a:t>More wear is technically acceptable, as evidenced from operational experience</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spTree>
    <p:extLst>
      <p:ext uri="{BB962C8B-B14F-4D97-AF65-F5344CB8AC3E}">
        <p14:creationId xmlns:p14="http://schemas.microsoft.com/office/powerpoint/2010/main" val="106090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Power to melt</a:t>
            </a:r>
          </a:p>
          <a:p>
            <a:r>
              <a:rPr lang="en-US" sz="2000" dirty="0"/>
              <a:t>The use of uranium dioxide or MOX provides a comfortable power to melt margin</a:t>
            </a:r>
          </a:p>
          <a:p>
            <a:r>
              <a:rPr lang="en-US" sz="2000" dirty="0"/>
              <a:t>The melting temperature decreases slightly with burnup, but remains above 2750C</a:t>
            </a:r>
          </a:p>
          <a:p>
            <a:r>
              <a:rPr lang="en-US" sz="2000" dirty="0"/>
              <a:t>At high burnup, above 50 </a:t>
            </a:r>
            <a:r>
              <a:rPr lang="en-US" sz="2000" dirty="0" err="1"/>
              <a:t>MWd</a:t>
            </a:r>
            <a:r>
              <a:rPr lang="en-US" sz="2000" dirty="0"/>
              <a:t>/</a:t>
            </a:r>
            <a:r>
              <a:rPr lang="en-US" sz="2000" dirty="0" err="1"/>
              <a:t>kgU</a:t>
            </a:r>
            <a:r>
              <a:rPr lang="en-US" sz="2000" dirty="0"/>
              <a:t>, considering the fuel thermal conductivity decrease, the power to melt is estimated to be around 600 W/cm, which is an unrealistic high LHR</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spTree>
    <p:extLst>
      <p:ext uri="{BB962C8B-B14F-4D97-AF65-F5344CB8AC3E}">
        <p14:creationId xmlns:p14="http://schemas.microsoft.com/office/powerpoint/2010/main" val="3450252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Fuel rod internal pressure</a:t>
            </a:r>
          </a:p>
          <a:p>
            <a:r>
              <a:rPr lang="en-US" sz="2000" dirty="0"/>
              <a:t>Significant reopening of the radial gap between the fuel stack and the cladding must be avoided to ensure the heat transfer to the coolant</a:t>
            </a:r>
          </a:p>
          <a:p>
            <a:r>
              <a:rPr lang="en-US" sz="2000" dirty="0"/>
              <a:t>If a gap opens, fuel overheating and excessive fission gas release can occur, ultimately leading to fuel failure</a:t>
            </a:r>
          </a:p>
          <a:p>
            <a:r>
              <a:rPr lang="en-US" sz="2000" dirty="0"/>
              <a:t>The original criterion required that the rod inner pressure must never exceed the outer coolant pressure</a:t>
            </a:r>
          </a:p>
          <a:p>
            <a:r>
              <a:rPr lang="en-US" sz="2000" dirty="0"/>
              <a:t>This criterion was over-conservative and has been replaced by a ‘</a:t>
            </a:r>
            <a:r>
              <a:rPr lang="en-US" sz="2000" dirty="0" err="1"/>
              <a:t>nonlift</a:t>
            </a:r>
            <a:r>
              <a:rPr lang="en-US" sz="2000" dirty="0"/>
              <a:t>-off’ criterion, where the radial creep-out of the cladding (driven by gas pressure in excess of the system pressure) must never exceed the expansion rate of the pellet</a:t>
            </a:r>
          </a:p>
          <a:p>
            <a:r>
              <a:rPr lang="en-US" sz="2000" dirty="0"/>
              <a:t>Experiments have shown that a large overpressure of the gas (considerably more than 5.0 MPa) is needed to initiate the reopening</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spTree>
    <p:extLst>
      <p:ext uri="{BB962C8B-B14F-4D97-AF65-F5344CB8AC3E}">
        <p14:creationId xmlns:p14="http://schemas.microsoft.com/office/powerpoint/2010/main" val="1393934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Departure from nucleate boiling</a:t>
            </a:r>
          </a:p>
          <a:p>
            <a:r>
              <a:rPr lang="en-US" sz="2000" dirty="0"/>
              <a:t>With increasing heat flux there comes a point at which the heat transfer from a fuel rod rapidly decreases due to the insulating effect of a steam blanket that forms on the rod surface, resulting in a severe increase of cladding temperature and possibly cladding failure</a:t>
            </a:r>
          </a:p>
          <a:p>
            <a:r>
              <a:rPr lang="en-US" sz="2000" dirty="0"/>
              <a:t>The ratio of the heat flux needed to cause departure from nucleate boiling (DNB) at given local coolant properties (pressure, enthalpy, mass flow rate) to the actual local heat flux of a fuel rod is defined as the DNBR</a:t>
            </a:r>
          </a:p>
          <a:p>
            <a:r>
              <a:rPr lang="en-US" sz="2000" dirty="0"/>
              <a:t>This phenomenon may limit the maximum allowed thermal power of a given PWR</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spTree>
    <p:extLst>
      <p:ext uri="{BB962C8B-B14F-4D97-AF65-F5344CB8AC3E}">
        <p14:creationId xmlns:p14="http://schemas.microsoft.com/office/powerpoint/2010/main" val="360635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Normal operation limits</a:t>
            </a:r>
          </a:p>
          <a:p>
            <a:r>
              <a:rPr lang="en-US" sz="2000" dirty="0"/>
              <a:t>Constraints on the axial LHR distribution are typically applied at the core design level and during normal operation to guarantee that the conditions are never worse than those assumed in scenarios considered in the accident analyses</a:t>
            </a:r>
          </a:p>
          <a:p>
            <a:r>
              <a:rPr lang="en-US" sz="2000" dirty="0"/>
              <a:t>The maximum allowed LHR may depend on the axial position and on burnup, and can be reactor- and even cycle-specific</a:t>
            </a:r>
          </a:p>
          <a:p>
            <a:r>
              <a:rPr lang="en-US" sz="2000" dirty="0"/>
              <a:t>The fulfilment of the constraint is verified during the reload safety evaluation process as well as during plant operation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a:p>
        </p:txBody>
      </p:sp>
    </p:spTree>
    <p:extLst>
      <p:ext uri="{BB962C8B-B14F-4D97-AF65-F5344CB8AC3E}">
        <p14:creationId xmlns:p14="http://schemas.microsoft.com/office/powerpoint/2010/main" val="177468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73D5-9605-154F-8A18-EF6B277587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6EDA549-36CE-4E41-9022-8F43E83AA88A}"/>
              </a:ext>
            </a:extLst>
          </p:cNvPr>
          <p:cNvSpPr>
            <a:spLocks noGrp="1"/>
          </p:cNvSpPr>
          <p:nvPr>
            <p:ph idx="1"/>
          </p:nvPr>
        </p:nvSpPr>
        <p:spPr/>
        <p:txBody>
          <a:bodyPr/>
          <a:lstStyle/>
          <a:p>
            <a:r>
              <a:rPr lang="en-US" dirty="0"/>
              <a:t>There are a variety of limiting phenomena in LWR fuel systems that provide the boundaries of operation and lifetime</a:t>
            </a:r>
          </a:p>
          <a:p>
            <a:r>
              <a:rPr lang="en-US" dirty="0"/>
              <a:t>These limits include phenomena in the fuel, gap, cladding, corrosion, and assembly levels</a:t>
            </a:r>
          </a:p>
          <a:p>
            <a:r>
              <a:rPr lang="en-US" dirty="0"/>
              <a:t>The performance of uranium dioxide and MOX fuels in LWR nuclear reactors is well established</a:t>
            </a:r>
          </a:p>
          <a:p>
            <a:r>
              <a:rPr lang="en-US" dirty="0"/>
              <a:t>These fuels have demonstrated a very good behavior during irradiation, favored by their high melting temperature, providing large operating temperature margins</a:t>
            </a:r>
          </a:p>
          <a:p>
            <a:endParaRPr lang="en-US" dirty="0"/>
          </a:p>
        </p:txBody>
      </p:sp>
      <p:sp>
        <p:nvSpPr>
          <p:cNvPr id="4" name="Slide Number Placeholder 3">
            <a:extLst>
              <a:ext uri="{FF2B5EF4-FFF2-40B4-BE49-F238E27FC236}">
                <a16:creationId xmlns:a16="http://schemas.microsoft.com/office/drawing/2014/main" id="{2EED1C45-8DE4-B148-8306-CEB5503B2503}"/>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spTree>
    <p:extLst>
      <p:ext uri="{BB962C8B-B14F-4D97-AF65-F5344CB8AC3E}">
        <p14:creationId xmlns:p14="http://schemas.microsoft.com/office/powerpoint/2010/main" val="171997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8655-7C4C-EA26-5D9F-DCBD2E336A4F}"/>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6EB4D738-92B5-4FF0-6ED4-0C0E774ACB5D}"/>
              </a:ext>
            </a:extLst>
          </p:cNvPr>
          <p:cNvSpPr>
            <a:spLocks noGrp="1"/>
          </p:cNvSpPr>
          <p:nvPr>
            <p:ph idx="1"/>
          </p:nvPr>
        </p:nvSpPr>
        <p:spPr/>
        <p:txBody>
          <a:bodyPr/>
          <a:lstStyle/>
          <a:p>
            <a:r>
              <a:rPr lang="en-US" sz="2200" dirty="0"/>
              <a:t>Finished RIA</a:t>
            </a:r>
          </a:p>
          <a:p>
            <a:r>
              <a:rPr lang="en-US" sz="2200" dirty="0"/>
              <a:t>LOCA</a:t>
            </a:r>
          </a:p>
          <a:p>
            <a:pPr lvl="1"/>
            <a:r>
              <a:rPr lang="en-US" sz="2200" dirty="0"/>
              <a:t>high T, high corrosion rates, occurs over minutes</a:t>
            </a:r>
          </a:p>
          <a:p>
            <a:r>
              <a:rPr lang="en-US" sz="2200" dirty="0"/>
              <a:t>Burnup impacts failure probabilities, more oxidation, more </a:t>
            </a:r>
            <a:r>
              <a:rPr lang="en-US" sz="2200" dirty="0" err="1"/>
              <a:t>hydriding</a:t>
            </a:r>
            <a:r>
              <a:rPr lang="en-US" sz="2200" dirty="0"/>
              <a:t>, radiation hardening-&gt; reduced cladding ductility</a:t>
            </a:r>
          </a:p>
          <a:p>
            <a:r>
              <a:rPr lang="en-US" sz="2200" dirty="0"/>
              <a:t>ATF</a:t>
            </a:r>
          </a:p>
          <a:p>
            <a:pPr lvl="1"/>
            <a:r>
              <a:rPr lang="en-US" sz="2200" dirty="0"/>
              <a:t>improved cladding properties, improved steam corrosion, improved fuel properties, improved fission product retention</a:t>
            </a:r>
          </a:p>
          <a:p>
            <a:pPr lvl="1"/>
            <a:r>
              <a:rPr lang="en-US" sz="2200" dirty="0"/>
              <a:t>Near term improvements: coatings, fuel additives</a:t>
            </a:r>
          </a:p>
          <a:p>
            <a:pPr lvl="1"/>
            <a:r>
              <a:rPr lang="en-US" sz="2200" dirty="0"/>
              <a:t>Novel fuel/cladding: U3Si2/UN fuels, </a:t>
            </a:r>
            <a:r>
              <a:rPr lang="en-US" sz="2200" dirty="0" err="1"/>
              <a:t>FeCrAl</a:t>
            </a:r>
            <a:r>
              <a:rPr lang="en-US" sz="2200" dirty="0"/>
              <a:t> cladding</a:t>
            </a:r>
          </a:p>
          <a:p>
            <a:pPr lvl="1"/>
            <a:r>
              <a:rPr lang="en-US" sz="2200" dirty="0"/>
              <a:t>Transformative fuel/cladding: FCM, </a:t>
            </a:r>
            <a:r>
              <a:rPr lang="en-US" sz="2200" dirty="0" err="1"/>
              <a:t>SiC</a:t>
            </a:r>
            <a:r>
              <a:rPr lang="en-US" sz="2200" dirty="0"/>
              <a:t>/</a:t>
            </a:r>
            <a:r>
              <a:rPr lang="en-US" sz="2200" dirty="0" err="1"/>
              <a:t>SiC</a:t>
            </a:r>
            <a:r>
              <a:rPr lang="en-US" sz="2200" dirty="0"/>
              <a:t>, etc.</a:t>
            </a:r>
          </a:p>
          <a:p>
            <a:r>
              <a:rPr lang="en-US" sz="2200" dirty="0"/>
              <a:t>Accident safety limits: started on steam oxidation</a:t>
            </a:r>
          </a:p>
        </p:txBody>
      </p:sp>
      <p:sp>
        <p:nvSpPr>
          <p:cNvPr id="4" name="Slide Number Placeholder 3">
            <a:extLst>
              <a:ext uri="{FF2B5EF4-FFF2-40B4-BE49-F238E27FC236}">
                <a16:creationId xmlns:a16="http://schemas.microsoft.com/office/drawing/2014/main" id="{4934AA36-BFA5-D05C-3A17-FEEF310E3CF2}"/>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1645684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water chemistry</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20</a:t>
            </a:fld>
            <a:endParaRPr lang="en-US"/>
          </a:p>
        </p:txBody>
      </p:sp>
    </p:spTree>
    <p:extLst>
      <p:ext uri="{BB962C8B-B14F-4D97-AF65-F5344CB8AC3E}">
        <p14:creationId xmlns:p14="http://schemas.microsoft.com/office/powerpoint/2010/main" val="63191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2E77-31AB-F546-9341-5E688A3FEC64}"/>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7C7F56AD-1ED8-C841-913F-284D136CDA16}"/>
              </a:ext>
            </a:extLst>
          </p:cNvPr>
          <p:cNvSpPr>
            <a:spLocks noGrp="1"/>
          </p:cNvSpPr>
          <p:nvPr>
            <p:ph idx="1"/>
          </p:nvPr>
        </p:nvSpPr>
        <p:spPr/>
        <p:txBody>
          <a:bodyPr/>
          <a:lstStyle/>
          <a:p>
            <a:r>
              <a:rPr lang="en-US" dirty="0"/>
              <a:t>Excellent water quality is essential if material degradation is to be controlled</a:t>
            </a:r>
          </a:p>
          <a:p>
            <a:r>
              <a:rPr lang="en-US" dirty="0"/>
              <a:t>Primary system water chemistry affects fuel performance through the deposition of corrosion products on fuel pin surfaces</a:t>
            </a:r>
          </a:p>
          <a:p>
            <a:r>
              <a:rPr lang="en-US" dirty="0"/>
              <a:t>In the early days of nuclear power plant operation, impurities in the coolant water were a major factor in causing excessive corrosion</a:t>
            </a:r>
          </a:p>
          <a:p>
            <a:r>
              <a:rPr lang="en-US" dirty="0"/>
              <a:t>Chlorides and sulfates are particularly aggressive in increasing intergranular stress corrosion cracking (IGSCC) and other corrosion processes</a:t>
            </a:r>
          </a:p>
          <a:p>
            <a:r>
              <a:rPr lang="en-US" dirty="0"/>
              <a:t>Initial efforts to improve water quality brought about a slow but steady reduction in impurities through improved design and operation of purification systems</a:t>
            </a:r>
          </a:p>
          <a:p>
            <a:endParaRPr lang="en-US" dirty="0"/>
          </a:p>
        </p:txBody>
      </p:sp>
      <p:sp>
        <p:nvSpPr>
          <p:cNvPr id="4" name="Slide Number Placeholder 3">
            <a:extLst>
              <a:ext uri="{FF2B5EF4-FFF2-40B4-BE49-F238E27FC236}">
                <a16:creationId xmlns:a16="http://schemas.microsoft.com/office/drawing/2014/main" id="{99AC9B1E-E8C9-7143-98CB-9210C6D04189}"/>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spTree>
    <p:extLst>
      <p:ext uri="{BB962C8B-B14F-4D97-AF65-F5344CB8AC3E}">
        <p14:creationId xmlns:p14="http://schemas.microsoft.com/office/powerpoint/2010/main" val="200145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7DB5-8C9F-9272-DF93-739A40E25745}"/>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329644BD-EDB8-9CB0-DEBB-F80F7AF8E06B}"/>
              </a:ext>
            </a:extLst>
          </p:cNvPr>
          <p:cNvSpPr>
            <a:spLocks noGrp="1"/>
          </p:cNvSpPr>
          <p:nvPr>
            <p:ph idx="1"/>
          </p:nvPr>
        </p:nvSpPr>
        <p:spPr/>
        <p:txBody>
          <a:bodyPr/>
          <a:lstStyle/>
          <a:p>
            <a:r>
              <a:rPr lang="en-US" sz="2400" dirty="0"/>
              <a:t>Excellent water chemistry alone is not sufficient to control corrosion, thus programs to modify water chemistry, including minimizing oxygen to reduce the electrochemical corrosion potential (ECP) in BWRs, and oxygen and pH control in PWRs, have been implemented </a:t>
            </a:r>
          </a:p>
          <a:p>
            <a:r>
              <a:rPr lang="en-US" sz="2400" dirty="0"/>
              <a:t>Additives to further inhibit the corrosion process have been developed and are now in widespread use</a:t>
            </a:r>
          </a:p>
          <a:p>
            <a:r>
              <a:rPr lang="en-US" sz="2400" dirty="0"/>
              <a:t>Water chemistry advances are now an important part of the overall operating strategy to control material degradation</a:t>
            </a:r>
          </a:p>
          <a:p>
            <a:endParaRPr lang="en-US" dirty="0"/>
          </a:p>
        </p:txBody>
      </p:sp>
      <p:sp>
        <p:nvSpPr>
          <p:cNvPr id="4" name="Slide Number Placeholder 3">
            <a:extLst>
              <a:ext uri="{FF2B5EF4-FFF2-40B4-BE49-F238E27FC236}">
                <a16:creationId xmlns:a16="http://schemas.microsoft.com/office/drawing/2014/main" id="{2BBBF92D-7B6E-5B6B-CFEF-769C07D52DFD}"/>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spTree>
    <p:extLst>
      <p:ext uri="{BB962C8B-B14F-4D97-AF65-F5344CB8AC3E}">
        <p14:creationId xmlns:p14="http://schemas.microsoft.com/office/powerpoint/2010/main" val="257916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3320-2ECA-1E43-BDFF-1C32856B8FEE}"/>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4CC80E29-EDF9-0543-8546-62EDFAF23A66}"/>
              </a:ext>
            </a:extLst>
          </p:cNvPr>
          <p:cNvSpPr>
            <a:spLocks noGrp="1"/>
          </p:cNvSpPr>
          <p:nvPr>
            <p:ph idx="1"/>
          </p:nvPr>
        </p:nvSpPr>
        <p:spPr>
          <a:xfrm>
            <a:off x="609600" y="2160495"/>
            <a:ext cx="5486400" cy="3965670"/>
          </a:xfrm>
        </p:spPr>
        <p:txBody>
          <a:bodyPr/>
          <a:lstStyle/>
          <a:p>
            <a:r>
              <a:rPr lang="en-US" sz="2000" dirty="0"/>
              <a:t>In the very early days of PWR operation, heavy crud buildup on fuel cladding surfaces was caused by the transport of corrosion products from the steam generators into the reactor core</a:t>
            </a:r>
          </a:p>
          <a:p>
            <a:r>
              <a:rPr lang="en-US" sz="2000" dirty="0"/>
              <a:t>Activated corrosion products caused high-radiation fields on out-of-core surfaces</a:t>
            </a:r>
          </a:p>
          <a:p>
            <a:r>
              <a:rPr lang="en-US" sz="2000" dirty="0"/>
              <a:t>Fuel performance was compromised, and even coolant flow issues were observed</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220672EE-E4FF-464D-87CA-23D31AAFB0E2}"/>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pic>
        <p:nvPicPr>
          <p:cNvPr id="5" name="Picture 4">
            <a:extLst>
              <a:ext uri="{FF2B5EF4-FFF2-40B4-BE49-F238E27FC236}">
                <a16:creationId xmlns:a16="http://schemas.microsoft.com/office/drawing/2014/main" id="{38D9087E-3AB1-2E4C-82A4-B17FFD078179}"/>
              </a:ext>
            </a:extLst>
          </p:cNvPr>
          <p:cNvPicPr>
            <a:picLocks noChangeAspect="1"/>
          </p:cNvPicPr>
          <p:nvPr/>
        </p:nvPicPr>
        <p:blipFill>
          <a:blip r:embed="rId2"/>
          <a:stretch>
            <a:fillRect/>
          </a:stretch>
        </p:blipFill>
        <p:spPr>
          <a:xfrm>
            <a:off x="6320332" y="2174143"/>
            <a:ext cx="5871668" cy="2975212"/>
          </a:xfrm>
          <a:prstGeom prst="rect">
            <a:avLst/>
          </a:prstGeom>
        </p:spPr>
      </p:pic>
    </p:spTree>
    <p:extLst>
      <p:ext uri="{BB962C8B-B14F-4D97-AF65-F5344CB8AC3E}">
        <p14:creationId xmlns:p14="http://schemas.microsoft.com/office/powerpoint/2010/main" val="395826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147-EFBE-954A-A3F0-4A5820900ADC}"/>
              </a:ext>
            </a:extLst>
          </p:cNvPr>
          <p:cNvSpPr>
            <a:spLocks noGrp="1"/>
          </p:cNvSpPr>
          <p:nvPr>
            <p:ph type="title"/>
          </p:nvPr>
        </p:nvSpPr>
        <p:spPr/>
        <p:txBody>
          <a:bodyPr/>
          <a:lstStyle/>
          <a:p>
            <a:r>
              <a:rPr lang="en-US" dirty="0"/>
              <a:t>CRUD</a:t>
            </a:r>
          </a:p>
        </p:txBody>
      </p:sp>
      <p:sp>
        <p:nvSpPr>
          <p:cNvPr id="3" name="Content Placeholder 2">
            <a:extLst>
              <a:ext uri="{FF2B5EF4-FFF2-40B4-BE49-F238E27FC236}">
                <a16:creationId xmlns:a16="http://schemas.microsoft.com/office/drawing/2014/main" id="{7011F2F3-4EEC-1444-9406-6886637FC502}"/>
              </a:ext>
            </a:extLst>
          </p:cNvPr>
          <p:cNvSpPr>
            <a:spLocks noGrp="1"/>
          </p:cNvSpPr>
          <p:nvPr>
            <p:ph idx="1"/>
          </p:nvPr>
        </p:nvSpPr>
        <p:spPr>
          <a:xfrm>
            <a:off x="609600" y="1968501"/>
            <a:ext cx="7895771" cy="4157664"/>
          </a:xfrm>
        </p:spPr>
        <p:txBody>
          <a:bodyPr/>
          <a:lstStyle/>
          <a:p>
            <a:r>
              <a:rPr lang="en-US" sz="2000" dirty="0"/>
              <a:t>A corrosion product called Chalk River unidentified deposit (CRUD) accumulates on the Ni alloy and stainless-steel surfaces</a:t>
            </a:r>
          </a:p>
          <a:p>
            <a:r>
              <a:rPr lang="en-US" sz="2000" dirty="0"/>
              <a:t>CRUD is an accumulation of materials and corrosion products that is composed of either dissolved ions or solid particles such as Ni, Fe, and Co on fuel rod cladding surfaces in NPPs</a:t>
            </a:r>
          </a:p>
          <a:p>
            <a:r>
              <a:rPr lang="en-US" sz="2000" dirty="0"/>
              <a:t>CRUD degrades heat production by nuclear fuel because it is slowly eroded by the circulation of the hot pressurized water and later deposited on the cladding or outer housing of fuel rods</a:t>
            </a:r>
          </a:p>
          <a:p>
            <a:r>
              <a:rPr lang="en-US" sz="2000" dirty="0"/>
              <a:t>The chemical composition of CRUD varies depending on the types of refueling cycles and the constituents of the basic metal material</a:t>
            </a:r>
          </a:p>
          <a:p>
            <a:r>
              <a:rPr lang="en-US" sz="2000" dirty="0"/>
              <a:t>Irradiation can produce radionuclides in the CRUD, such as 60Co and 63Ni</a:t>
            </a:r>
          </a:p>
        </p:txBody>
      </p:sp>
      <p:sp>
        <p:nvSpPr>
          <p:cNvPr id="4" name="Slide Number Placeholder 3">
            <a:extLst>
              <a:ext uri="{FF2B5EF4-FFF2-40B4-BE49-F238E27FC236}">
                <a16:creationId xmlns:a16="http://schemas.microsoft.com/office/drawing/2014/main" id="{A2295A89-B649-1C45-A313-3F355BD15582}"/>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dirty="0"/>
          </a:p>
        </p:txBody>
      </p:sp>
      <p:pic>
        <p:nvPicPr>
          <p:cNvPr id="1026" name="Picture 2" descr="Heavy CRUD deposition on fuel rods at the Palo Verde Nuclear Generating...  | Download Scientific Diagram">
            <a:extLst>
              <a:ext uri="{FF2B5EF4-FFF2-40B4-BE49-F238E27FC236}">
                <a16:creationId xmlns:a16="http://schemas.microsoft.com/office/drawing/2014/main" id="{8398156C-CEE2-F42C-D0E8-81B7FE87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371" y="2358343"/>
            <a:ext cx="3604261" cy="330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4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48FC-36C3-5C4F-941A-D87FB9DED5C1}"/>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28D3FEC1-F7DC-0244-B126-8B006EC8A4BF}"/>
              </a:ext>
            </a:extLst>
          </p:cNvPr>
          <p:cNvSpPr>
            <a:spLocks noGrp="1"/>
          </p:cNvSpPr>
          <p:nvPr>
            <p:ph idx="1"/>
          </p:nvPr>
        </p:nvSpPr>
        <p:spPr/>
        <p:txBody>
          <a:bodyPr/>
          <a:lstStyle/>
          <a:p>
            <a:r>
              <a:rPr lang="en-US" sz="2000" dirty="0"/>
              <a:t>PWR problems were initially mitigated by imposing a hydrogen overpressure on the primary system, reducing the corrosion potential, and raising the primary chemistry pH</a:t>
            </a:r>
          </a:p>
          <a:p>
            <a:r>
              <a:rPr lang="en-US" sz="2000" dirty="0"/>
              <a:t>Commercial PWR power plants use a steadily decreasing concentration of boric acid as a chemical shim for reactivity control throughout the fuel cycle, which results in the use of lithium hydroxide to control pH</a:t>
            </a:r>
          </a:p>
          <a:p>
            <a:r>
              <a:rPr lang="en-US" sz="2000" dirty="0"/>
              <a:t>The concept of ‘coordinated boron and lithium’ was developed, whereby the concentration of </a:t>
            </a:r>
            <a:r>
              <a:rPr lang="en-US" sz="2000" dirty="0" err="1"/>
              <a:t>LiOH</a:t>
            </a:r>
            <a:r>
              <a:rPr lang="en-US" sz="2000" dirty="0"/>
              <a:t> was gradually reduced in line with the boric acid reduction to maintain a constant pH</a:t>
            </a:r>
          </a:p>
          <a:p>
            <a:r>
              <a:rPr lang="en-US" sz="2000" dirty="0"/>
              <a:t>It was determined that heavy fuel crud buildup was avoided if a constant pH of &gt; 6.9 was maintained, as the solubility of Ni and Fe is dependent on pH</a:t>
            </a:r>
          </a:p>
          <a:p>
            <a:r>
              <a:rPr lang="en-US" sz="2000" dirty="0"/>
              <a:t>Zinc injection is utilized to reduce radiation fields, and also inhibits SCC</a:t>
            </a:r>
          </a:p>
          <a:p>
            <a:endParaRPr lang="en-US" sz="2000" dirty="0"/>
          </a:p>
          <a:p>
            <a:endParaRPr lang="en-US" sz="2000" dirty="0"/>
          </a:p>
        </p:txBody>
      </p:sp>
      <p:sp>
        <p:nvSpPr>
          <p:cNvPr id="4" name="Slide Number Placeholder 3">
            <a:extLst>
              <a:ext uri="{FF2B5EF4-FFF2-40B4-BE49-F238E27FC236}">
                <a16:creationId xmlns:a16="http://schemas.microsoft.com/office/drawing/2014/main" id="{19113E70-3461-2748-91F6-6B737FEEDF89}"/>
              </a:ext>
            </a:extLst>
          </p:cNvPr>
          <p:cNvSpPr>
            <a:spLocks noGrp="1"/>
          </p:cNvSpPr>
          <p:nvPr>
            <p:ph type="sldNum" sz="quarter" idx="12"/>
          </p:nvPr>
        </p:nvSpPr>
        <p:spPr/>
        <p:txBody>
          <a:bodyPr/>
          <a:lstStyle/>
          <a:p>
            <a:pPr>
              <a:defRPr/>
            </a:pPr>
            <a:fld id="{3FF2C605-4958-CF43-AA48-80339EFDB0AF}" type="slidenum">
              <a:rPr lang="en-US" smtClean="0"/>
              <a:pPr>
                <a:defRPr/>
              </a:pPr>
              <a:t>25</a:t>
            </a:fld>
            <a:endParaRPr lang="en-US"/>
          </a:p>
        </p:txBody>
      </p:sp>
    </p:spTree>
    <p:extLst>
      <p:ext uri="{BB962C8B-B14F-4D97-AF65-F5344CB8AC3E}">
        <p14:creationId xmlns:p14="http://schemas.microsoft.com/office/powerpoint/2010/main" val="3241420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9220-1256-004D-A46A-860F4CCF4AD8}"/>
              </a:ext>
            </a:extLst>
          </p:cNvPr>
          <p:cNvSpPr>
            <a:spLocks noGrp="1"/>
          </p:cNvSpPr>
          <p:nvPr>
            <p:ph type="title"/>
          </p:nvPr>
        </p:nvSpPr>
        <p:spPr/>
        <p:txBody>
          <a:bodyPr/>
          <a:lstStyle/>
          <a:p>
            <a:r>
              <a:rPr lang="en-US" dirty="0"/>
              <a:t>Radiation Control</a:t>
            </a:r>
          </a:p>
        </p:txBody>
      </p:sp>
      <p:sp>
        <p:nvSpPr>
          <p:cNvPr id="3" name="Content Placeholder 2">
            <a:extLst>
              <a:ext uri="{FF2B5EF4-FFF2-40B4-BE49-F238E27FC236}">
                <a16:creationId xmlns:a16="http://schemas.microsoft.com/office/drawing/2014/main" id="{E92720F9-E029-CA4F-905B-409E6DEB0733}"/>
              </a:ext>
            </a:extLst>
          </p:cNvPr>
          <p:cNvSpPr>
            <a:spLocks noGrp="1"/>
          </p:cNvSpPr>
          <p:nvPr>
            <p:ph idx="1"/>
          </p:nvPr>
        </p:nvSpPr>
        <p:spPr/>
        <p:txBody>
          <a:bodyPr/>
          <a:lstStyle/>
          <a:p>
            <a:r>
              <a:rPr lang="en-US" sz="2000" dirty="0"/>
              <a:t>Corrosion products deposited on the fuel become activated, are released back into the coolant, and may be deposited on out-of-core surfaces</a:t>
            </a:r>
          </a:p>
          <a:p>
            <a:r>
              <a:rPr lang="en-US" sz="2000" dirty="0"/>
              <a:t>During shutdowns, the major radiation source for personnel exposure is activated corrosion products, deposited on primary system surfaces</a:t>
            </a:r>
          </a:p>
          <a:p>
            <a:r>
              <a:rPr lang="en-US" sz="2000" dirty="0"/>
              <a:t>The mechanism of the zinc ion effect is complex, as release of </a:t>
            </a:r>
            <a:r>
              <a:rPr lang="en-US" sz="2000" baseline="30000" dirty="0"/>
              <a:t>60</a:t>
            </a:r>
            <a:r>
              <a:rPr lang="en-US" sz="2000" dirty="0"/>
              <a:t>Co from fuel crud is reduced, and deposition out-core is also reduced</a:t>
            </a:r>
          </a:p>
          <a:p>
            <a:r>
              <a:rPr lang="en-US" sz="2000" dirty="0"/>
              <a:t>Aqueous zinc ion promotes the formation of a more protective spinel-structured corrosion film on stainless steel, especially when reducing conditions are present</a:t>
            </a:r>
          </a:p>
          <a:p>
            <a:r>
              <a:rPr lang="en-US" sz="2000" dirty="0"/>
              <a:t>Both cobalt and zinc favor tetrahedral sites in the spinel structure, but the site preference energy favors zinc incorporation</a:t>
            </a:r>
          </a:p>
          <a:p>
            <a:r>
              <a:rPr lang="en-US" sz="2000" dirty="0"/>
              <a:t>The </a:t>
            </a:r>
            <a:r>
              <a:rPr lang="en-US" sz="2000" baseline="30000" dirty="0"/>
              <a:t>60</a:t>
            </a:r>
            <a:r>
              <a:rPr lang="en-US" sz="2000" dirty="0"/>
              <a:t>Co remains longer in the water and is eventually removed by the cleanup system</a:t>
            </a:r>
          </a:p>
          <a:p>
            <a:endParaRPr lang="en-US" sz="2000" dirty="0"/>
          </a:p>
        </p:txBody>
      </p:sp>
      <p:sp>
        <p:nvSpPr>
          <p:cNvPr id="4" name="Slide Number Placeholder 3">
            <a:extLst>
              <a:ext uri="{FF2B5EF4-FFF2-40B4-BE49-F238E27FC236}">
                <a16:creationId xmlns:a16="http://schemas.microsoft.com/office/drawing/2014/main" id="{B161F9CF-48AB-2543-8AD6-EE3D9FF6F362}"/>
              </a:ext>
            </a:extLst>
          </p:cNvPr>
          <p:cNvSpPr>
            <a:spLocks noGrp="1"/>
          </p:cNvSpPr>
          <p:nvPr>
            <p:ph type="sldNum" sz="quarter" idx="12"/>
          </p:nvPr>
        </p:nvSpPr>
        <p:spPr/>
        <p:txBody>
          <a:bodyPr/>
          <a:lstStyle/>
          <a:p>
            <a:pPr>
              <a:defRPr/>
            </a:pPr>
            <a:fld id="{3FF2C605-4958-CF43-AA48-80339EFDB0AF}" type="slidenum">
              <a:rPr lang="en-US" smtClean="0"/>
              <a:pPr>
                <a:defRPr/>
              </a:pPr>
              <a:t>26</a:t>
            </a:fld>
            <a:endParaRPr lang="en-US"/>
          </a:p>
        </p:txBody>
      </p:sp>
    </p:spTree>
    <p:extLst>
      <p:ext uri="{BB962C8B-B14F-4D97-AF65-F5344CB8AC3E}">
        <p14:creationId xmlns:p14="http://schemas.microsoft.com/office/powerpoint/2010/main" val="350984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3F2F-49AA-C446-870B-C96ED33952B4}"/>
              </a:ext>
            </a:extLst>
          </p:cNvPr>
          <p:cNvSpPr>
            <a:spLocks noGrp="1"/>
          </p:cNvSpPr>
          <p:nvPr>
            <p:ph type="title"/>
          </p:nvPr>
        </p:nvSpPr>
        <p:spPr/>
        <p:txBody>
          <a:bodyPr/>
          <a:lstStyle/>
          <a:p>
            <a:r>
              <a:rPr lang="en-US" dirty="0"/>
              <a:t>PWR Water Chemistry</a:t>
            </a:r>
          </a:p>
        </p:txBody>
      </p:sp>
      <p:sp>
        <p:nvSpPr>
          <p:cNvPr id="4" name="Slide Number Placeholder 3">
            <a:extLst>
              <a:ext uri="{FF2B5EF4-FFF2-40B4-BE49-F238E27FC236}">
                <a16:creationId xmlns:a16="http://schemas.microsoft.com/office/drawing/2014/main" id="{A46367C6-E053-0442-B281-D57772FF1362}"/>
              </a:ext>
            </a:extLst>
          </p:cNvPr>
          <p:cNvSpPr>
            <a:spLocks noGrp="1"/>
          </p:cNvSpPr>
          <p:nvPr>
            <p:ph type="sldNum" sz="quarter" idx="12"/>
          </p:nvPr>
        </p:nvSpPr>
        <p:spPr/>
        <p:txBody>
          <a:bodyPr/>
          <a:lstStyle/>
          <a:p>
            <a:pPr>
              <a:defRPr/>
            </a:pPr>
            <a:fld id="{3FF2C605-4958-CF43-AA48-80339EFDB0AF}" type="slidenum">
              <a:rPr lang="en-US" smtClean="0"/>
              <a:pPr>
                <a:defRPr/>
              </a:pPr>
              <a:t>27</a:t>
            </a:fld>
            <a:endParaRPr lang="en-US"/>
          </a:p>
        </p:txBody>
      </p:sp>
      <p:pic>
        <p:nvPicPr>
          <p:cNvPr id="5" name="Picture 4">
            <a:extLst>
              <a:ext uri="{FF2B5EF4-FFF2-40B4-BE49-F238E27FC236}">
                <a16:creationId xmlns:a16="http://schemas.microsoft.com/office/drawing/2014/main" id="{F2E66B19-9605-A24C-A925-111391E636CA}"/>
              </a:ext>
            </a:extLst>
          </p:cNvPr>
          <p:cNvPicPr>
            <a:picLocks noChangeAspect="1"/>
          </p:cNvPicPr>
          <p:nvPr/>
        </p:nvPicPr>
        <p:blipFill>
          <a:blip r:embed="rId2"/>
          <a:stretch>
            <a:fillRect/>
          </a:stretch>
        </p:blipFill>
        <p:spPr>
          <a:xfrm>
            <a:off x="4940489" y="2198687"/>
            <a:ext cx="7057409" cy="4220140"/>
          </a:xfrm>
          <a:prstGeom prst="rect">
            <a:avLst/>
          </a:prstGeom>
        </p:spPr>
      </p:pic>
      <p:pic>
        <p:nvPicPr>
          <p:cNvPr id="6" name="Picture 5">
            <a:extLst>
              <a:ext uri="{FF2B5EF4-FFF2-40B4-BE49-F238E27FC236}">
                <a16:creationId xmlns:a16="http://schemas.microsoft.com/office/drawing/2014/main" id="{0C721905-C656-AE49-800D-0371F73CE6DD}"/>
              </a:ext>
            </a:extLst>
          </p:cNvPr>
          <p:cNvPicPr>
            <a:picLocks noChangeAspect="1"/>
          </p:cNvPicPr>
          <p:nvPr/>
        </p:nvPicPr>
        <p:blipFill>
          <a:blip r:embed="rId3"/>
          <a:stretch>
            <a:fillRect/>
          </a:stretch>
        </p:blipFill>
        <p:spPr>
          <a:xfrm>
            <a:off x="382801" y="2579686"/>
            <a:ext cx="4711700" cy="3378200"/>
          </a:xfrm>
          <a:prstGeom prst="rect">
            <a:avLst/>
          </a:prstGeom>
        </p:spPr>
      </p:pic>
    </p:spTree>
    <p:extLst>
      <p:ext uri="{BB962C8B-B14F-4D97-AF65-F5344CB8AC3E}">
        <p14:creationId xmlns:p14="http://schemas.microsoft.com/office/powerpoint/2010/main" val="3092764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C24-2EBA-A09B-C24A-74219BD03C53}"/>
              </a:ext>
            </a:extLst>
          </p:cNvPr>
          <p:cNvSpPr>
            <a:spLocks noGrp="1"/>
          </p:cNvSpPr>
          <p:nvPr>
            <p:ph type="title"/>
          </p:nvPr>
        </p:nvSpPr>
        <p:spPr/>
        <p:txBody>
          <a:bodyPr/>
          <a:lstStyle/>
          <a:p>
            <a:r>
              <a:rPr lang="en-US" dirty="0"/>
              <a:t>BWR Water Chemistry</a:t>
            </a:r>
          </a:p>
        </p:txBody>
      </p:sp>
      <p:sp>
        <p:nvSpPr>
          <p:cNvPr id="3" name="Content Placeholder 2">
            <a:extLst>
              <a:ext uri="{FF2B5EF4-FFF2-40B4-BE49-F238E27FC236}">
                <a16:creationId xmlns:a16="http://schemas.microsoft.com/office/drawing/2014/main" id="{8FE8D090-DEFE-6C39-DF07-955626F08728}"/>
              </a:ext>
            </a:extLst>
          </p:cNvPr>
          <p:cNvSpPr>
            <a:spLocks noGrp="1"/>
          </p:cNvSpPr>
          <p:nvPr>
            <p:ph idx="1"/>
          </p:nvPr>
        </p:nvSpPr>
        <p:spPr>
          <a:xfrm>
            <a:off x="609600" y="2160495"/>
            <a:ext cx="5486400" cy="3965670"/>
          </a:xfrm>
        </p:spPr>
        <p:txBody>
          <a:bodyPr/>
          <a:lstStyle/>
          <a:p>
            <a:r>
              <a:rPr lang="en-US" dirty="0"/>
              <a:t>Similarly, BWR water chemistry has to be optimized to meet requirements on material degradation, fuel performance, and control of radiation fields</a:t>
            </a:r>
          </a:p>
          <a:p>
            <a:r>
              <a:rPr lang="en-US" dirty="0"/>
              <a:t>BWR chemistry strategies have changed over time, focusing on purity, limiting SCC, and control of radiation fields</a:t>
            </a:r>
          </a:p>
        </p:txBody>
      </p:sp>
      <p:sp>
        <p:nvSpPr>
          <p:cNvPr id="4" name="Slide Number Placeholder 3">
            <a:extLst>
              <a:ext uri="{FF2B5EF4-FFF2-40B4-BE49-F238E27FC236}">
                <a16:creationId xmlns:a16="http://schemas.microsoft.com/office/drawing/2014/main" id="{F17178F3-F12D-C831-FCB6-59A1A0A534D5}"/>
              </a:ext>
            </a:extLst>
          </p:cNvPr>
          <p:cNvSpPr>
            <a:spLocks noGrp="1"/>
          </p:cNvSpPr>
          <p:nvPr>
            <p:ph type="sldNum" sz="quarter" idx="12"/>
          </p:nvPr>
        </p:nvSpPr>
        <p:spPr/>
        <p:txBody>
          <a:bodyPr/>
          <a:lstStyle/>
          <a:p>
            <a:pPr>
              <a:defRPr/>
            </a:pPr>
            <a:fld id="{3FF2C605-4958-CF43-AA48-80339EFDB0AF}" type="slidenum">
              <a:rPr lang="en-US" smtClean="0"/>
              <a:pPr>
                <a:defRPr/>
              </a:pPr>
              <a:t>28</a:t>
            </a:fld>
            <a:endParaRPr lang="en-US"/>
          </a:p>
        </p:txBody>
      </p:sp>
      <p:pic>
        <p:nvPicPr>
          <p:cNvPr id="5" name="Picture 4">
            <a:extLst>
              <a:ext uri="{FF2B5EF4-FFF2-40B4-BE49-F238E27FC236}">
                <a16:creationId xmlns:a16="http://schemas.microsoft.com/office/drawing/2014/main" id="{2D592F25-5B3B-84CF-4F64-47206818B7DF}"/>
              </a:ext>
            </a:extLst>
          </p:cNvPr>
          <p:cNvPicPr>
            <a:picLocks noChangeAspect="1"/>
          </p:cNvPicPr>
          <p:nvPr/>
        </p:nvPicPr>
        <p:blipFill>
          <a:blip r:embed="rId2"/>
          <a:stretch>
            <a:fillRect/>
          </a:stretch>
        </p:blipFill>
        <p:spPr>
          <a:xfrm>
            <a:off x="5889876" y="1460641"/>
            <a:ext cx="6196521" cy="2799052"/>
          </a:xfrm>
          <a:prstGeom prst="rect">
            <a:avLst/>
          </a:prstGeom>
        </p:spPr>
      </p:pic>
      <p:pic>
        <p:nvPicPr>
          <p:cNvPr id="6" name="Picture 5">
            <a:extLst>
              <a:ext uri="{FF2B5EF4-FFF2-40B4-BE49-F238E27FC236}">
                <a16:creationId xmlns:a16="http://schemas.microsoft.com/office/drawing/2014/main" id="{009DD2BD-A69A-E017-DC13-7B27DC080E54}"/>
              </a:ext>
            </a:extLst>
          </p:cNvPr>
          <p:cNvPicPr>
            <a:picLocks noChangeAspect="1"/>
          </p:cNvPicPr>
          <p:nvPr/>
        </p:nvPicPr>
        <p:blipFill>
          <a:blip r:embed="rId3"/>
          <a:stretch>
            <a:fillRect/>
          </a:stretch>
        </p:blipFill>
        <p:spPr>
          <a:xfrm>
            <a:off x="7373257" y="4385975"/>
            <a:ext cx="3417207" cy="2335501"/>
          </a:xfrm>
          <a:prstGeom prst="rect">
            <a:avLst/>
          </a:prstGeom>
        </p:spPr>
      </p:pic>
    </p:spTree>
    <p:extLst>
      <p:ext uri="{BB962C8B-B14F-4D97-AF65-F5344CB8AC3E}">
        <p14:creationId xmlns:p14="http://schemas.microsoft.com/office/powerpoint/2010/main" val="2103440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DA82-5869-7FBE-87D9-EAD25B16D2D8}"/>
              </a:ext>
            </a:extLst>
          </p:cNvPr>
          <p:cNvSpPr>
            <a:spLocks noGrp="1"/>
          </p:cNvSpPr>
          <p:nvPr>
            <p:ph type="title"/>
          </p:nvPr>
        </p:nvSpPr>
        <p:spPr/>
        <p:txBody>
          <a:bodyPr/>
          <a:lstStyle/>
          <a:p>
            <a:r>
              <a:rPr lang="en-US" dirty="0"/>
              <a:t>IGSCC Mitigation</a:t>
            </a:r>
          </a:p>
        </p:txBody>
      </p:sp>
      <p:sp>
        <p:nvSpPr>
          <p:cNvPr id="3" name="Content Placeholder 2">
            <a:extLst>
              <a:ext uri="{FF2B5EF4-FFF2-40B4-BE49-F238E27FC236}">
                <a16:creationId xmlns:a16="http://schemas.microsoft.com/office/drawing/2014/main" id="{F21C536B-EEF7-C80A-B3F4-F689DDBB32F3}"/>
              </a:ext>
            </a:extLst>
          </p:cNvPr>
          <p:cNvSpPr>
            <a:spLocks noGrp="1"/>
          </p:cNvSpPr>
          <p:nvPr>
            <p:ph idx="1"/>
          </p:nvPr>
        </p:nvSpPr>
        <p:spPr/>
        <p:txBody>
          <a:bodyPr/>
          <a:lstStyle/>
          <a:p>
            <a:r>
              <a:rPr lang="en-US" dirty="0"/>
              <a:t>Intergranular SCC (IGSCC) of 304 stainless steel core internals (and other materials) is one of the key chemistry control issues in BWRs</a:t>
            </a:r>
          </a:p>
          <a:p>
            <a:r>
              <a:rPr lang="en-US" dirty="0"/>
              <a:t>The control of the electrochemical potential (Redox potential) by hydrogen injection was effective at reducing IGSCC</a:t>
            </a:r>
          </a:p>
          <a:p>
            <a:r>
              <a:rPr lang="en-US" dirty="0"/>
              <a:t>Move from normal water chemistry (NWC) to hydrogen water chemistry (HWC) limits crack growth</a:t>
            </a:r>
          </a:p>
          <a:p>
            <a:r>
              <a:rPr lang="en-US" dirty="0"/>
              <a:t>Added noble metals (such as Pt) as coating on surfaces, or injection into water to increase efficiency of HWC</a:t>
            </a:r>
          </a:p>
          <a:p>
            <a:endParaRPr lang="en-US" dirty="0"/>
          </a:p>
        </p:txBody>
      </p:sp>
      <p:sp>
        <p:nvSpPr>
          <p:cNvPr id="4" name="Slide Number Placeholder 3">
            <a:extLst>
              <a:ext uri="{FF2B5EF4-FFF2-40B4-BE49-F238E27FC236}">
                <a16:creationId xmlns:a16="http://schemas.microsoft.com/office/drawing/2014/main" id="{A1FB336E-AFB3-8CFE-6666-317CC409A1A6}"/>
              </a:ext>
            </a:extLst>
          </p:cNvPr>
          <p:cNvSpPr>
            <a:spLocks noGrp="1"/>
          </p:cNvSpPr>
          <p:nvPr>
            <p:ph type="sldNum" sz="quarter" idx="12"/>
          </p:nvPr>
        </p:nvSpPr>
        <p:spPr/>
        <p:txBody>
          <a:bodyPr/>
          <a:lstStyle/>
          <a:p>
            <a:pPr>
              <a:defRPr/>
            </a:pPr>
            <a:fld id="{3FF2C605-4958-CF43-AA48-80339EFDB0AF}" type="slidenum">
              <a:rPr lang="en-US" smtClean="0"/>
              <a:pPr>
                <a:defRPr/>
              </a:pPr>
              <a:t>29</a:t>
            </a:fld>
            <a:endParaRPr lang="en-US"/>
          </a:p>
        </p:txBody>
      </p:sp>
    </p:spTree>
    <p:extLst>
      <p:ext uri="{BB962C8B-B14F-4D97-AF65-F5344CB8AC3E}">
        <p14:creationId xmlns:p14="http://schemas.microsoft.com/office/powerpoint/2010/main" val="1582631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BCA8-F92A-2C6B-8B14-73A851ABC268}"/>
              </a:ext>
            </a:extLst>
          </p:cNvPr>
          <p:cNvSpPr>
            <a:spLocks noGrp="1"/>
          </p:cNvSpPr>
          <p:nvPr>
            <p:ph type="title"/>
          </p:nvPr>
        </p:nvSpPr>
        <p:spPr/>
        <p:txBody>
          <a:bodyPr/>
          <a:lstStyle/>
          <a:p>
            <a:r>
              <a:rPr lang="en-US" dirty="0"/>
              <a:t>High T Phase Transition</a:t>
            </a:r>
          </a:p>
        </p:txBody>
      </p:sp>
      <p:sp>
        <p:nvSpPr>
          <p:cNvPr id="3" name="Content Placeholder 2">
            <a:extLst>
              <a:ext uri="{FF2B5EF4-FFF2-40B4-BE49-F238E27FC236}">
                <a16:creationId xmlns:a16="http://schemas.microsoft.com/office/drawing/2014/main" id="{ADB8D3E1-9828-F91F-01C7-B689283429CB}"/>
              </a:ext>
            </a:extLst>
          </p:cNvPr>
          <p:cNvSpPr>
            <a:spLocks noGrp="1"/>
          </p:cNvSpPr>
          <p:nvPr>
            <p:ph idx="1"/>
          </p:nvPr>
        </p:nvSpPr>
        <p:spPr>
          <a:xfrm>
            <a:off x="609599" y="2160495"/>
            <a:ext cx="5968621" cy="3965670"/>
          </a:xfrm>
        </p:spPr>
        <p:txBody>
          <a:bodyPr/>
          <a:lstStyle/>
          <a:p>
            <a:r>
              <a:rPr lang="en-US" dirty="0"/>
              <a:t>alpha Zr can phase transform to beta Zr at 863 C</a:t>
            </a:r>
          </a:p>
          <a:p>
            <a:r>
              <a:rPr lang="en-US" dirty="0"/>
              <a:t>With high O content, this leads to a beta phase matrix with oxygen-stabilized alpha Zr closest to the oxide/metal interface</a:t>
            </a:r>
          </a:p>
          <a:p>
            <a:r>
              <a:rPr lang="en-US" dirty="0"/>
              <a:t>This stabilized alpha phase contributes to the brittle failure behavior</a:t>
            </a:r>
          </a:p>
          <a:p>
            <a:endParaRPr lang="en-US" dirty="0"/>
          </a:p>
        </p:txBody>
      </p:sp>
      <p:sp>
        <p:nvSpPr>
          <p:cNvPr id="4" name="Slide Number Placeholder 3">
            <a:extLst>
              <a:ext uri="{FF2B5EF4-FFF2-40B4-BE49-F238E27FC236}">
                <a16:creationId xmlns:a16="http://schemas.microsoft.com/office/drawing/2014/main" id="{829589AA-3B37-9246-BC8E-58C39B0FEF0E}"/>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pic>
        <p:nvPicPr>
          <p:cNvPr id="5" name="Picture 4">
            <a:extLst>
              <a:ext uri="{FF2B5EF4-FFF2-40B4-BE49-F238E27FC236}">
                <a16:creationId xmlns:a16="http://schemas.microsoft.com/office/drawing/2014/main" id="{3A00E9D5-C4E5-72A0-647F-268CD0E179A2}"/>
              </a:ext>
            </a:extLst>
          </p:cNvPr>
          <p:cNvPicPr>
            <a:picLocks noChangeAspect="1"/>
          </p:cNvPicPr>
          <p:nvPr/>
        </p:nvPicPr>
        <p:blipFill>
          <a:blip r:embed="rId2"/>
          <a:stretch>
            <a:fillRect/>
          </a:stretch>
        </p:blipFill>
        <p:spPr>
          <a:xfrm>
            <a:off x="6916290" y="2523047"/>
            <a:ext cx="4666110" cy="2861881"/>
          </a:xfrm>
          <a:prstGeom prst="rect">
            <a:avLst/>
          </a:prstGeom>
        </p:spPr>
      </p:pic>
    </p:spTree>
    <p:extLst>
      <p:ext uri="{BB962C8B-B14F-4D97-AF65-F5344CB8AC3E}">
        <p14:creationId xmlns:p14="http://schemas.microsoft.com/office/powerpoint/2010/main" val="2765959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AE1E-3F09-3329-B656-855C48A08C64}"/>
              </a:ext>
            </a:extLst>
          </p:cNvPr>
          <p:cNvSpPr>
            <a:spLocks noGrp="1"/>
          </p:cNvSpPr>
          <p:nvPr>
            <p:ph type="title"/>
          </p:nvPr>
        </p:nvSpPr>
        <p:spPr/>
        <p:txBody>
          <a:bodyPr/>
          <a:lstStyle/>
          <a:p>
            <a:r>
              <a:rPr lang="en-US" dirty="0"/>
              <a:t>IGSCC Mitigation</a:t>
            </a:r>
          </a:p>
        </p:txBody>
      </p:sp>
      <p:sp>
        <p:nvSpPr>
          <p:cNvPr id="3" name="Content Placeholder 2">
            <a:extLst>
              <a:ext uri="{FF2B5EF4-FFF2-40B4-BE49-F238E27FC236}">
                <a16:creationId xmlns:a16="http://schemas.microsoft.com/office/drawing/2014/main" id="{5CCF6747-E57A-1ACD-5808-FA6030AFC528}"/>
              </a:ext>
            </a:extLst>
          </p:cNvPr>
          <p:cNvSpPr>
            <a:spLocks noGrp="1"/>
          </p:cNvSpPr>
          <p:nvPr>
            <p:ph idx="1"/>
          </p:nvPr>
        </p:nvSpPr>
        <p:spPr/>
        <p:txBody>
          <a:bodyPr/>
          <a:lstStyle/>
          <a:p>
            <a:r>
              <a:rPr lang="en-US" dirty="0"/>
              <a:t>Noble metal addition had previously only been conducted during outages, but changed to online addition to prevent ‘crack flanking’</a:t>
            </a:r>
          </a:p>
          <a:p>
            <a:r>
              <a:rPr lang="en-US" dirty="0"/>
              <a:t>Areas in the core are protected by different mitigation strategies, based on temperatures and two-phase flow</a:t>
            </a:r>
          </a:p>
          <a:p>
            <a:endParaRPr lang="en-US" dirty="0"/>
          </a:p>
          <a:p>
            <a:r>
              <a:rPr lang="en-US" dirty="0"/>
              <a:t>Radiation control: Zn injection also used in BWRs</a:t>
            </a:r>
          </a:p>
          <a:p>
            <a:endParaRPr lang="en-US" dirty="0"/>
          </a:p>
        </p:txBody>
      </p:sp>
      <p:sp>
        <p:nvSpPr>
          <p:cNvPr id="4" name="Slide Number Placeholder 3">
            <a:extLst>
              <a:ext uri="{FF2B5EF4-FFF2-40B4-BE49-F238E27FC236}">
                <a16:creationId xmlns:a16="http://schemas.microsoft.com/office/drawing/2014/main" id="{E24BDF3A-1A97-5400-29FC-0AEE56472885}"/>
              </a:ext>
            </a:extLst>
          </p:cNvPr>
          <p:cNvSpPr>
            <a:spLocks noGrp="1"/>
          </p:cNvSpPr>
          <p:nvPr>
            <p:ph type="sldNum" sz="quarter" idx="12"/>
          </p:nvPr>
        </p:nvSpPr>
        <p:spPr/>
        <p:txBody>
          <a:bodyPr/>
          <a:lstStyle/>
          <a:p>
            <a:pPr>
              <a:defRPr/>
            </a:pPr>
            <a:fld id="{3FF2C605-4958-CF43-AA48-80339EFDB0AF}" type="slidenum">
              <a:rPr lang="en-US" smtClean="0"/>
              <a:pPr>
                <a:defRPr/>
              </a:pPr>
              <a:t>30</a:t>
            </a:fld>
            <a:endParaRPr lang="en-US"/>
          </a:p>
        </p:txBody>
      </p:sp>
    </p:spTree>
    <p:extLst>
      <p:ext uri="{BB962C8B-B14F-4D97-AF65-F5344CB8AC3E}">
        <p14:creationId xmlns:p14="http://schemas.microsoft.com/office/powerpoint/2010/main" val="1690572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658B-33B9-E822-6E99-661B220ED172}"/>
              </a:ext>
            </a:extLst>
          </p:cNvPr>
          <p:cNvSpPr>
            <a:spLocks noGrp="1"/>
          </p:cNvSpPr>
          <p:nvPr>
            <p:ph type="title"/>
          </p:nvPr>
        </p:nvSpPr>
        <p:spPr/>
        <p:txBody>
          <a:bodyPr/>
          <a:lstStyle/>
          <a:p>
            <a:r>
              <a:rPr lang="en-US" dirty="0"/>
              <a:t>Fuel Performance Concerns</a:t>
            </a:r>
          </a:p>
        </p:txBody>
      </p:sp>
      <p:sp>
        <p:nvSpPr>
          <p:cNvPr id="3" name="Content Placeholder 2">
            <a:extLst>
              <a:ext uri="{FF2B5EF4-FFF2-40B4-BE49-F238E27FC236}">
                <a16:creationId xmlns:a16="http://schemas.microsoft.com/office/drawing/2014/main" id="{A555A769-8950-755F-FC45-CF5CE864CC75}"/>
              </a:ext>
            </a:extLst>
          </p:cNvPr>
          <p:cNvSpPr>
            <a:spLocks noGrp="1"/>
          </p:cNvSpPr>
          <p:nvPr>
            <p:ph idx="1"/>
          </p:nvPr>
        </p:nvSpPr>
        <p:spPr>
          <a:xfrm>
            <a:off x="609600" y="1968501"/>
            <a:ext cx="10972800" cy="4157664"/>
          </a:xfrm>
        </p:spPr>
        <p:txBody>
          <a:bodyPr/>
          <a:lstStyle/>
          <a:p>
            <a:r>
              <a:rPr lang="en-US" sz="2200" dirty="0"/>
              <a:t>CRUD deposition on the cladding surface can reduce heat transfer, increasing fuel temperatures, which also increases oxidation rates</a:t>
            </a:r>
          </a:p>
          <a:p>
            <a:r>
              <a:rPr lang="en-US" sz="2200" dirty="0"/>
              <a:t>Addition of Zn and noble metals can increase the adherence of CRUD deposits on the cladding</a:t>
            </a:r>
          </a:p>
          <a:p>
            <a:r>
              <a:rPr lang="en-US" sz="2200" dirty="0"/>
              <a:t>Zn/noble metals also can cause a failure/cracking of the oxide layer, promoting further corrosion</a:t>
            </a:r>
          </a:p>
          <a:p>
            <a:r>
              <a:rPr lang="en-US" sz="2200" dirty="0"/>
              <a:t>There are concentration limits on Zn and noble metals to limit CRUD formation</a:t>
            </a:r>
          </a:p>
          <a:p>
            <a:r>
              <a:rPr lang="en-US" sz="2200" dirty="0"/>
              <a:t>In PWRs, CRUD-induced power shifts (CRIPs) can occur by trapping boron in the CRUD, changing the power distribution</a:t>
            </a:r>
          </a:p>
          <a:p>
            <a:r>
              <a:rPr lang="en-US" sz="2200" dirty="0"/>
              <a:t>CRUD-related failures have been eliminated since about 2005</a:t>
            </a:r>
          </a:p>
        </p:txBody>
      </p:sp>
      <p:sp>
        <p:nvSpPr>
          <p:cNvPr id="4" name="Slide Number Placeholder 3">
            <a:extLst>
              <a:ext uri="{FF2B5EF4-FFF2-40B4-BE49-F238E27FC236}">
                <a16:creationId xmlns:a16="http://schemas.microsoft.com/office/drawing/2014/main" id="{DEE5DD47-C1C0-3C20-896F-35F39A343017}"/>
              </a:ext>
            </a:extLst>
          </p:cNvPr>
          <p:cNvSpPr>
            <a:spLocks noGrp="1"/>
          </p:cNvSpPr>
          <p:nvPr>
            <p:ph type="sldNum" sz="quarter" idx="12"/>
          </p:nvPr>
        </p:nvSpPr>
        <p:spPr/>
        <p:txBody>
          <a:bodyPr/>
          <a:lstStyle/>
          <a:p>
            <a:pPr>
              <a:defRPr/>
            </a:pPr>
            <a:fld id="{3FF2C605-4958-CF43-AA48-80339EFDB0AF}" type="slidenum">
              <a:rPr lang="en-US" smtClean="0"/>
              <a:pPr>
                <a:defRPr/>
              </a:pPr>
              <a:t>31</a:t>
            </a:fld>
            <a:endParaRPr lang="en-US"/>
          </a:p>
        </p:txBody>
      </p:sp>
    </p:spTree>
    <p:extLst>
      <p:ext uri="{BB962C8B-B14F-4D97-AF65-F5344CB8AC3E}">
        <p14:creationId xmlns:p14="http://schemas.microsoft.com/office/powerpoint/2010/main" val="947350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E803-125B-E348-B0C9-85977B7214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F19A972-2863-5A46-B96A-18CA22718CD8}"/>
              </a:ext>
            </a:extLst>
          </p:cNvPr>
          <p:cNvSpPr>
            <a:spLocks noGrp="1"/>
          </p:cNvSpPr>
          <p:nvPr>
            <p:ph idx="1"/>
          </p:nvPr>
        </p:nvSpPr>
        <p:spPr/>
        <p:txBody>
          <a:bodyPr/>
          <a:lstStyle/>
          <a:p>
            <a:r>
              <a:rPr lang="en-US" dirty="0"/>
              <a:t>Brief overview of water chemistry concerns</a:t>
            </a:r>
          </a:p>
          <a:p>
            <a:r>
              <a:rPr lang="en-US" dirty="0"/>
              <a:t>Primary system water chemistry affects fuel performance through the deposition of corrosion products on fuel pin surfaces</a:t>
            </a:r>
          </a:p>
          <a:p>
            <a:r>
              <a:rPr lang="en-US" dirty="0"/>
              <a:t>Control measures such as dissolved H2 and balancing </a:t>
            </a:r>
            <a:r>
              <a:rPr lang="en-US" dirty="0" err="1"/>
              <a:t>LiOH</a:t>
            </a:r>
            <a:r>
              <a:rPr lang="en-US" dirty="0"/>
              <a:t> to boron content are utilized to control the pH</a:t>
            </a:r>
          </a:p>
          <a:p>
            <a:r>
              <a:rPr lang="en-US" dirty="0"/>
              <a:t>Zinc injection is utilized to control radiation fields</a:t>
            </a:r>
          </a:p>
          <a:p>
            <a:r>
              <a:rPr lang="en-US" dirty="0"/>
              <a:t>CRUD can cause failures or CRIPs, affecting the performance of the fuel</a:t>
            </a:r>
          </a:p>
          <a:p>
            <a:r>
              <a:rPr lang="en-US" dirty="0"/>
              <a:t>Water chemistry is an evolving balancing act between corrosion of the core internals, radiation fields, CRUD development, pH, and reactivity</a:t>
            </a:r>
          </a:p>
        </p:txBody>
      </p:sp>
      <p:sp>
        <p:nvSpPr>
          <p:cNvPr id="4" name="Slide Number Placeholder 3">
            <a:extLst>
              <a:ext uri="{FF2B5EF4-FFF2-40B4-BE49-F238E27FC236}">
                <a16:creationId xmlns:a16="http://schemas.microsoft.com/office/drawing/2014/main" id="{55CA28B6-0FE4-1743-B12F-A0D6C68DB76F}"/>
              </a:ext>
            </a:extLst>
          </p:cNvPr>
          <p:cNvSpPr>
            <a:spLocks noGrp="1"/>
          </p:cNvSpPr>
          <p:nvPr>
            <p:ph type="sldNum" sz="quarter" idx="12"/>
          </p:nvPr>
        </p:nvSpPr>
        <p:spPr/>
        <p:txBody>
          <a:bodyPr/>
          <a:lstStyle/>
          <a:p>
            <a:pPr>
              <a:defRPr/>
            </a:pPr>
            <a:fld id="{3FF2C605-4958-CF43-AA48-80339EFDB0AF}" type="slidenum">
              <a:rPr lang="en-US" smtClean="0"/>
              <a:pPr>
                <a:defRPr/>
              </a:pPr>
              <a:t>32</a:t>
            </a:fld>
            <a:endParaRPr lang="en-US"/>
          </a:p>
        </p:txBody>
      </p:sp>
    </p:spTree>
    <p:extLst>
      <p:ext uri="{BB962C8B-B14F-4D97-AF65-F5344CB8AC3E}">
        <p14:creationId xmlns:p14="http://schemas.microsoft.com/office/powerpoint/2010/main" val="33850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87AF-DD05-8155-7A4A-EB108C439912}"/>
              </a:ext>
            </a:extLst>
          </p:cNvPr>
          <p:cNvSpPr>
            <a:spLocks noGrp="1"/>
          </p:cNvSpPr>
          <p:nvPr>
            <p:ph type="title"/>
          </p:nvPr>
        </p:nvSpPr>
        <p:spPr/>
        <p:txBody>
          <a:bodyPr/>
          <a:lstStyle/>
          <a:p>
            <a:r>
              <a:rPr lang="en-US" dirty="0"/>
              <a:t>Hydride Embrittlement</a:t>
            </a:r>
          </a:p>
        </p:txBody>
      </p:sp>
      <p:sp>
        <p:nvSpPr>
          <p:cNvPr id="3" name="Content Placeholder 2">
            <a:extLst>
              <a:ext uri="{FF2B5EF4-FFF2-40B4-BE49-F238E27FC236}">
                <a16:creationId xmlns:a16="http://schemas.microsoft.com/office/drawing/2014/main" id="{DA7F6A6E-2DB7-E8B4-5166-391E2AB2E7F3}"/>
              </a:ext>
            </a:extLst>
          </p:cNvPr>
          <p:cNvSpPr>
            <a:spLocks noGrp="1"/>
          </p:cNvSpPr>
          <p:nvPr>
            <p:ph idx="1"/>
          </p:nvPr>
        </p:nvSpPr>
        <p:spPr/>
        <p:txBody>
          <a:bodyPr/>
          <a:lstStyle/>
          <a:p>
            <a:r>
              <a:rPr lang="en-US" dirty="0"/>
              <a:t>We have already covered this</a:t>
            </a:r>
          </a:p>
          <a:p>
            <a:r>
              <a:rPr lang="en-US" dirty="0"/>
              <a:t>Hydrogen produced in oxidation and radiolysis can be picked up by the cladding, producing hydrides which can embrittle the cladding</a:t>
            </a:r>
          </a:p>
          <a:p>
            <a:r>
              <a:rPr lang="en-US" dirty="0"/>
              <a:t>More oxidation = more hydrogen = more embrittlement</a:t>
            </a:r>
          </a:p>
        </p:txBody>
      </p:sp>
      <p:sp>
        <p:nvSpPr>
          <p:cNvPr id="4" name="Slide Number Placeholder 3">
            <a:extLst>
              <a:ext uri="{FF2B5EF4-FFF2-40B4-BE49-F238E27FC236}">
                <a16:creationId xmlns:a16="http://schemas.microsoft.com/office/drawing/2014/main" id="{E11AD97D-1F3D-EA7B-48AB-8D5810D701F1}"/>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6040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2F39-4228-3CE0-A3FD-E7ED7BD42054}"/>
              </a:ext>
            </a:extLst>
          </p:cNvPr>
          <p:cNvSpPr>
            <a:spLocks noGrp="1"/>
          </p:cNvSpPr>
          <p:nvPr>
            <p:ph type="title"/>
          </p:nvPr>
        </p:nvSpPr>
        <p:spPr/>
        <p:txBody>
          <a:bodyPr/>
          <a:lstStyle/>
          <a:p>
            <a:r>
              <a:rPr lang="en-US" dirty="0"/>
              <a:t>Fuel oxidation</a:t>
            </a:r>
          </a:p>
        </p:txBody>
      </p:sp>
      <p:sp>
        <p:nvSpPr>
          <p:cNvPr id="3" name="Content Placeholder 2">
            <a:extLst>
              <a:ext uri="{FF2B5EF4-FFF2-40B4-BE49-F238E27FC236}">
                <a16:creationId xmlns:a16="http://schemas.microsoft.com/office/drawing/2014/main" id="{66C35EF6-1D85-682D-CB00-A8A6CC723F8A}"/>
              </a:ext>
            </a:extLst>
          </p:cNvPr>
          <p:cNvSpPr>
            <a:spLocks noGrp="1"/>
          </p:cNvSpPr>
          <p:nvPr>
            <p:ph idx="1"/>
          </p:nvPr>
        </p:nvSpPr>
        <p:spPr>
          <a:xfrm>
            <a:off x="609600" y="2160495"/>
            <a:ext cx="6337110" cy="3965670"/>
          </a:xfrm>
        </p:spPr>
        <p:txBody>
          <a:bodyPr/>
          <a:lstStyle/>
          <a:p>
            <a:r>
              <a:rPr lang="en-US" dirty="0"/>
              <a:t>UO2 is chemically inert in water, with a positive Gibbs free energy to form U3O8 or U4O9 compounds</a:t>
            </a:r>
          </a:p>
          <a:p>
            <a:r>
              <a:rPr lang="en-US" dirty="0"/>
              <a:t>The oxidation of UO2 is a dissolution reaction of water on the surface, freeing O to diffuse into UO2, making UO2+x, and producing H in the coolant</a:t>
            </a:r>
          </a:p>
          <a:p>
            <a:endParaRPr lang="en-US" dirty="0"/>
          </a:p>
        </p:txBody>
      </p:sp>
      <p:sp>
        <p:nvSpPr>
          <p:cNvPr id="4" name="Slide Number Placeholder 3">
            <a:extLst>
              <a:ext uri="{FF2B5EF4-FFF2-40B4-BE49-F238E27FC236}">
                <a16:creationId xmlns:a16="http://schemas.microsoft.com/office/drawing/2014/main" id="{7080A29E-9314-62B2-1354-D4A0FDC71204}"/>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pic>
        <p:nvPicPr>
          <p:cNvPr id="5" name="Picture 4">
            <a:extLst>
              <a:ext uri="{FF2B5EF4-FFF2-40B4-BE49-F238E27FC236}">
                <a16:creationId xmlns:a16="http://schemas.microsoft.com/office/drawing/2014/main" id="{A9000486-63FD-0B25-75EF-3FF4A4A0D8D5}"/>
              </a:ext>
            </a:extLst>
          </p:cNvPr>
          <p:cNvPicPr>
            <a:picLocks noChangeAspect="1"/>
          </p:cNvPicPr>
          <p:nvPr/>
        </p:nvPicPr>
        <p:blipFill rotWithShape="1">
          <a:blip r:embed="rId2"/>
          <a:srcRect r="48712"/>
          <a:stretch/>
        </p:blipFill>
        <p:spPr>
          <a:xfrm>
            <a:off x="7413199" y="2160495"/>
            <a:ext cx="3986284" cy="3680388"/>
          </a:xfrm>
          <a:prstGeom prst="rect">
            <a:avLst/>
          </a:prstGeom>
        </p:spPr>
      </p:pic>
    </p:spTree>
    <p:extLst>
      <p:ext uri="{BB962C8B-B14F-4D97-AF65-F5344CB8AC3E}">
        <p14:creationId xmlns:p14="http://schemas.microsoft.com/office/powerpoint/2010/main" val="77779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7B35-CA49-36A4-B5F1-E2028001F7A0}"/>
              </a:ext>
            </a:extLst>
          </p:cNvPr>
          <p:cNvSpPr>
            <a:spLocks noGrp="1"/>
          </p:cNvSpPr>
          <p:nvPr>
            <p:ph type="title"/>
          </p:nvPr>
        </p:nvSpPr>
        <p:spPr/>
        <p:txBody>
          <a:bodyPr/>
          <a:lstStyle/>
          <a:p>
            <a:r>
              <a:rPr lang="en-US" dirty="0"/>
              <a:t>Advanced Cladding Materials</a:t>
            </a:r>
          </a:p>
        </p:txBody>
      </p:sp>
      <p:sp>
        <p:nvSpPr>
          <p:cNvPr id="3" name="Content Placeholder 2">
            <a:extLst>
              <a:ext uri="{FF2B5EF4-FFF2-40B4-BE49-F238E27FC236}">
                <a16:creationId xmlns:a16="http://schemas.microsoft.com/office/drawing/2014/main" id="{86B234BD-080C-F9A6-A29E-16BE882B77E0}"/>
              </a:ext>
            </a:extLst>
          </p:cNvPr>
          <p:cNvSpPr>
            <a:spLocks noGrp="1"/>
          </p:cNvSpPr>
          <p:nvPr>
            <p:ph idx="1"/>
          </p:nvPr>
        </p:nvSpPr>
        <p:spPr>
          <a:xfrm>
            <a:off x="609600" y="2160495"/>
            <a:ext cx="5712415" cy="3965670"/>
          </a:xfrm>
        </p:spPr>
        <p:txBody>
          <a:bodyPr/>
          <a:lstStyle/>
          <a:p>
            <a:r>
              <a:rPr lang="en-US" dirty="0"/>
              <a:t>Fe-Cr or Fe-Cr-Al alloys display significantly improved oxidation resistance compared to Zr alloys</a:t>
            </a:r>
          </a:p>
          <a:p>
            <a:r>
              <a:rPr lang="en-US" dirty="0"/>
              <a:t>Fe-Cr can still form oxides which are not protective at 1200 C</a:t>
            </a:r>
          </a:p>
          <a:p>
            <a:r>
              <a:rPr lang="en-US" dirty="0"/>
              <a:t>Fe-Cr-Al alloys form an Al2O3 layer with enhanced stability compared to ZrO2, FeO2, or Cr2O3</a:t>
            </a:r>
          </a:p>
          <a:p>
            <a:r>
              <a:rPr lang="en-US" dirty="0" err="1"/>
              <a:t>SiC</a:t>
            </a:r>
            <a:r>
              <a:rPr lang="en-US" dirty="0"/>
              <a:t> cladding can display even better oxidation resistance</a:t>
            </a:r>
          </a:p>
        </p:txBody>
      </p:sp>
      <p:sp>
        <p:nvSpPr>
          <p:cNvPr id="4" name="Slide Number Placeholder 3">
            <a:extLst>
              <a:ext uri="{FF2B5EF4-FFF2-40B4-BE49-F238E27FC236}">
                <a16:creationId xmlns:a16="http://schemas.microsoft.com/office/drawing/2014/main" id="{D94FEF94-DDFC-82AE-3E9F-928539576F84}"/>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pic>
        <p:nvPicPr>
          <p:cNvPr id="5" name="Picture 4">
            <a:extLst>
              <a:ext uri="{FF2B5EF4-FFF2-40B4-BE49-F238E27FC236}">
                <a16:creationId xmlns:a16="http://schemas.microsoft.com/office/drawing/2014/main" id="{156B94FE-701B-AC5D-0A8D-021970EE1515}"/>
              </a:ext>
            </a:extLst>
          </p:cNvPr>
          <p:cNvPicPr>
            <a:picLocks noChangeAspect="1"/>
          </p:cNvPicPr>
          <p:nvPr/>
        </p:nvPicPr>
        <p:blipFill>
          <a:blip r:embed="rId2"/>
          <a:stretch>
            <a:fillRect/>
          </a:stretch>
        </p:blipFill>
        <p:spPr>
          <a:xfrm>
            <a:off x="6322015" y="2367037"/>
            <a:ext cx="5761940" cy="3078419"/>
          </a:xfrm>
          <a:prstGeom prst="rect">
            <a:avLst/>
          </a:prstGeom>
        </p:spPr>
      </p:pic>
    </p:spTree>
    <p:extLst>
      <p:ext uri="{BB962C8B-B14F-4D97-AF65-F5344CB8AC3E}">
        <p14:creationId xmlns:p14="http://schemas.microsoft.com/office/powerpoint/2010/main" val="26487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233B-8793-89DD-B2A6-4E044A513318}"/>
              </a:ext>
            </a:extLst>
          </p:cNvPr>
          <p:cNvSpPr>
            <a:spLocks noGrp="1"/>
          </p:cNvSpPr>
          <p:nvPr>
            <p:ph type="title"/>
          </p:nvPr>
        </p:nvSpPr>
        <p:spPr/>
        <p:txBody>
          <a:bodyPr/>
          <a:lstStyle/>
          <a:p>
            <a:r>
              <a:rPr lang="en-US" dirty="0"/>
              <a:t>Coatings</a:t>
            </a:r>
          </a:p>
        </p:txBody>
      </p:sp>
      <p:sp>
        <p:nvSpPr>
          <p:cNvPr id="3" name="Content Placeholder 2">
            <a:extLst>
              <a:ext uri="{FF2B5EF4-FFF2-40B4-BE49-F238E27FC236}">
                <a16:creationId xmlns:a16="http://schemas.microsoft.com/office/drawing/2014/main" id="{03FC9612-7395-853B-FB7B-02906DA92615}"/>
              </a:ext>
            </a:extLst>
          </p:cNvPr>
          <p:cNvSpPr>
            <a:spLocks noGrp="1"/>
          </p:cNvSpPr>
          <p:nvPr>
            <p:ph idx="1"/>
          </p:nvPr>
        </p:nvSpPr>
        <p:spPr>
          <a:xfrm>
            <a:off x="609600" y="1820000"/>
            <a:ext cx="6432645" cy="3965670"/>
          </a:xfrm>
        </p:spPr>
        <p:txBody>
          <a:bodyPr/>
          <a:lstStyle/>
          <a:p>
            <a:r>
              <a:rPr lang="en-US" dirty="0"/>
              <a:t>The development of advanced coatings to enhance the accident tolerance by providing a barrier to steam attack of the underlying Zr</a:t>
            </a:r>
          </a:p>
          <a:p>
            <a:r>
              <a:rPr lang="en-US" dirty="0"/>
              <a:t>Different coatings with different fabrication methods have been explored</a:t>
            </a:r>
          </a:p>
          <a:p>
            <a:r>
              <a:rPr lang="en-US" dirty="0"/>
              <a:t>Cr coating has shown success in improving Zr cladding performance up to 1000 C</a:t>
            </a:r>
          </a:p>
          <a:p>
            <a:r>
              <a:rPr lang="en-US" dirty="0"/>
              <a:t>Behavior under 1200 C steam has shown little improvement </a:t>
            </a:r>
          </a:p>
          <a:p>
            <a:endParaRPr lang="en-US" dirty="0"/>
          </a:p>
        </p:txBody>
      </p:sp>
      <p:sp>
        <p:nvSpPr>
          <p:cNvPr id="4" name="Slide Number Placeholder 3">
            <a:extLst>
              <a:ext uri="{FF2B5EF4-FFF2-40B4-BE49-F238E27FC236}">
                <a16:creationId xmlns:a16="http://schemas.microsoft.com/office/drawing/2014/main" id="{33B28F12-E8E6-C82A-7D63-32E21B37FFEA}"/>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pic>
        <p:nvPicPr>
          <p:cNvPr id="5" name="Picture 4">
            <a:extLst>
              <a:ext uri="{FF2B5EF4-FFF2-40B4-BE49-F238E27FC236}">
                <a16:creationId xmlns:a16="http://schemas.microsoft.com/office/drawing/2014/main" id="{1DAD0155-0091-215A-E021-6808AC6EED60}"/>
              </a:ext>
            </a:extLst>
          </p:cNvPr>
          <p:cNvPicPr>
            <a:picLocks noChangeAspect="1"/>
          </p:cNvPicPr>
          <p:nvPr/>
        </p:nvPicPr>
        <p:blipFill rotWithShape="1">
          <a:blip r:embed="rId2"/>
          <a:srcRect r="48778"/>
          <a:stretch/>
        </p:blipFill>
        <p:spPr>
          <a:xfrm>
            <a:off x="7778085" y="1221457"/>
            <a:ext cx="3522261" cy="2581378"/>
          </a:xfrm>
          <a:prstGeom prst="rect">
            <a:avLst/>
          </a:prstGeom>
        </p:spPr>
      </p:pic>
      <p:pic>
        <p:nvPicPr>
          <p:cNvPr id="6" name="Picture 5">
            <a:extLst>
              <a:ext uri="{FF2B5EF4-FFF2-40B4-BE49-F238E27FC236}">
                <a16:creationId xmlns:a16="http://schemas.microsoft.com/office/drawing/2014/main" id="{00DA6B95-DBA5-BABD-795C-482F21DBB3D0}"/>
              </a:ext>
            </a:extLst>
          </p:cNvPr>
          <p:cNvPicPr>
            <a:picLocks noChangeAspect="1"/>
          </p:cNvPicPr>
          <p:nvPr/>
        </p:nvPicPr>
        <p:blipFill rotWithShape="1">
          <a:blip r:embed="rId3"/>
          <a:srcRect r="54683"/>
          <a:stretch/>
        </p:blipFill>
        <p:spPr>
          <a:xfrm>
            <a:off x="7778086" y="3802835"/>
            <a:ext cx="3522260" cy="2736078"/>
          </a:xfrm>
          <a:prstGeom prst="rect">
            <a:avLst/>
          </a:prstGeom>
        </p:spPr>
      </p:pic>
    </p:spTree>
    <p:extLst>
      <p:ext uri="{BB962C8B-B14F-4D97-AF65-F5344CB8AC3E}">
        <p14:creationId xmlns:p14="http://schemas.microsoft.com/office/powerpoint/2010/main" val="310843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D308-8BEA-BA31-34EC-A16D9E24C28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02AAC7C-3B83-1581-234D-22AA194D1371}"/>
              </a:ext>
            </a:extLst>
          </p:cNvPr>
          <p:cNvSpPr>
            <a:spLocks noGrp="1"/>
          </p:cNvSpPr>
          <p:nvPr>
            <p:ph idx="1"/>
          </p:nvPr>
        </p:nvSpPr>
        <p:spPr/>
        <p:txBody>
          <a:bodyPr/>
          <a:lstStyle/>
          <a:p>
            <a:r>
              <a:rPr lang="en-US" dirty="0"/>
              <a:t>Steam oxidation behavior is critical for safe operation during an accident</a:t>
            </a:r>
          </a:p>
          <a:p>
            <a:r>
              <a:rPr lang="en-US" dirty="0"/>
              <a:t>Breakaway oxidation can occur, leading to thick, cracked oxides and high H generation</a:t>
            </a:r>
          </a:p>
          <a:p>
            <a:r>
              <a:rPr lang="en-US" dirty="0"/>
              <a:t>Zr phase transformations are indicative of high temperatures, and lead to further embrittlement of the cladding</a:t>
            </a:r>
          </a:p>
          <a:p>
            <a:r>
              <a:rPr lang="en-US" dirty="0"/>
              <a:t>Fuel oxidation of UO2 is largely not a concern, but can have deviations in stoichiometry, affecting fuel properties</a:t>
            </a:r>
          </a:p>
          <a:p>
            <a:r>
              <a:rPr lang="en-US" dirty="0"/>
              <a:t>Advanced cladding materials and coatings are being explored to improve accident tolerance</a:t>
            </a:r>
          </a:p>
        </p:txBody>
      </p:sp>
      <p:sp>
        <p:nvSpPr>
          <p:cNvPr id="4" name="Slide Number Placeholder 3">
            <a:extLst>
              <a:ext uri="{FF2B5EF4-FFF2-40B4-BE49-F238E27FC236}">
                <a16:creationId xmlns:a16="http://schemas.microsoft.com/office/drawing/2014/main" id="{B91E211E-86C6-F62E-39C1-28D6F7590247}"/>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77339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Limiting phenomena</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9</a:t>
            </a:fld>
            <a:endParaRPr lang="en-US"/>
          </a:p>
        </p:txBody>
      </p:sp>
    </p:spTree>
    <p:extLst>
      <p:ext uri="{BB962C8B-B14F-4D97-AF65-F5344CB8AC3E}">
        <p14:creationId xmlns:p14="http://schemas.microsoft.com/office/powerpoint/2010/main" val="3070132974"/>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20043</TotalTime>
  <Words>2348</Words>
  <Application>Microsoft Macintosh PowerPoint</Application>
  <PresentationFormat>Widescreen</PresentationFormat>
  <Paragraphs>198</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NCStateU-horizontal-left-logo</vt:lpstr>
      <vt:lpstr>Nuclear Fuel Performance</vt:lpstr>
      <vt:lpstr>Last Time</vt:lpstr>
      <vt:lpstr>High T Phase Transition</vt:lpstr>
      <vt:lpstr>Hydride Embrittlement</vt:lpstr>
      <vt:lpstr>Fuel oxidation</vt:lpstr>
      <vt:lpstr>Advanced Cladding Materials</vt:lpstr>
      <vt:lpstr>Coatings</vt:lpstr>
      <vt:lpstr>Summary</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Summary</vt:lpstr>
      <vt:lpstr>water chemistry</vt:lpstr>
      <vt:lpstr>Water Chemistry</vt:lpstr>
      <vt:lpstr>Water Chemistry</vt:lpstr>
      <vt:lpstr>PWR Water Chemistry</vt:lpstr>
      <vt:lpstr>CRUD</vt:lpstr>
      <vt:lpstr>PWR Water Chemistry</vt:lpstr>
      <vt:lpstr>Radiation Control</vt:lpstr>
      <vt:lpstr>PWR Water Chemistry</vt:lpstr>
      <vt:lpstr>BWR Water Chemistry</vt:lpstr>
      <vt:lpstr>IGSCC Mitigation</vt:lpstr>
      <vt:lpstr>IGSCC Mitigation</vt:lpstr>
      <vt:lpstr>Fuel Performance Concerns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Beeler</cp:lastModifiedBy>
  <cp:revision>164</cp:revision>
  <dcterms:created xsi:type="dcterms:W3CDTF">2020-02-19T20:03:05Z</dcterms:created>
  <dcterms:modified xsi:type="dcterms:W3CDTF">2025-04-17T21:24:53Z</dcterms:modified>
</cp:coreProperties>
</file>