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537" r:id="rId2"/>
    <p:sldId id="352" r:id="rId3"/>
    <p:sldId id="564" r:id="rId4"/>
    <p:sldId id="565" r:id="rId5"/>
    <p:sldId id="566" r:id="rId6"/>
    <p:sldId id="570" r:id="rId7"/>
    <p:sldId id="571" r:id="rId8"/>
    <p:sldId id="568" r:id="rId9"/>
    <p:sldId id="572" r:id="rId10"/>
    <p:sldId id="55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4/2/24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437549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4/2/24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1360462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4/2/24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238634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4/2/24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369587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4/2/24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084450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4/2/24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47927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4/2/24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380870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4/2/24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427559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4/2/24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387936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4/2/24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205603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4/2/24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4172474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4/2/24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3292280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1AB4-6496-0D46-9C3B-B71641B90165}"/>
              </a:ext>
            </a:extLst>
          </p:cNvPr>
          <p:cNvSpPr>
            <a:spLocks noGrp="1"/>
          </p:cNvSpPr>
          <p:nvPr>
            <p:ph type="ctrTitle"/>
          </p:nvPr>
        </p:nvSpPr>
        <p:spPr/>
        <p:txBody>
          <a:bodyPr/>
          <a:lstStyle/>
          <a:p>
            <a:r>
              <a:rPr lang="en-US" sz="4000" dirty="0"/>
              <a:t>Nuclear Fuel Performance</a:t>
            </a:r>
          </a:p>
        </p:txBody>
      </p:sp>
      <p:sp>
        <p:nvSpPr>
          <p:cNvPr id="3" name="Subtitle 2">
            <a:extLst>
              <a:ext uri="{FF2B5EF4-FFF2-40B4-BE49-F238E27FC236}">
                <a16:creationId xmlns:a16="http://schemas.microsoft.com/office/drawing/2014/main" id="{D4E102A4-1D26-9E41-904A-5C94FEB21AD8}"/>
              </a:ext>
            </a:extLst>
          </p:cNvPr>
          <p:cNvSpPr>
            <a:spLocks noGrp="1"/>
          </p:cNvSpPr>
          <p:nvPr>
            <p:ph type="subTitle" idx="1"/>
          </p:nvPr>
        </p:nvSpPr>
        <p:spPr/>
        <p:txBody>
          <a:bodyPr/>
          <a:lstStyle/>
          <a:p>
            <a:r>
              <a:rPr lang="en-US" dirty="0"/>
              <a:t>NE-533</a:t>
            </a:r>
          </a:p>
          <a:p>
            <a:r>
              <a:rPr lang="en-US" dirty="0"/>
              <a:t>Spring 2024</a:t>
            </a:r>
          </a:p>
        </p:txBody>
      </p:sp>
      <p:sp>
        <p:nvSpPr>
          <p:cNvPr id="4" name="Slide Number Placeholder 3">
            <a:extLst>
              <a:ext uri="{FF2B5EF4-FFF2-40B4-BE49-F238E27FC236}">
                <a16:creationId xmlns:a16="http://schemas.microsoft.com/office/drawing/2014/main" id="{8ED6DA87-5AA8-004F-861E-B1E0BAA302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E82176-A547-F94B-AC51-D6E9C882CB8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7764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C0B6-3F8C-FF4D-A150-7B07ACA639B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B878354-690C-9A4E-845C-374B1E17BC22}"/>
              </a:ext>
            </a:extLst>
          </p:cNvPr>
          <p:cNvSpPr>
            <a:spLocks noGrp="1"/>
          </p:cNvSpPr>
          <p:nvPr>
            <p:ph idx="1"/>
          </p:nvPr>
        </p:nvSpPr>
        <p:spPr>
          <a:xfrm>
            <a:off x="609600" y="1968501"/>
            <a:ext cx="10972800" cy="4157664"/>
          </a:xfrm>
        </p:spPr>
        <p:txBody>
          <a:bodyPr/>
          <a:lstStyle/>
          <a:p>
            <a:r>
              <a:rPr lang="en-US" sz="2000" dirty="0"/>
              <a:t>Pellet-clad interaction (PCI) takes two forms</a:t>
            </a:r>
          </a:p>
          <a:p>
            <a:pPr lvl="1"/>
            <a:r>
              <a:rPr lang="en-US" sz="2000" dirty="0"/>
              <a:t>Pellet-clad chemical interaction, PCCI (bonding occurs)</a:t>
            </a:r>
          </a:p>
          <a:p>
            <a:pPr lvl="1"/>
            <a:r>
              <a:rPr lang="en-US" sz="2000" dirty="0"/>
              <a:t>Pellet-clad mechanical interaction, PCMI (pellet pushes and drags cladding)</a:t>
            </a:r>
          </a:p>
          <a:p>
            <a:r>
              <a:rPr lang="en-US" sz="2000" dirty="0"/>
              <a:t>In order for SCC to initiate and propagate in any material, four conditions are simultaneously required:</a:t>
            </a:r>
          </a:p>
          <a:p>
            <a:pPr lvl="1"/>
            <a:r>
              <a:rPr lang="en-US" sz="2000" dirty="0"/>
              <a:t>A corrosive environment, a susceptible material, sufficient stress, and sufficient time</a:t>
            </a:r>
          </a:p>
          <a:p>
            <a:r>
              <a:rPr lang="en-US" sz="2000" dirty="0"/>
              <a:t>BWRs more likely to have PCI failures than PWRs</a:t>
            </a:r>
          </a:p>
          <a:p>
            <a:r>
              <a:rPr lang="en-US" sz="2000" dirty="0"/>
              <a:t>Two types of mitigation strategies to limit PCI failures</a:t>
            </a:r>
          </a:p>
          <a:p>
            <a:endParaRPr lang="en-US" sz="2000" dirty="0"/>
          </a:p>
          <a:p>
            <a:r>
              <a:rPr lang="en-US" sz="2000" dirty="0"/>
              <a:t>Reminder, exam on Thursday… </a:t>
            </a:r>
          </a:p>
          <a:p>
            <a:r>
              <a:rPr lang="en-US" sz="2000" dirty="0"/>
              <a:t>Problem session time</a:t>
            </a:r>
          </a:p>
          <a:p>
            <a:endParaRPr lang="en-US" sz="2000" dirty="0"/>
          </a:p>
          <a:p>
            <a:pPr lvl="1"/>
            <a:endParaRPr lang="en-US" sz="2000" dirty="0"/>
          </a:p>
        </p:txBody>
      </p:sp>
      <p:sp>
        <p:nvSpPr>
          <p:cNvPr id="4" name="Slide Number Placeholder 3">
            <a:extLst>
              <a:ext uri="{FF2B5EF4-FFF2-40B4-BE49-F238E27FC236}">
                <a16:creationId xmlns:a16="http://schemas.microsoft.com/office/drawing/2014/main" id="{ECDFCECC-1AE9-C442-A2D5-B7DDF2CA2A5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4327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C0B6-3F8C-FF4D-A150-7B07ACA639B8}"/>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DB878354-690C-9A4E-845C-374B1E17BC22}"/>
              </a:ext>
            </a:extLst>
          </p:cNvPr>
          <p:cNvSpPr>
            <a:spLocks noGrp="1"/>
          </p:cNvSpPr>
          <p:nvPr>
            <p:ph idx="1"/>
          </p:nvPr>
        </p:nvSpPr>
        <p:spPr/>
        <p:txBody>
          <a:bodyPr>
            <a:normAutofit/>
          </a:bodyPr>
          <a:lstStyle/>
          <a:p>
            <a:r>
              <a:rPr lang="en-US" dirty="0"/>
              <a:t>Empirical equations for thermal and irradiation creep of Zr</a:t>
            </a:r>
          </a:p>
          <a:p>
            <a:r>
              <a:rPr lang="en-US" dirty="0"/>
              <a:t>Creep down behavior of cladding on fuel pellets</a:t>
            </a:r>
          </a:p>
          <a:p>
            <a:r>
              <a:rPr lang="en-US" dirty="0"/>
              <a:t>Irradiation hardening of Zr + formation of dislocation channels</a:t>
            </a:r>
          </a:p>
          <a:p>
            <a:r>
              <a:rPr lang="en-US" dirty="0"/>
              <a:t>Pellet-Cladding Interactions</a:t>
            </a:r>
          </a:p>
          <a:p>
            <a:pPr lvl="1"/>
            <a:r>
              <a:rPr lang="en-US" dirty="0"/>
              <a:t>primarily leads to SCC of cladding</a:t>
            </a:r>
          </a:p>
          <a:p>
            <a:pPr lvl="1"/>
            <a:r>
              <a:rPr lang="en-US" dirty="0"/>
              <a:t>requires: a</a:t>
            </a:r>
            <a:r>
              <a:rPr lang="en-US" sz="2400" dirty="0"/>
              <a:t> corrosive environment, a susceptible material, sufficient stress, and sufficient time</a:t>
            </a:r>
          </a:p>
          <a:p>
            <a:pPr lvl="1"/>
            <a:endParaRPr lang="en-US" dirty="0"/>
          </a:p>
          <a:p>
            <a:endParaRPr lang="en-US" dirty="0"/>
          </a:p>
        </p:txBody>
      </p:sp>
      <p:sp>
        <p:nvSpPr>
          <p:cNvPr id="4" name="Slide Number Placeholder 3">
            <a:extLst>
              <a:ext uri="{FF2B5EF4-FFF2-40B4-BE49-F238E27FC236}">
                <a16:creationId xmlns:a16="http://schemas.microsoft.com/office/drawing/2014/main" id="{ECDFCECC-1AE9-C442-A2D5-B7DDF2CA2A5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4574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4063-561C-7B43-A6EC-B0A56677ECFB}"/>
              </a:ext>
            </a:extLst>
          </p:cNvPr>
          <p:cNvSpPr>
            <a:spLocks noGrp="1"/>
          </p:cNvSpPr>
          <p:nvPr>
            <p:ph type="title"/>
          </p:nvPr>
        </p:nvSpPr>
        <p:spPr/>
        <p:txBody>
          <a:bodyPr/>
          <a:lstStyle/>
          <a:p>
            <a:r>
              <a:rPr lang="en-US" dirty="0"/>
              <a:t>Incubation Time</a:t>
            </a:r>
          </a:p>
        </p:txBody>
      </p:sp>
      <p:sp>
        <p:nvSpPr>
          <p:cNvPr id="3" name="Content Placeholder 2">
            <a:extLst>
              <a:ext uri="{FF2B5EF4-FFF2-40B4-BE49-F238E27FC236}">
                <a16:creationId xmlns:a16="http://schemas.microsoft.com/office/drawing/2014/main" id="{D3CB08B0-934B-B34B-A890-0A932C4E7E43}"/>
              </a:ext>
            </a:extLst>
          </p:cNvPr>
          <p:cNvSpPr>
            <a:spLocks noGrp="1"/>
          </p:cNvSpPr>
          <p:nvPr>
            <p:ph idx="1"/>
          </p:nvPr>
        </p:nvSpPr>
        <p:spPr>
          <a:xfrm>
            <a:off x="609600" y="2160495"/>
            <a:ext cx="8128000" cy="3965670"/>
          </a:xfrm>
        </p:spPr>
        <p:txBody>
          <a:bodyPr/>
          <a:lstStyle/>
          <a:p>
            <a:r>
              <a:rPr lang="en-US" sz="2000" dirty="0"/>
              <a:t>The corrosive environment, represented by a sufficient inventory of chemically active fission gases in the gap, not only depends on burnup, but the ability of these gases to chemically attack the cladding</a:t>
            </a:r>
          </a:p>
          <a:p>
            <a:r>
              <a:rPr lang="en-US" sz="2000" dirty="0"/>
              <a:t>This environment requires that the normally protective oxide coating on the inner surface of the cladding is breached, thus permitting corrosive species to chemically react with the bare cladding</a:t>
            </a:r>
          </a:p>
          <a:p>
            <a:r>
              <a:rPr lang="en-US" sz="2000" dirty="0"/>
              <a:t>The incubation time reflects the time required for a flaw in the protective oxide to be developed and for sufficient ZrI4 to form in the cladding, resulting in the development of cracks</a:t>
            </a:r>
          </a:p>
          <a:p>
            <a:endParaRPr lang="en-US" sz="2000" dirty="0"/>
          </a:p>
          <a:p>
            <a:endParaRPr lang="en-US" sz="2000" dirty="0"/>
          </a:p>
        </p:txBody>
      </p:sp>
      <p:sp>
        <p:nvSpPr>
          <p:cNvPr id="4" name="Slide Number Placeholder 3">
            <a:extLst>
              <a:ext uri="{FF2B5EF4-FFF2-40B4-BE49-F238E27FC236}">
                <a16:creationId xmlns:a16="http://schemas.microsoft.com/office/drawing/2014/main" id="{475BB7BF-C98F-A743-8620-62B55C63408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5861E6A0-13FC-D44B-8134-B0065CA06AB3}"/>
              </a:ext>
            </a:extLst>
          </p:cNvPr>
          <p:cNvPicPr>
            <a:picLocks noChangeAspect="1"/>
          </p:cNvPicPr>
          <p:nvPr/>
        </p:nvPicPr>
        <p:blipFill>
          <a:blip r:embed="rId2"/>
          <a:stretch>
            <a:fillRect/>
          </a:stretch>
        </p:blipFill>
        <p:spPr>
          <a:xfrm>
            <a:off x="8895354" y="1643031"/>
            <a:ext cx="3296646" cy="3965671"/>
          </a:xfrm>
          <a:prstGeom prst="rect">
            <a:avLst/>
          </a:prstGeom>
        </p:spPr>
      </p:pic>
    </p:spTree>
    <p:extLst>
      <p:ext uri="{BB962C8B-B14F-4D97-AF65-F5344CB8AC3E}">
        <p14:creationId xmlns:p14="http://schemas.microsoft.com/office/powerpoint/2010/main" val="1157490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4BB4-24F5-7949-9004-1EE893D6C526}"/>
              </a:ext>
            </a:extLst>
          </p:cNvPr>
          <p:cNvSpPr>
            <a:spLocks noGrp="1"/>
          </p:cNvSpPr>
          <p:nvPr>
            <p:ph type="title"/>
          </p:nvPr>
        </p:nvSpPr>
        <p:spPr/>
        <p:txBody>
          <a:bodyPr/>
          <a:lstStyle/>
          <a:p>
            <a:r>
              <a:rPr lang="en-US" dirty="0"/>
              <a:t>Crack Propagation</a:t>
            </a:r>
          </a:p>
        </p:txBody>
      </p:sp>
      <p:sp>
        <p:nvSpPr>
          <p:cNvPr id="3" name="Content Placeholder 2">
            <a:extLst>
              <a:ext uri="{FF2B5EF4-FFF2-40B4-BE49-F238E27FC236}">
                <a16:creationId xmlns:a16="http://schemas.microsoft.com/office/drawing/2014/main" id="{CFD54EE0-E9D0-B84C-BFF4-B784E5135CB2}"/>
              </a:ext>
            </a:extLst>
          </p:cNvPr>
          <p:cNvSpPr>
            <a:spLocks noGrp="1"/>
          </p:cNvSpPr>
          <p:nvPr>
            <p:ph idx="1"/>
          </p:nvPr>
        </p:nvSpPr>
        <p:spPr>
          <a:xfrm>
            <a:off x="609599" y="2160495"/>
            <a:ext cx="7152861" cy="3965670"/>
          </a:xfrm>
        </p:spPr>
        <p:txBody>
          <a:bodyPr/>
          <a:lstStyle/>
          <a:p>
            <a:r>
              <a:rPr lang="en-US" sz="2000" dirty="0"/>
              <a:t>Once a crack has initiated, it can propagate through the cladding wall with a sufficiently high applied load</a:t>
            </a:r>
          </a:p>
          <a:p>
            <a:r>
              <a:rPr lang="en-US" sz="2000" dirty="0"/>
              <a:t>Both intergranular and </a:t>
            </a:r>
            <a:r>
              <a:rPr lang="en-US" sz="2000" dirty="0" err="1"/>
              <a:t>transgranular</a:t>
            </a:r>
            <a:r>
              <a:rPr lang="en-US" sz="2000" dirty="0"/>
              <a:t> propagation modes are possible</a:t>
            </a:r>
          </a:p>
          <a:p>
            <a:r>
              <a:rPr lang="en-US" sz="2000" dirty="0"/>
              <a:t>The propagation rate is a linear function of the stress intensity factor, K</a:t>
            </a:r>
            <a:r>
              <a:rPr lang="en-US" sz="2000" baseline="-25000" dirty="0"/>
              <a:t>SCC</a:t>
            </a:r>
            <a:r>
              <a:rPr lang="en-US" sz="2000" dirty="0"/>
              <a:t>, and is independent on the propagation mode for sufficiently high K</a:t>
            </a:r>
            <a:r>
              <a:rPr lang="en-US" sz="2000" baseline="-25000" dirty="0"/>
              <a:t>SCC</a:t>
            </a:r>
            <a:endParaRPr lang="en-US" sz="2000" dirty="0"/>
          </a:p>
          <a:p>
            <a:r>
              <a:rPr lang="en-US" sz="2000" dirty="0"/>
              <a:t>The increase in iodine content generally increases the crack propagation rate</a:t>
            </a:r>
          </a:p>
          <a:p>
            <a:r>
              <a:rPr lang="en-US" sz="2000" dirty="0"/>
              <a:t>Increasing temperature results in decreasing the susceptibility to PCI failure, while neutron irradiation has been found to increase susceptibility</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574FE000-83A7-814E-8937-7C6C20C52B1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852CF916-F7A8-784A-9DFD-FA3D3F9C07D6}"/>
              </a:ext>
            </a:extLst>
          </p:cNvPr>
          <p:cNvPicPr>
            <a:picLocks noChangeAspect="1"/>
          </p:cNvPicPr>
          <p:nvPr/>
        </p:nvPicPr>
        <p:blipFill>
          <a:blip r:embed="rId2"/>
          <a:stretch>
            <a:fillRect/>
          </a:stretch>
        </p:blipFill>
        <p:spPr>
          <a:xfrm>
            <a:off x="8243491" y="1755049"/>
            <a:ext cx="3246969" cy="2154896"/>
          </a:xfrm>
          <a:prstGeom prst="rect">
            <a:avLst/>
          </a:prstGeom>
        </p:spPr>
      </p:pic>
      <p:pic>
        <p:nvPicPr>
          <p:cNvPr id="6" name="Picture 5">
            <a:extLst>
              <a:ext uri="{FF2B5EF4-FFF2-40B4-BE49-F238E27FC236}">
                <a16:creationId xmlns:a16="http://schemas.microsoft.com/office/drawing/2014/main" id="{A129B5F3-830B-AA4D-B01B-7EA318FE12D8}"/>
              </a:ext>
            </a:extLst>
          </p:cNvPr>
          <p:cNvPicPr>
            <a:picLocks noChangeAspect="1"/>
          </p:cNvPicPr>
          <p:nvPr/>
        </p:nvPicPr>
        <p:blipFill>
          <a:blip r:embed="rId3"/>
          <a:stretch>
            <a:fillRect/>
          </a:stretch>
        </p:blipFill>
        <p:spPr>
          <a:xfrm>
            <a:off x="8243491" y="4226247"/>
            <a:ext cx="3246969" cy="2184147"/>
          </a:xfrm>
          <a:prstGeom prst="rect">
            <a:avLst/>
          </a:prstGeom>
        </p:spPr>
      </p:pic>
      <p:sp>
        <p:nvSpPr>
          <p:cNvPr id="7" name="TextBox 6">
            <a:extLst>
              <a:ext uri="{FF2B5EF4-FFF2-40B4-BE49-F238E27FC236}">
                <a16:creationId xmlns:a16="http://schemas.microsoft.com/office/drawing/2014/main" id="{452F32A7-C558-FD4D-97EB-EA788289C8C5}"/>
              </a:ext>
            </a:extLst>
          </p:cNvPr>
          <p:cNvSpPr txBox="1"/>
          <p:nvPr/>
        </p:nvSpPr>
        <p:spPr>
          <a:xfrm>
            <a:off x="9257887" y="1434307"/>
            <a:ext cx="15803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Transgranular</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D3F0F608-C1C2-B94D-BE74-262B78983CDA}"/>
              </a:ext>
            </a:extLst>
          </p:cNvPr>
          <p:cNvSpPr txBox="1"/>
          <p:nvPr/>
        </p:nvSpPr>
        <p:spPr>
          <a:xfrm>
            <a:off x="9257887" y="3880713"/>
            <a:ext cx="15803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Intergranular</a:t>
            </a:r>
          </a:p>
        </p:txBody>
      </p:sp>
    </p:spTree>
    <p:extLst>
      <p:ext uri="{BB962C8B-B14F-4D97-AF65-F5344CB8AC3E}">
        <p14:creationId xmlns:p14="http://schemas.microsoft.com/office/powerpoint/2010/main" val="360103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49AA-0316-E54F-A523-93797234130E}"/>
              </a:ext>
            </a:extLst>
          </p:cNvPr>
          <p:cNvSpPr>
            <a:spLocks noGrp="1"/>
          </p:cNvSpPr>
          <p:nvPr>
            <p:ph type="title"/>
          </p:nvPr>
        </p:nvSpPr>
        <p:spPr/>
        <p:txBody>
          <a:bodyPr/>
          <a:lstStyle/>
          <a:p>
            <a:r>
              <a:rPr lang="en-US" dirty="0"/>
              <a:t>Through-Cracks</a:t>
            </a:r>
          </a:p>
        </p:txBody>
      </p:sp>
      <p:sp>
        <p:nvSpPr>
          <p:cNvPr id="3" name="Content Placeholder 2">
            <a:extLst>
              <a:ext uri="{FF2B5EF4-FFF2-40B4-BE49-F238E27FC236}">
                <a16:creationId xmlns:a16="http://schemas.microsoft.com/office/drawing/2014/main" id="{74F6013A-8125-5645-8D9E-38FD4740420A}"/>
              </a:ext>
            </a:extLst>
          </p:cNvPr>
          <p:cNvSpPr>
            <a:spLocks noGrp="1"/>
          </p:cNvSpPr>
          <p:nvPr>
            <p:ph idx="1"/>
          </p:nvPr>
        </p:nvSpPr>
        <p:spPr/>
        <p:txBody>
          <a:bodyPr/>
          <a:lstStyle/>
          <a:p>
            <a:r>
              <a:rPr lang="en-US" sz="2000" dirty="0"/>
              <a:t>Following the formation of a through-wall crack and the ingress of water into the fuel-clad gap, the cracking process is arrested since the corrosive species (notably I, Cs, and Cd) have been discharged</a:t>
            </a:r>
          </a:p>
          <a:p>
            <a:r>
              <a:rPr lang="en-US" sz="2000" dirty="0"/>
              <a:t>The ingress of water in the fuel-clad gap may result in clad </a:t>
            </a:r>
            <a:r>
              <a:rPr lang="en-US" sz="2000" dirty="0" err="1"/>
              <a:t>hydriding</a:t>
            </a:r>
            <a:r>
              <a:rPr lang="en-US" sz="2000" dirty="0"/>
              <a:t> on the inner surface</a:t>
            </a:r>
          </a:p>
          <a:p>
            <a:r>
              <a:rPr lang="en-US" sz="2000" dirty="0"/>
              <a:t>The initial SCC crack can oxidize, and volume expansion may lead to resealing the primary failure</a:t>
            </a:r>
          </a:p>
          <a:p>
            <a:r>
              <a:rPr lang="en-US" sz="2000" dirty="0"/>
              <a:t>All PCI cracks are pin-hole defects, whereas observable cracks are secondary due to clad </a:t>
            </a:r>
            <a:r>
              <a:rPr lang="en-US" sz="2000" dirty="0" err="1"/>
              <a:t>hydriding</a:t>
            </a:r>
            <a:r>
              <a:rPr lang="en-US" sz="2000" dirty="0"/>
              <a:t> or ductile tearing</a:t>
            </a:r>
          </a:p>
          <a:p>
            <a:r>
              <a:rPr lang="en-US" sz="2000" dirty="0"/>
              <a:t>The time to failure depends on many parameters, but is generally determined by the local linear power, the change in linear power, and the local burnup</a:t>
            </a:r>
          </a:p>
          <a:p>
            <a:endParaRPr lang="en-US" sz="2000" dirty="0"/>
          </a:p>
        </p:txBody>
      </p:sp>
      <p:sp>
        <p:nvSpPr>
          <p:cNvPr id="4" name="Slide Number Placeholder 3">
            <a:extLst>
              <a:ext uri="{FF2B5EF4-FFF2-40B4-BE49-F238E27FC236}">
                <a16:creationId xmlns:a16="http://schemas.microsoft.com/office/drawing/2014/main" id="{3A9F73AA-344A-7548-A599-C67A90FDCA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3276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6137-476A-35F1-5EDC-244711AD6A14}"/>
              </a:ext>
            </a:extLst>
          </p:cNvPr>
          <p:cNvSpPr>
            <a:spLocks noGrp="1"/>
          </p:cNvSpPr>
          <p:nvPr>
            <p:ph type="title"/>
          </p:nvPr>
        </p:nvSpPr>
        <p:spPr>
          <a:xfrm>
            <a:off x="609600" y="900114"/>
            <a:ext cx="10972800" cy="1068387"/>
          </a:xfrm>
        </p:spPr>
        <p:txBody>
          <a:bodyPr wrap="square" anchor="ctr">
            <a:normAutofit/>
          </a:bodyPr>
          <a:lstStyle/>
          <a:p>
            <a:r>
              <a:rPr lang="en-US" dirty="0"/>
              <a:t>Reactor Susceptibility</a:t>
            </a:r>
          </a:p>
        </p:txBody>
      </p:sp>
      <p:sp>
        <p:nvSpPr>
          <p:cNvPr id="3" name="Content Placeholder 2">
            <a:extLst>
              <a:ext uri="{FF2B5EF4-FFF2-40B4-BE49-F238E27FC236}">
                <a16:creationId xmlns:a16="http://schemas.microsoft.com/office/drawing/2014/main" id="{67899FF1-6DC6-F80B-3A91-932C12E560E3}"/>
              </a:ext>
            </a:extLst>
          </p:cNvPr>
          <p:cNvSpPr>
            <a:spLocks noGrp="1"/>
          </p:cNvSpPr>
          <p:nvPr>
            <p:ph sz="half" idx="1"/>
          </p:nvPr>
        </p:nvSpPr>
        <p:spPr>
          <a:xfrm>
            <a:off x="609600" y="1968501"/>
            <a:ext cx="5588000" cy="4157663"/>
          </a:xfrm>
        </p:spPr>
        <p:txBody>
          <a:bodyPr wrap="square" anchor="t">
            <a:normAutofit lnSpcReduction="10000"/>
          </a:bodyPr>
          <a:lstStyle/>
          <a:p>
            <a:r>
              <a:rPr lang="en-US" sz="1800" dirty="0"/>
              <a:t>All current PWR, BWR and CANDU reactors utilize UO2 fuel, zirconium alloy cladding, and are water cooled</a:t>
            </a:r>
          </a:p>
          <a:p>
            <a:r>
              <a:rPr lang="en-US" sz="1800" dirty="0"/>
              <a:t>The degree of susceptibility of each reactor and fuel design to PCI rests on numerous design specifications</a:t>
            </a:r>
          </a:p>
          <a:p>
            <a:r>
              <a:rPr lang="en-US" sz="1800" dirty="0"/>
              <a:t>PWRs have smaller fuel diameters, BWRs have the thickest cladding</a:t>
            </a:r>
          </a:p>
          <a:p>
            <a:r>
              <a:rPr lang="en-US" sz="1800" dirty="0"/>
              <a:t>The geometric design has an influence on the stresses in the fuel and cladding</a:t>
            </a:r>
          </a:p>
          <a:p>
            <a:r>
              <a:rPr lang="en-US" sz="1800" dirty="0"/>
              <a:t>Linear power affects the temperature, which impacts a variety of other phenomena</a:t>
            </a:r>
          </a:p>
          <a:p>
            <a:r>
              <a:rPr lang="en-US" sz="1800" dirty="0"/>
              <a:t>Discharge burnup influences the inventory of fission products in the fuel/cladding interface</a:t>
            </a:r>
          </a:p>
        </p:txBody>
      </p:sp>
      <p:pic>
        <p:nvPicPr>
          <p:cNvPr id="5" name="Picture 4">
            <a:extLst>
              <a:ext uri="{FF2B5EF4-FFF2-40B4-BE49-F238E27FC236}">
                <a16:creationId xmlns:a16="http://schemas.microsoft.com/office/drawing/2014/main" id="{31EA8CF3-43C2-874B-9F3E-223061419146}"/>
              </a:ext>
            </a:extLst>
          </p:cNvPr>
          <p:cNvPicPr>
            <a:picLocks noChangeAspect="1"/>
          </p:cNvPicPr>
          <p:nvPr/>
        </p:nvPicPr>
        <p:blipFill>
          <a:blip r:embed="rId2"/>
          <a:stretch>
            <a:fillRect/>
          </a:stretch>
        </p:blipFill>
        <p:spPr>
          <a:xfrm>
            <a:off x="6197600" y="2574037"/>
            <a:ext cx="5987056" cy="2574433"/>
          </a:xfrm>
          <a:prstGeom prst="rect">
            <a:avLst/>
          </a:prstGeom>
          <a:noFill/>
        </p:spPr>
      </p:pic>
      <p:sp>
        <p:nvSpPr>
          <p:cNvPr id="4" name="Slide Number Placeholder 3">
            <a:extLst>
              <a:ext uri="{FF2B5EF4-FFF2-40B4-BE49-F238E27FC236}">
                <a16:creationId xmlns:a16="http://schemas.microsoft.com/office/drawing/2014/main" id="{197DE1D3-18CC-90BA-32F2-D50B58B17206}"/>
              </a:ext>
            </a:extLst>
          </p:cNvPr>
          <p:cNvSpPr>
            <a:spLocks noGrp="1"/>
          </p:cNvSpPr>
          <p:nvPr>
            <p:ph type="sldNum" sz="quarter" idx="12"/>
          </p:nvPr>
        </p:nvSpPr>
        <p:spPr>
          <a:xfrm>
            <a:off x="8737600" y="6356351"/>
            <a:ext cx="28448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80613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75EF-D507-1151-E20C-BADE1BA2FEE7}"/>
              </a:ext>
            </a:extLst>
          </p:cNvPr>
          <p:cNvSpPr>
            <a:spLocks noGrp="1"/>
          </p:cNvSpPr>
          <p:nvPr>
            <p:ph type="title"/>
          </p:nvPr>
        </p:nvSpPr>
        <p:spPr/>
        <p:txBody>
          <a:bodyPr/>
          <a:lstStyle/>
          <a:p>
            <a:r>
              <a:rPr lang="en-US" dirty="0"/>
              <a:t>Reactor Susceptibility</a:t>
            </a:r>
          </a:p>
        </p:txBody>
      </p:sp>
      <p:sp>
        <p:nvSpPr>
          <p:cNvPr id="3" name="Content Placeholder 2">
            <a:extLst>
              <a:ext uri="{FF2B5EF4-FFF2-40B4-BE49-F238E27FC236}">
                <a16:creationId xmlns:a16="http://schemas.microsoft.com/office/drawing/2014/main" id="{A97AA86B-72D0-F8D0-5D1E-9498576CCAA8}"/>
              </a:ext>
            </a:extLst>
          </p:cNvPr>
          <p:cNvSpPr>
            <a:spLocks noGrp="1"/>
          </p:cNvSpPr>
          <p:nvPr>
            <p:ph sz="half" idx="1"/>
          </p:nvPr>
        </p:nvSpPr>
        <p:spPr/>
        <p:txBody>
          <a:bodyPr/>
          <a:lstStyle/>
          <a:p>
            <a:r>
              <a:rPr lang="en-US" sz="1800" dirty="0"/>
              <a:t>In general, PCI failures are typically experienced (by any reactor) during a large change in power; thus, the manner in which power changes dictates to a large degree the likelihood of PCI failure</a:t>
            </a:r>
          </a:p>
          <a:p>
            <a:r>
              <a:rPr lang="en-US" sz="1800" dirty="0"/>
              <a:t>Unlike BWRs, the neutron flux in a PWR is not primarily controlled by the insertion and extraction of control rods during operation</a:t>
            </a:r>
          </a:p>
          <a:p>
            <a:r>
              <a:rPr lang="en-US" sz="1800" dirty="0"/>
              <a:t>Due to smoother control of reactivity and a lower linear power, PCI failures are significantly less frequent in PWRs than other major commercial power reactor designs</a:t>
            </a:r>
          </a:p>
          <a:p>
            <a:r>
              <a:rPr lang="en-US" sz="1800" dirty="0"/>
              <a:t>PCI failures are more of a concern in BWRs</a:t>
            </a:r>
          </a:p>
          <a:p>
            <a:endParaRPr lang="en-US" sz="1800" dirty="0"/>
          </a:p>
        </p:txBody>
      </p:sp>
      <p:sp>
        <p:nvSpPr>
          <p:cNvPr id="4" name="Content Placeholder 3">
            <a:extLst>
              <a:ext uri="{FF2B5EF4-FFF2-40B4-BE49-F238E27FC236}">
                <a16:creationId xmlns:a16="http://schemas.microsoft.com/office/drawing/2014/main" id="{26FF7CCE-0AAC-C3AE-5239-3271E47306F9}"/>
              </a:ext>
            </a:extLst>
          </p:cNvPr>
          <p:cNvSpPr>
            <a:spLocks noGrp="1"/>
          </p:cNvSpPr>
          <p:nvPr>
            <p:ph sz="half" idx="2"/>
          </p:nvPr>
        </p:nvSpPr>
        <p:spPr/>
        <p:txBody>
          <a:bodyPr/>
          <a:lstStyle/>
          <a:p>
            <a:r>
              <a:rPr lang="en-US" sz="1800" dirty="0"/>
              <a:t>Control blade maneuvers in BWRs create local power transients that often lead to PCI failures in fuel rods adjacent to these blades</a:t>
            </a:r>
          </a:p>
          <a:p>
            <a:endParaRPr lang="en-US" sz="1800" dirty="0"/>
          </a:p>
        </p:txBody>
      </p:sp>
      <p:sp>
        <p:nvSpPr>
          <p:cNvPr id="5" name="Slide Number Placeholder 4">
            <a:extLst>
              <a:ext uri="{FF2B5EF4-FFF2-40B4-BE49-F238E27FC236}">
                <a16:creationId xmlns:a16="http://schemas.microsoft.com/office/drawing/2014/main" id="{17496774-16C2-A1C1-9C78-3D357E8DB98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35E9FC-F6D5-0349-BBED-EA7D7A9BC4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237996D1-E163-3BAB-1271-B5D301D0F296}"/>
              </a:ext>
            </a:extLst>
          </p:cNvPr>
          <p:cNvPicPr>
            <a:picLocks noChangeAspect="1"/>
          </p:cNvPicPr>
          <p:nvPr/>
        </p:nvPicPr>
        <p:blipFill>
          <a:blip r:embed="rId2"/>
          <a:stretch>
            <a:fillRect/>
          </a:stretch>
        </p:blipFill>
        <p:spPr>
          <a:xfrm>
            <a:off x="6900517" y="3036888"/>
            <a:ext cx="3978965" cy="2917908"/>
          </a:xfrm>
          <a:prstGeom prst="rect">
            <a:avLst/>
          </a:prstGeom>
        </p:spPr>
      </p:pic>
      <p:sp>
        <p:nvSpPr>
          <p:cNvPr id="8" name="TextBox 7">
            <a:extLst>
              <a:ext uri="{FF2B5EF4-FFF2-40B4-BE49-F238E27FC236}">
                <a16:creationId xmlns:a16="http://schemas.microsoft.com/office/drawing/2014/main" id="{AC01F94F-EE6B-3484-AFC7-243D285E1758}"/>
              </a:ext>
            </a:extLst>
          </p:cNvPr>
          <p:cNvSpPr txBox="1"/>
          <p:nvPr/>
        </p:nvSpPr>
        <p:spPr>
          <a:xfrm>
            <a:off x="6197600" y="5954796"/>
            <a:ext cx="5588828"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Helvetica" pitchFamily="2" charset="0"/>
                <a:ea typeface="+mn-ea"/>
                <a:cs typeface="+mn-cs"/>
              </a:rPr>
              <a:t>The change in LHR resulting from the successive removal of three control rod blades</a:t>
            </a:r>
          </a:p>
        </p:txBody>
      </p:sp>
    </p:spTree>
    <p:extLst>
      <p:ext uri="{BB962C8B-B14F-4D97-AF65-F5344CB8AC3E}">
        <p14:creationId xmlns:p14="http://schemas.microsoft.com/office/powerpoint/2010/main" val="51027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AD79-5D47-294E-8347-12E7FA582E89}"/>
              </a:ext>
            </a:extLst>
          </p:cNvPr>
          <p:cNvSpPr>
            <a:spLocks noGrp="1"/>
          </p:cNvSpPr>
          <p:nvPr>
            <p:ph type="title"/>
          </p:nvPr>
        </p:nvSpPr>
        <p:spPr/>
        <p:txBody>
          <a:bodyPr/>
          <a:lstStyle/>
          <a:p>
            <a:r>
              <a:rPr lang="en-US" dirty="0"/>
              <a:t>PCI Mitigation</a:t>
            </a:r>
          </a:p>
        </p:txBody>
      </p:sp>
      <p:sp>
        <p:nvSpPr>
          <p:cNvPr id="3" name="Content Placeholder 2">
            <a:extLst>
              <a:ext uri="{FF2B5EF4-FFF2-40B4-BE49-F238E27FC236}">
                <a16:creationId xmlns:a16="http://schemas.microsoft.com/office/drawing/2014/main" id="{24A15A08-ED25-5C49-AAF1-50993BB389EE}"/>
              </a:ext>
            </a:extLst>
          </p:cNvPr>
          <p:cNvSpPr>
            <a:spLocks noGrp="1"/>
          </p:cNvSpPr>
          <p:nvPr>
            <p:ph idx="1"/>
          </p:nvPr>
        </p:nvSpPr>
        <p:spPr>
          <a:xfrm>
            <a:off x="609600" y="1968501"/>
            <a:ext cx="7371522" cy="3965670"/>
          </a:xfrm>
        </p:spPr>
        <p:txBody>
          <a:bodyPr/>
          <a:lstStyle/>
          <a:p>
            <a:r>
              <a:rPr lang="en-US" sz="1900" dirty="0"/>
              <a:t>There are two primary approaches to mitigate PCI failures: 1) changes in the design of various components – notably, the fuel pellet, fuel cladding and fuel assembly; 2) the manner in which the reactor is operated can be altered to minimize PCI failures</a:t>
            </a:r>
          </a:p>
          <a:p>
            <a:r>
              <a:rPr lang="en-US" sz="1900" dirty="0"/>
              <a:t>The design of fuel has changed to better optimize performance and reliability, including modifying the fuel pellet geometry, microstructure (i.e., grain size and porosity), and composition (i.e., initial O/M, minor additives)</a:t>
            </a:r>
          </a:p>
          <a:p>
            <a:r>
              <a:rPr lang="en-US" sz="1900" dirty="0"/>
              <a:t>Many design changes of the cladding have been investigated, including the development of small grain sizes and texture control, alloy composition, inclusion of an inner liner and the application of a pellet-clad interlayer </a:t>
            </a:r>
          </a:p>
          <a:p>
            <a:endParaRPr lang="en-US" sz="1900" dirty="0"/>
          </a:p>
        </p:txBody>
      </p:sp>
      <p:sp>
        <p:nvSpPr>
          <p:cNvPr id="4" name="Slide Number Placeholder 3">
            <a:extLst>
              <a:ext uri="{FF2B5EF4-FFF2-40B4-BE49-F238E27FC236}">
                <a16:creationId xmlns:a16="http://schemas.microsoft.com/office/drawing/2014/main" id="{215C8750-2B58-7A4B-84C2-24D693AD193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3232F378-E2B9-C741-9676-623A75DC9D93}"/>
              </a:ext>
            </a:extLst>
          </p:cNvPr>
          <p:cNvPicPr>
            <a:picLocks noChangeAspect="1"/>
          </p:cNvPicPr>
          <p:nvPr/>
        </p:nvPicPr>
        <p:blipFill>
          <a:blip r:embed="rId2"/>
          <a:stretch>
            <a:fillRect/>
          </a:stretch>
        </p:blipFill>
        <p:spPr>
          <a:xfrm>
            <a:off x="8148707" y="4105449"/>
            <a:ext cx="3203713" cy="2135809"/>
          </a:xfrm>
          <a:prstGeom prst="rect">
            <a:avLst/>
          </a:prstGeom>
        </p:spPr>
      </p:pic>
      <p:pic>
        <p:nvPicPr>
          <p:cNvPr id="6" name="Picture 5">
            <a:extLst>
              <a:ext uri="{FF2B5EF4-FFF2-40B4-BE49-F238E27FC236}">
                <a16:creationId xmlns:a16="http://schemas.microsoft.com/office/drawing/2014/main" id="{B140A043-F078-394C-8CF1-C193421F3FAF}"/>
              </a:ext>
            </a:extLst>
          </p:cNvPr>
          <p:cNvPicPr>
            <a:picLocks noChangeAspect="1"/>
          </p:cNvPicPr>
          <p:nvPr/>
        </p:nvPicPr>
        <p:blipFill>
          <a:blip r:embed="rId3"/>
          <a:stretch>
            <a:fillRect/>
          </a:stretch>
        </p:blipFill>
        <p:spPr>
          <a:xfrm>
            <a:off x="8148707" y="1276497"/>
            <a:ext cx="3433693" cy="2713859"/>
          </a:xfrm>
          <a:prstGeom prst="rect">
            <a:avLst/>
          </a:prstGeom>
        </p:spPr>
      </p:pic>
    </p:spTree>
    <p:extLst>
      <p:ext uri="{BB962C8B-B14F-4D97-AF65-F5344CB8AC3E}">
        <p14:creationId xmlns:p14="http://schemas.microsoft.com/office/powerpoint/2010/main" val="1142583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5D64-3215-E80E-D836-1CBA6D9B4ED5}"/>
              </a:ext>
            </a:extLst>
          </p:cNvPr>
          <p:cNvSpPr>
            <a:spLocks noGrp="1"/>
          </p:cNvSpPr>
          <p:nvPr>
            <p:ph type="title"/>
          </p:nvPr>
        </p:nvSpPr>
        <p:spPr/>
        <p:txBody>
          <a:bodyPr/>
          <a:lstStyle/>
          <a:p>
            <a:r>
              <a:rPr lang="en-US" dirty="0"/>
              <a:t>PCI Mitigation</a:t>
            </a:r>
          </a:p>
        </p:txBody>
      </p:sp>
      <p:sp>
        <p:nvSpPr>
          <p:cNvPr id="3" name="Content Placeholder 2">
            <a:extLst>
              <a:ext uri="{FF2B5EF4-FFF2-40B4-BE49-F238E27FC236}">
                <a16:creationId xmlns:a16="http://schemas.microsoft.com/office/drawing/2014/main" id="{86E023A4-BF64-520E-4930-CB2D390D59FA}"/>
              </a:ext>
            </a:extLst>
          </p:cNvPr>
          <p:cNvSpPr>
            <a:spLocks noGrp="1"/>
          </p:cNvSpPr>
          <p:nvPr>
            <p:ph idx="1"/>
          </p:nvPr>
        </p:nvSpPr>
        <p:spPr/>
        <p:txBody>
          <a:bodyPr/>
          <a:lstStyle/>
          <a:p>
            <a:r>
              <a:rPr lang="en-US" sz="2000" dirty="0"/>
              <a:t>Fuel assembly designs for all reactor types are constantly evolving as assemblies/bundles are improved to increase operational economics</a:t>
            </a:r>
          </a:p>
          <a:p>
            <a:r>
              <a:rPr lang="en-US" sz="2000" dirty="0"/>
              <a:t>A continuing trend in design evolution is sub-division of the fuel into smaller diameter elements/rods to increase the total number of elements/rods, which increases assembly/bundle power without a corresponding increase in UO2 temperature, thus mitigating thermally driven fuel failure mechanisms</a:t>
            </a:r>
          </a:p>
          <a:p>
            <a:r>
              <a:rPr lang="en-US" sz="2000" dirty="0"/>
              <a:t>Other changes in general fuel assembly/bundle design include variations on fill gas pressure, presence and design of plenums to collect fission gases, changes to appendage design to improve CHF, general optimization of rod end regions in the reactor to mitigate end-flux-peaking</a:t>
            </a:r>
          </a:p>
          <a:p>
            <a:r>
              <a:rPr lang="en-US" sz="2000" dirty="0"/>
              <a:t>The three variables that are controlled from an operational point of view are the linear power, change in linear power, ramp rate and discharge burnup</a:t>
            </a:r>
          </a:p>
          <a:p>
            <a:endParaRPr lang="en-US" sz="2000" dirty="0"/>
          </a:p>
        </p:txBody>
      </p:sp>
      <p:sp>
        <p:nvSpPr>
          <p:cNvPr id="4" name="Slide Number Placeholder 3">
            <a:extLst>
              <a:ext uri="{FF2B5EF4-FFF2-40B4-BE49-F238E27FC236}">
                <a16:creationId xmlns:a16="http://schemas.microsoft.com/office/drawing/2014/main" id="{D6659D06-AAC7-24AB-EDEF-E505FC2448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92444445"/>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224</TotalTime>
  <Words>968</Words>
  <Application>Microsoft Macintosh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Helvetica</vt:lpstr>
      <vt:lpstr>NCStateU-horizontal-left-logo</vt:lpstr>
      <vt:lpstr>Nuclear Fuel Performance</vt:lpstr>
      <vt:lpstr>Last Time</vt:lpstr>
      <vt:lpstr>Incubation Time</vt:lpstr>
      <vt:lpstr>Crack Propagation</vt:lpstr>
      <vt:lpstr>Through-Cracks</vt:lpstr>
      <vt:lpstr>Reactor Susceptibility</vt:lpstr>
      <vt:lpstr>Reactor Susceptibility</vt:lpstr>
      <vt:lpstr>PCI Mitigation</vt:lpstr>
      <vt:lpstr>PCI Mitigation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Nuclear Fuel Performance</dc:title>
  <dc:creator>Benjamin W. Beeler</dc:creator>
  <cp:lastModifiedBy>Benjamin W. Beeler</cp:lastModifiedBy>
  <cp:revision>2</cp:revision>
  <dcterms:created xsi:type="dcterms:W3CDTF">2024-04-02T13:14:54Z</dcterms:created>
  <dcterms:modified xsi:type="dcterms:W3CDTF">2024-04-02T16:59:50Z</dcterms:modified>
</cp:coreProperties>
</file>