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343" r:id="rId3"/>
    <p:sldId id="390" r:id="rId4"/>
    <p:sldId id="374" r:id="rId5"/>
    <p:sldId id="397" r:id="rId6"/>
    <p:sldId id="398" r:id="rId7"/>
    <p:sldId id="386" r:id="rId8"/>
    <p:sldId id="389"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mayeen Rafat Shahriar" initials="ARS" lastIdx="2" clrIdx="0">
    <p:extLst>
      <p:ext uri="{19B8F6BF-5375-455C-9EA6-DF929625EA0E}">
        <p15:presenceInfo xmlns:p15="http://schemas.microsoft.com/office/powerpoint/2012/main" userId="60f4adc77df318a8" providerId="Windows Live"/>
      </p:ext>
    </p:extLst>
  </p:cmAuthor>
  <p:cmAuthor id="2" name="Brina Mortensen Montoya" initials="BMM" lastIdx="1" clrIdx="1">
    <p:extLst>
      <p:ext uri="{19B8F6BF-5375-455C-9EA6-DF929625EA0E}">
        <p15:presenceInfo xmlns:p15="http://schemas.microsoft.com/office/powerpoint/2012/main" userId="S::bmmorten@ncsu.edu::8c1409c5-1452-48a7-b4a9-9f4cece5fe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3"/>
  </p:normalViewPr>
  <p:slideViewPr>
    <p:cSldViewPr snapToGrid="0">
      <p:cViewPr varScale="1">
        <p:scale>
          <a:sx n="142" d="100"/>
          <a:sy n="142" d="100"/>
        </p:scale>
        <p:origin x="240"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37C5660-D87B-442F-B5CA-277EBE8D2F66}" type="datetimeFigureOut">
              <a:rPr lang="en-US" smtClean="0"/>
              <a:t>5/4/20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4845CB4-DE83-48E9-B99D-22DDCB4CDF55}" type="slidenum">
              <a:rPr lang="en-US" smtClean="0"/>
              <a:t>‹#›</a:t>
            </a:fld>
            <a:endParaRPr lang="en-US"/>
          </a:p>
        </p:txBody>
      </p:sp>
    </p:spTree>
    <p:extLst>
      <p:ext uri="{BB962C8B-B14F-4D97-AF65-F5344CB8AC3E}">
        <p14:creationId xmlns:p14="http://schemas.microsoft.com/office/powerpoint/2010/main" val="1795596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845CB4-DE83-48E9-B99D-22DDCB4CDF55}" type="slidenum">
              <a:rPr lang="en-US" smtClean="0"/>
              <a:t>1</a:t>
            </a:fld>
            <a:endParaRPr lang="en-US"/>
          </a:p>
        </p:txBody>
      </p:sp>
    </p:spTree>
    <p:extLst>
      <p:ext uri="{BB962C8B-B14F-4D97-AF65-F5344CB8AC3E}">
        <p14:creationId xmlns:p14="http://schemas.microsoft.com/office/powerpoint/2010/main" val="336156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845CB4-DE83-48E9-B99D-22DDCB4CDF55}" type="slidenum">
              <a:rPr lang="en-US" smtClean="0"/>
              <a:t>2</a:t>
            </a:fld>
            <a:endParaRPr lang="en-US"/>
          </a:p>
        </p:txBody>
      </p:sp>
    </p:spTree>
    <p:extLst>
      <p:ext uri="{BB962C8B-B14F-4D97-AF65-F5344CB8AC3E}">
        <p14:creationId xmlns:p14="http://schemas.microsoft.com/office/powerpoint/2010/main" val="357959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03DE7F-642E-4933-8DA2-1B393D8B8484}" type="datetime1">
              <a:rPr lang="en-US" smtClean="0"/>
              <a:t>5/4/20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268581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C1A1D6-B072-438A-9501-3674EB72DB04}" type="datetime1">
              <a:rPr lang="en-US" smtClean="0"/>
              <a:t>5/4/20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68896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B2B88-191F-496C-9478-9E0B789EF1C7}" type="datetime1">
              <a:rPr lang="en-US" smtClean="0"/>
              <a:t>5/4/20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156575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7A5DAC-9DA6-4C07-8E08-7E8DAA401280}" type="datetime1">
              <a:rPr lang="en-US" smtClean="0"/>
              <a:t>5/4/20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8602" y="172859"/>
            <a:ext cx="914400" cy="923635"/>
          </a:xfrm>
          <a:prstGeom prst="rect">
            <a:avLst/>
          </a:prstGeom>
        </p:spPr>
      </p:pic>
    </p:spTree>
    <p:extLst>
      <p:ext uri="{BB962C8B-B14F-4D97-AF65-F5344CB8AC3E}">
        <p14:creationId xmlns:p14="http://schemas.microsoft.com/office/powerpoint/2010/main" val="126984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7D9D1D-D194-4E67-8DFB-33BACA90FA46}" type="datetime1">
              <a:rPr lang="en-US" smtClean="0"/>
              <a:t>5/4/20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00889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3BA95E-0CB1-4C97-8A81-126F8D375CF9}" type="datetime1">
              <a:rPr lang="en-US" smtClean="0"/>
              <a:t>5/4/20</a:t>
            </a:fld>
            <a:endParaRPr lang="en-US"/>
          </a:p>
        </p:txBody>
      </p:sp>
      <p:sp>
        <p:nvSpPr>
          <p:cNvPr id="6" name="Footer Placeholder 5"/>
          <p:cNvSpPr>
            <a:spLocks noGrp="1"/>
          </p:cNvSpPr>
          <p:nvPr>
            <p:ph type="ftr" sz="quarter" idx="11"/>
          </p:nvPr>
        </p:nvSpPr>
        <p:spPr/>
        <p:txBody>
          <a:bodyPr/>
          <a:lstStyle/>
          <a:p>
            <a:r>
              <a:rPr lang="en-US"/>
              <a:t>North Carolina State University</a:t>
            </a:r>
          </a:p>
        </p:txBody>
      </p:sp>
      <p:sp>
        <p:nvSpPr>
          <p:cNvPr id="7" name="Slide Number Placeholder 6"/>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221027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A59E45-D1AB-439B-806D-7AD0F3AF70C0}" type="datetime1">
              <a:rPr lang="en-US" smtClean="0"/>
              <a:t>5/4/20</a:t>
            </a:fld>
            <a:endParaRPr lang="en-US"/>
          </a:p>
        </p:txBody>
      </p:sp>
      <p:sp>
        <p:nvSpPr>
          <p:cNvPr id="8" name="Footer Placeholder 7"/>
          <p:cNvSpPr>
            <a:spLocks noGrp="1"/>
          </p:cNvSpPr>
          <p:nvPr>
            <p:ph type="ftr" sz="quarter" idx="11"/>
          </p:nvPr>
        </p:nvSpPr>
        <p:spPr/>
        <p:txBody>
          <a:bodyPr/>
          <a:lstStyle/>
          <a:p>
            <a:r>
              <a:rPr lang="en-US"/>
              <a:t>North Carolina State University</a:t>
            </a:r>
          </a:p>
        </p:txBody>
      </p:sp>
      <p:sp>
        <p:nvSpPr>
          <p:cNvPr id="9" name="Slide Number Placeholder 8"/>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77977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1205CF-F9AF-46B5-B7A1-D27A1181642D}" type="datetime1">
              <a:rPr lang="en-US" smtClean="0"/>
              <a:t>5/4/20</a:t>
            </a:fld>
            <a:endParaRPr lang="en-US"/>
          </a:p>
        </p:txBody>
      </p:sp>
      <p:sp>
        <p:nvSpPr>
          <p:cNvPr id="4" name="Footer Placeholder 3"/>
          <p:cNvSpPr>
            <a:spLocks noGrp="1"/>
          </p:cNvSpPr>
          <p:nvPr>
            <p:ph type="ftr" sz="quarter" idx="11"/>
          </p:nvPr>
        </p:nvSpPr>
        <p:spPr/>
        <p:txBody>
          <a:bodyPr/>
          <a:lstStyle/>
          <a:p>
            <a:r>
              <a:rPr lang="en-US"/>
              <a:t>North Carolina State University</a:t>
            </a:r>
          </a:p>
        </p:txBody>
      </p:sp>
      <p:sp>
        <p:nvSpPr>
          <p:cNvPr id="5" name="Slide Number Placeholder 4"/>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249751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4BAFF-905E-45DD-9EC7-280236E272C8}" type="datetime1">
              <a:rPr lang="en-US" smtClean="0"/>
              <a:t>5/4/20</a:t>
            </a:fld>
            <a:endParaRPr lang="en-US"/>
          </a:p>
        </p:txBody>
      </p:sp>
      <p:sp>
        <p:nvSpPr>
          <p:cNvPr id="3" name="Footer Placeholder 2"/>
          <p:cNvSpPr>
            <a:spLocks noGrp="1"/>
          </p:cNvSpPr>
          <p:nvPr>
            <p:ph type="ftr" sz="quarter" idx="11"/>
          </p:nvPr>
        </p:nvSpPr>
        <p:spPr/>
        <p:txBody>
          <a:bodyPr/>
          <a:lstStyle/>
          <a:p>
            <a:r>
              <a:rPr lang="en-US"/>
              <a:t>North Carolina State University</a:t>
            </a:r>
          </a:p>
        </p:txBody>
      </p:sp>
      <p:sp>
        <p:nvSpPr>
          <p:cNvPr id="4" name="Slide Number Placeholder 3"/>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119591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8CE363-ABE1-4EF8-B99D-7C99F911CD05}" type="datetime1">
              <a:rPr lang="en-US" smtClean="0"/>
              <a:t>5/4/20</a:t>
            </a:fld>
            <a:endParaRPr lang="en-US"/>
          </a:p>
        </p:txBody>
      </p:sp>
      <p:sp>
        <p:nvSpPr>
          <p:cNvPr id="6" name="Footer Placeholder 5"/>
          <p:cNvSpPr>
            <a:spLocks noGrp="1"/>
          </p:cNvSpPr>
          <p:nvPr>
            <p:ph type="ftr" sz="quarter" idx="11"/>
          </p:nvPr>
        </p:nvSpPr>
        <p:spPr/>
        <p:txBody>
          <a:bodyPr/>
          <a:lstStyle/>
          <a:p>
            <a:r>
              <a:rPr lang="en-US"/>
              <a:t>North Carolina State University</a:t>
            </a:r>
          </a:p>
        </p:txBody>
      </p:sp>
      <p:sp>
        <p:nvSpPr>
          <p:cNvPr id="7" name="Slide Number Placeholder 6"/>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463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67B7F8-7A89-4BB0-A0A0-7D5247026C51}" type="datetime1">
              <a:rPr lang="en-US" smtClean="0"/>
              <a:t>5/4/20</a:t>
            </a:fld>
            <a:endParaRPr lang="en-US"/>
          </a:p>
        </p:txBody>
      </p:sp>
      <p:sp>
        <p:nvSpPr>
          <p:cNvPr id="6" name="Footer Placeholder 5"/>
          <p:cNvSpPr>
            <a:spLocks noGrp="1"/>
          </p:cNvSpPr>
          <p:nvPr>
            <p:ph type="ftr" sz="quarter" idx="11"/>
          </p:nvPr>
        </p:nvSpPr>
        <p:spPr/>
        <p:txBody>
          <a:bodyPr/>
          <a:lstStyle/>
          <a:p>
            <a:r>
              <a:rPr lang="en-US"/>
              <a:t>North Carolina State University</a:t>
            </a:r>
          </a:p>
        </p:txBody>
      </p:sp>
      <p:sp>
        <p:nvSpPr>
          <p:cNvPr id="7" name="Slide Number Placeholder 6"/>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02992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0EEB0-7B01-4443-9D77-20E1EC70DE38}" type="datetime1">
              <a:rPr lang="en-US" smtClean="0"/>
              <a:t>5/4/20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North Carolina State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9B82C-8AF8-455D-84BC-7B8F6938945A}" type="slidenum">
              <a:rPr lang="en-US" smtClean="0"/>
              <a:t>‹#›</a:t>
            </a:fld>
            <a:endParaRPr lang="en-US"/>
          </a:p>
        </p:txBody>
      </p:sp>
    </p:spTree>
    <p:extLst>
      <p:ext uri="{BB962C8B-B14F-4D97-AF65-F5344CB8AC3E}">
        <p14:creationId xmlns:p14="http://schemas.microsoft.com/office/powerpoint/2010/main" val="1572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alpha val="90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4911" y="2541974"/>
            <a:ext cx="10719581" cy="1041008"/>
          </a:xfrm>
        </p:spPr>
        <p:txBody>
          <a:bodyPr>
            <a:noAutofit/>
          </a:bodyPr>
          <a:lstStyle/>
          <a:p>
            <a:r>
              <a:rPr lang="en-GB" sz="3200" dirty="0">
                <a:solidFill>
                  <a:schemeClr val="bg1"/>
                </a:solidFill>
                <a:latin typeface="Cambria" panose="02040503050406030204" pitchFamily="18" charset="0"/>
                <a:ea typeface="Cambria" panose="02040503050406030204" pitchFamily="18" charset="0"/>
              </a:rPr>
              <a:t>Analysis of heat conduction of UO</a:t>
            </a:r>
            <a:r>
              <a:rPr lang="en-GB" sz="3200" baseline="-25000" dirty="0">
                <a:solidFill>
                  <a:schemeClr val="bg1"/>
                </a:solidFill>
                <a:latin typeface="Cambria" panose="02040503050406030204" pitchFamily="18" charset="0"/>
                <a:ea typeface="Cambria" panose="02040503050406030204" pitchFamily="18" charset="0"/>
              </a:rPr>
              <a:t>2</a:t>
            </a:r>
            <a:r>
              <a:rPr lang="en-GB" sz="3200" dirty="0">
                <a:solidFill>
                  <a:schemeClr val="bg1"/>
                </a:solidFill>
                <a:latin typeface="Cambria" panose="02040503050406030204" pitchFamily="18" charset="0"/>
                <a:ea typeface="Cambria" panose="02040503050406030204" pitchFamily="18" charset="0"/>
              </a:rPr>
              <a:t> fuel pellet under steady state and transient condition in MOOSE</a:t>
            </a:r>
            <a:endParaRPr lang="en-US" sz="3200" dirty="0">
              <a:solidFill>
                <a:schemeClr val="bg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2D0CB936-20A6-4969-BC02-F01FFE431620}"/>
              </a:ext>
            </a:extLst>
          </p:cNvPr>
          <p:cNvSpPr txBox="1"/>
          <p:nvPr/>
        </p:nvSpPr>
        <p:spPr>
          <a:xfrm>
            <a:off x="2361025" y="5117130"/>
            <a:ext cx="7556696" cy="1323439"/>
          </a:xfrm>
          <a:prstGeom prst="rect">
            <a:avLst/>
          </a:prstGeom>
          <a:noFill/>
        </p:spPr>
        <p:txBody>
          <a:bodyPr wrap="square" rtlCol="0">
            <a:spAutoFit/>
          </a:bodyPr>
          <a:lstStyle/>
          <a:p>
            <a:pPr algn="ctr"/>
            <a:r>
              <a:rPr lang="en-US" sz="2000" b="1" dirty="0">
                <a:solidFill>
                  <a:schemeClr val="bg1"/>
                </a:solidFill>
              </a:rPr>
              <a:t>Khadija </a:t>
            </a:r>
            <a:r>
              <a:rPr lang="en-US" sz="2000" b="1" dirty="0" err="1">
                <a:solidFill>
                  <a:schemeClr val="bg1"/>
                </a:solidFill>
              </a:rPr>
              <a:t>Mahbuba</a:t>
            </a:r>
            <a:endParaRPr lang="en-US" sz="2000" b="1" dirty="0">
              <a:solidFill>
                <a:schemeClr val="bg1"/>
              </a:solidFill>
            </a:endParaRPr>
          </a:p>
          <a:p>
            <a:pPr algn="ctr"/>
            <a:r>
              <a:rPr lang="en-US" sz="2000" dirty="0">
                <a:solidFill>
                  <a:schemeClr val="bg1"/>
                </a:solidFill>
              </a:rPr>
              <a:t>Graduate Student</a:t>
            </a:r>
          </a:p>
          <a:p>
            <a:pPr algn="ctr"/>
            <a:r>
              <a:rPr lang="en-US" sz="2000" dirty="0">
                <a:solidFill>
                  <a:schemeClr val="bg1"/>
                </a:solidFill>
              </a:rPr>
              <a:t>Department of Nuclear Engineering</a:t>
            </a:r>
          </a:p>
          <a:p>
            <a:pPr algn="ctr"/>
            <a:r>
              <a:rPr lang="en-US" sz="2000" dirty="0">
                <a:solidFill>
                  <a:schemeClr val="bg1"/>
                </a:solidFill>
              </a:rPr>
              <a:t>North Carolina State University</a:t>
            </a:r>
          </a:p>
        </p:txBody>
      </p:sp>
      <p:pic>
        <p:nvPicPr>
          <p:cNvPr id="5" name="Picture 4" descr="A close up of a sign&#10;&#10;Description automatically generated">
            <a:extLst>
              <a:ext uri="{FF2B5EF4-FFF2-40B4-BE49-F238E27FC236}">
                <a16:creationId xmlns:a16="http://schemas.microsoft.com/office/drawing/2014/main" id="{D49B8263-61FF-4364-8FDE-D322B803D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207" y="182882"/>
            <a:ext cx="2019417" cy="2039815"/>
          </a:xfrm>
          <a:prstGeom prst="rect">
            <a:avLst/>
          </a:prstGeom>
        </p:spPr>
      </p:pic>
      <p:sp>
        <p:nvSpPr>
          <p:cNvPr id="6" name="TextBox 5">
            <a:extLst>
              <a:ext uri="{FF2B5EF4-FFF2-40B4-BE49-F238E27FC236}">
                <a16:creationId xmlns:a16="http://schemas.microsoft.com/office/drawing/2014/main" id="{E4AF7A95-B666-42F7-97E2-F2CEAB73662E}"/>
              </a:ext>
            </a:extLst>
          </p:cNvPr>
          <p:cNvSpPr txBox="1"/>
          <p:nvPr/>
        </p:nvSpPr>
        <p:spPr>
          <a:xfrm>
            <a:off x="4214191" y="4358640"/>
            <a:ext cx="3684105" cy="400110"/>
          </a:xfrm>
          <a:prstGeom prst="rect">
            <a:avLst/>
          </a:prstGeom>
          <a:noFill/>
        </p:spPr>
        <p:txBody>
          <a:bodyPr wrap="square" rtlCol="0">
            <a:spAutoFit/>
          </a:bodyPr>
          <a:lstStyle/>
          <a:p>
            <a:pPr algn="ctr"/>
            <a:r>
              <a:rPr lang="en-US" sz="2000" b="1" dirty="0">
                <a:solidFill>
                  <a:schemeClr val="bg1"/>
                </a:solidFill>
              </a:rPr>
              <a:t>NE 591 Class Presentation 3</a:t>
            </a:r>
          </a:p>
        </p:txBody>
      </p:sp>
    </p:spTree>
    <p:extLst>
      <p:ext uri="{BB962C8B-B14F-4D97-AF65-F5344CB8AC3E}">
        <p14:creationId xmlns:p14="http://schemas.microsoft.com/office/powerpoint/2010/main" val="249687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4AC3-CE32-494C-8A6F-7598B8204B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399E9E2A-97E7-4957-9AA9-1AD2CE65D1B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Solution approach</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4520B4C7-5B0E-4F0C-916B-732DAE4D79EE}"/>
              </a:ext>
            </a:extLst>
          </p:cNvPr>
          <p:cNvSpPr>
            <a:spLocks noGrp="1"/>
          </p:cNvSpPr>
          <p:nvPr>
            <p:ph type="dt" sz="half" idx="10"/>
          </p:nvPr>
        </p:nvSpPr>
        <p:spPr/>
        <p:txBody>
          <a:bodyPr/>
          <a:lstStyle/>
          <a:p>
            <a:fld id="{C87A5DAC-9DA6-4C07-8E08-7E8DAA401280}" type="datetime1">
              <a:rPr lang="en-US" smtClean="0"/>
              <a:t>5/4/20</a:t>
            </a:fld>
            <a:endParaRPr lang="en-US"/>
          </a:p>
        </p:txBody>
      </p:sp>
      <p:sp>
        <p:nvSpPr>
          <p:cNvPr id="5" name="Footer Placeholder 4">
            <a:extLst>
              <a:ext uri="{FF2B5EF4-FFF2-40B4-BE49-F238E27FC236}">
                <a16:creationId xmlns:a16="http://schemas.microsoft.com/office/drawing/2014/main" id="{F2BFAD4D-EB6D-4067-B866-3A1EC95EF2C8}"/>
              </a:ext>
            </a:extLst>
          </p:cNvPr>
          <p:cNvSpPr>
            <a:spLocks noGrp="1"/>
          </p:cNvSpPr>
          <p:nvPr>
            <p:ph type="ftr" sz="quarter" idx="11"/>
          </p:nvPr>
        </p:nvSpPr>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EC9A727-8531-4866-87E8-B696B26DBDB2}"/>
              </a:ext>
            </a:extLst>
          </p:cNvPr>
          <p:cNvSpPr>
            <a:spLocks noGrp="1"/>
          </p:cNvSpPr>
          <p:nvPr>
            <p:ph type="sldNum" sz="quarter" idx="12"/>
          </p:nvPr>
        </p:nvSpPr>
        <p:spPr/>
        <p:txBody>
          <a:bodyPr/>
          <a:lstStyle/>
          <a:p>
            <a:fld id="{49C9B82C-8AF8-455D-84BC-7B8F6938945A}" type="slidenum">
              <a:rPr lang="en-US" smtClean="0"/>
              <a:t>2</a:t>
            </a:fld>
            <a:endParaRPr lang="en-US"/>
          </a:p>
        </p:txBody>
      </p:sp>
    </p:spTree>
    <p:extLst>
      <p:ext uri="{BB962C8B-B14F-4D97-AF65-F5344CB8AC3E}">
        <p14:creationId xmlns:p14="http://schemas.microsoft.com/office/powerpoint/2010/main" val="365283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918FB10-D828-4931-88E1-770E343711C6}"/>
              </a:ext>
            </a:extLst>
          </p:cNvPr>
          <p:cNvSpPr>
            <a:spLocks noGrp="1"/>
          </p:cNvSpPr>
          <p:nvPr>
            <p:ph idx="1"/>
          </p:nvPr>
        </p:nvSpPr>
        <p:spPr>
          <a:xfrm>
            <a:off x="838200" y="1690688"/>
            <a:ext cx="5840896" cy="4330284"/>
          </a:xfrm>
        </p:spPr>
        <p:txBody>
          <a:bodyPr>
            <a:normAutofit fontScale="85000" lnSpcReduction="20000"/>
          </a:bodyPr>
          <a:lstStyle/>
          <a:p>
            <a:pPr marL="285750" indent="-285750"/>
            <a:r>
              <a:rPr lang="en-US" sz="2400" dirty="0">
                <a:latin typeface="Times New Roman" panose="02020603050405020304" pitchFamily="18" charset="0"/>
                <a:cs typeface="Times New Roman" panose="02020603050405020304" pitchFamily="18" charset="0"/>
              </a:rPr>
              <a:t>Fuel pin dimensions listed</a:t>
            </a:r>
          </a:p>
          <a:p>
            <a:pPr marL="285750" indent="-285750"/>
            <a:r>
              <a:rPr lang="en-US" sz="2400" dirty="0">
                <a:latin typeface="Times New Roman" panose="02020603050405020304" pitchFamily="18" charset="0"/>
                <a:cs typeface="Times New Roman" panose="02020603050405020304" pitchFamily="18" charset="0"/>
              </a:rPr>
              <a:t>Fuel thermal conductivity: 0.3 W/cm-K</a:t>
            </a:r>
          </a:p>
          <a:p>
            <a:pPr marL="285750" indent="-285750"/>
            <a:r>
              <a:rPr lang="en-US" sz="2400" dirty="0">
                <a:latin typeface="Times New Roman" panose="02020603050405020304" pitchFamily="18" charset="0"/>
                <a:cs typeface="Times New Roman" panose="02020603050405020304" pitchFamily="18" charset="0"/>
              </a:rPr>
              <a:t>Cladding thermal conductivity: 0.17 W/cm-K</a:t>
            </a:r>
          </a:p>
          <a:p>
            <a:pPr marL="285750" indent="-285750"/>
            <a:r>
              <a:rPr lang="en-US" sz="2400" dirty="0">
                <a:latin typeface="Times New Roman" panose="02020603050405020304" pitchFamily="18" charset="0"/>
                <a:cs typeface="Times New Roman" panose="02020603050405020304" pitchFamily="18" charset="0"/>
              </a:rPr>
              <a:t>Gap thermal conductivity: 0.1 W/cm-K</a:t>
            </a:r>
          </a:p>
          <a:p>
            <a:pPr marL="285750" indent="-285750"/>
            <a:r>
              <a:rPr lang="en-US" sz="2400" dirty="0">
                <a:latin typeface="Times New Roman" panose="02020603050405020304" pitchFamily="18" charset="0"/>
                <a:cs typeface="Times New Roman" panose="02020603050405020304" pitchFamily="18" charset="0"/>
              </a:rPr>
              <a:t>Outer cladding: 500 K</a:t>
            </a:r>
          </a:p>
          <a:p>
            <a:pPr marL="285750" indent="-285750"/>
            <a:r>
              <a:rPr lang="en-US" sz="2400" dirty="0">
                <a:latin typeface="Times New Roman" panose="02020603050405020304" pitchFamily="18" charset="0"/>
                <a:cs typeface="Times New Roman" panose="02020603050405020304" pitchFamily="18" charset="0"/>
              </a:rPr>
              <a:t>Mesh: 100x100</a:t>
            </a:r>
          </a:p>
          <a:p>
            <a:pPr marL="285750" indent="-285750"/>
            <a:endParaRPr lang="en-US" sz="2400" dirty="0">
              <a:latin typeface="Times New Roman" panose="02020603050405020304" pitchFamily="18" charset="0"/>
              <a:cs typeface="Times New Roman" panose="02020603050405020304" pitchFamily="18" charset="0"/>
            </a:endParaRPr>
          </a:p>
          <a:p>
            <a:pPr marL="285750" indent="-285750"/>
            <a:r>
              <a:rPr lang="en-US" sz="2400" dirty="0">
                <a:latin typeface="Times New Roman" panose="02020603050405020304" pitchFamily="18" charset="0"/>
                <a:cs typeface="Times New Roman" panose="02020603050405020304" pitchFamily="18" charset="0"/>
              </a:rPr>
              <a:t>Solve temperature profile for: </a:t>
            </a:r>
          </a:p>
          <a:p>
            <a:pPr marL="742950" lvl="1" indent="-285750"/>
            <a:r>
              <a:rPr lang="en-US" dirty="0">
                <a:latin typeface="Times New Roman" panose="02020603050405020304" pitchFamily="18" charset="0"/>
                <a:cs typeface="Times New Roman" panose="02020603050405020304" pitchFamily="18" charset="0"/>
              </a:rPr>
              <a:t>Steady-state: Volumetric heating rate: Q = 250 W/cm</a:t>
            </a:r>
            <a:r>
              <a:rPr lang="en-US" baseline="30000" dirty="0">
                <a:latin typeface="Times New Roman" panose="02020603050405020304" pitchFamily="18" charset="0"/>
                <a:cs typeface="Times New Roman" panose="02020603050405020304" pitchFamily="18" charset="0"/>
              </a:rPr>
              <a:t>3</a:t>
            </a:r>
          </a:p>
          <a:p>
            <a:pPr marL="285750" indent="-285750"/>
            <a:r>
              <a:rPr lang="en-US" sz="2400" dirty="0">
                <a:latin typeface="Times New Roman" panose="02020603050405020304" pitchFamily="18" charset="0"/>
                <a:cs typeface="Times New Roman" panose="02020603050405020304" pitchFamily="18" charset="0"/>
              </a:rPr>
              <a:t>Solve for centerline temperature vs time</a:t>
            </a:r>
          </a:p>
          <a:p>
            <a:pPr marL="742950" lvl="1" indent="-285750"/>
            <a:r>
              <a:rPr lang="en-US" dirty="0">
                <a:latin typeface="Times New Roman" panose="02020603050405020304" pitchFamily="18" charset="0"/>
                <a:cs typeface="Times New Roman" panose="02020603050405020304" pitchFamily="18" charset="0"/>
              </a:rPr>
              <a:t>Transient: Volumetric heating rate: Q = 150*EXP(-0.03*time)+250, for up to t=200</a:t>
            </a:r>
          </a:p>
          <a:p>
            <a:endParaRPr lang="en-GB"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latin typeface="Times New Roman" panose="02020603050405020304" pitchFamily="18" charset="0"/>
                <a:cs typeface="Times New Roman" panose="02020603050405020304" pitchFamily="18" charset="0"/>
              </a:rPr>
              <a:t>5/4/20</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4632E4A-73F5-4284-BAF7-8F79D81F88F5}"/>
              </a:ext>
            </a:extLst>
          </p:cNvPr>
          <p:cNvPicPr>
            <a:picLocks noChangeAspect="1"/>
          </p:cNvPicPr>
          <p:nvPr/>
        </p:nvPicPr>
        <p:blipFill>
          <a:blip r:embed="rId2"/>
          <a:stretch>
            <a:fillRect/>
          </a:stretch>
        </p:blipFill>
        <p:spPr>
          <a:xfrm>
            <a:off x="6800195" y="1282726"/>
            <a:ext cx="4497446" cy="4330283"/>
          </a:xfrm>
          <a:prstGeom prst="rect">
            <a:avLst/>
          </a:prstGeom>
        </p:spPr>
      </p:pic>
    </p:spTree>
    <p:extLst>
      <p:ext uri="{BB962C8B-B14F-4D97-AF65-F5344CB8AC3E}">
        <p14:creationId xmlns:p14="http://schemas.microsoft.com/office/powerpoint/2010/main" val="266246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Solution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18FB10-D828-4931-88E1-770E343711C6}"/>
                  </a:ext>
                </a:extLst>
              </p:cNvPr>
              <p:cNvSpPr>
                <a:spLocks noGrp="1"/>
              </p:cNvSpPr>
              <p:nvPr>
                <p:ph idx="1"/>
              </p:nvPr>
            </p:nvSpPr>
            <p:spPr>
              <a:xfrm>
                <a:off x="940904" y="1484243"/>
                <a:ext cx="10515600" cy="4872107"/>
              </a:xfrm>
            </p:spPr>
            <p:txBody>
              <a:bodyPr>
                <a:normAutofit lnSpcReduction="10000"/>
              </a:bodyPr>
              <a:lstStyle/>
              <a:p>
                <a:r>
                  <a:rPr lang="en-GB" sz="2000" dirty="0">
                    <a:latin typeface="Times New Roman" panose="02020603050405020304" pitchFamily="18" charset="0"/>
                    <a:cs typeface="Times New Roman" panose="02020603050405020304" pitchFamily="18" charset="0"/>
                  </a:rPr>
                  <a:t>Heat conduction governing equation for axisymmetric cylindrical fuel rod</a:t>
                </a:r>
              </a:p>
              <a:p>
                <a:pPr marL="0" indent="0">
                  <a:buNone/>
                </a:pPr>
                <a:endParaRPr lang="en-GB" sz="2000" baseline="-25000" dirty="0">
                  <a:latin typeface="Times New Roman" panose="02020603050405020304" pitchFamily="18" charset="0"/>
                  <a:cs typeface="Times New Roman" panose="02020603050405020304" pitchFamily="18" charset="0"/>
                </a:endParaRPr>
              </a:p>
              <a:p>
                <a:pPr marL="0" indent="0">
                  <a:buNone/>
                </a:pPr>
                <a:endParaRPr lang="en-GB" sz="2000" baseline="-250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Where</a:t>
                </a:r>
                <a:r>
                  <a:rPr lang="en-US" sz="1800" dirty="0"/>
                  <a:t>, </a:t>
                </a:r>
                <a14:m>
                  <m:oMath xmlns:m="http://schemas.openxmlformats.org/officeDocument/2006/math">
                    <m:r>
                      <a:rPr lang="en-US" sz="1600" i="1">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𝑡h𝑒𝑟𝑚𝑎𝑙</m:t>
                    </m:r>
                    <m:r>
                      <a:rPr lang="en-US" sz="1600" b="0" i="1" smtClean="0">
                        <a:latin typeface="Cambria Math" panose="02040503050406030204" pitchFamily="18" charset="0"/>
                      </a:rPr>
                      <m:t> </m:t>
                    </m:r>
                    <m:r>
                      <a:rPr lang="en-US" sz="1600" b="0" i="1" smtClean="0">
                        <a:latin typeface="Cambria Math" panose="02040503050406030204" pitchFamily="18" charset="0"/>
                      </a:rPr>
                      <m:t>𝑐𝑜𝑛𝑑𝑢𝑐𝑡𝑖𝑣𝑖𝑡𝑦</m:t>
                    </m:r>
                    <m:r>
                      <a:rPr lang="en-US" sz="1600" b="0" i="1" smtClean="0">
                        <a:latin typeface="Cambria Math" panose="02040503050406030204" pitchFamily="18" charset="0"/>
                      </a:rPr>
                      <m:t>, </m:t>
                    </m:r>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𝑟𝑎𝑑𝑖𝑢𝑠</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𝜌</m:t>
                    </m:r>
                    <m:r>
                      <a:rPr lang="en-US" sz="1600" b="0" i="1" smtClean="0">
                        <a:latin typeface="Cambria Math" panose="02040503050406030204" pitchFamily="18" charset="0"/>
                      </a:rPr>
                      <m:t>=</m:t>
                    </m:r>
                    <m:r>
                      <a:rPr lang="en-US" sz="1600" b="0" i="1" smtClean="0">
                        <a:latin typeface="Cambria Math" panose="02040503050406030204" pitchFamily="18" charset="0"/>
                      </a:rPr>
                      <m:t>𝑑𝑒𝑛𝑠𝑖𝑡𝑦</m:t>
                    </m:r>
                    <m:r>
                      <a:rPr lang="en-US" sz="1600" b="0" i="1" smtClean="0">
                        <a:latin typeface="Cambria Math" panose="02040503050406030204" pitchFamily="18" charset="0"/>
                      </a:rPr>
                      <m:t>,</m:t>
                    </m:r>
                    <m:sSub>
                      <m:sSubPr>
                        <m:ctrlPr>
                          <a:rPr lang="el-GR"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𝐶</m:t>
                        </m:r>
                      </m:e>
                      <m:sub>
                        <m:r>
                          <a:rPr lang="en-US" sz="1600" i="1">
                            <a:latin typeface="Cambria Math" panose="02040503050406030204" pitchFamily="18" charset="0"/>
                            <a:ea typeface="Cambria Math" panose="02040503050406030204" pitchFamily="18" charset="0"/>
                          </a:rPr>
                          <m:t>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𝑠𝑝𝑒𝑐𝑖𝑓𝑖𝑐</m:t>
                    </m:r>
                    <m:r>
                      <a:rPr lang="en-US" sz="1600" b="0" i="1" smtClean="0">
                        <a:latin typeface="Cambria Math" panose="02040503050406030204" pitchFamily="18" charset="0"/>
                      </a:rPr>
                      <m:t> </m:t>
                    </m:r>
                    <m:r>
                      <a:rPr lang="en-US" sz="1600" b="0" i="1" smtClean="0">
                        <a:latin typeface="Cambria Math" panose="02040503050406030204" pitchFamily="18" charset="0"/>
                      </a:rPr>
                      <m:t>h𝑒𝑎𝑡</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𝑡𝑖𝑚𝑒</m:t>
                    </m:r>
                    <m:r>
                      <a:rPr lang="en-US" sz="1600" b="0" i="1" smtClean="0">
                        <a:latin typeface="Cambria Math" panose="02040503050406030204" pitchFamily="18" charset="0"/>
                      </a:rPr>
                      <m:t>, </m:t>
                    </m:r>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𝑡𝑒𝑚𝑝𝑒𝑟𝑎𝑡𝑢𝑟𝑒</m:t>
                    </m:r>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𝑞</m:t>
                        </m:r>
                      </m:e>
                      <m:sup>
                        <m:r>
                          <a:rPr lang="en-US" sz="160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𝑣𝑜𝑙𝑢𝑚𝑒𝑡𝑟𝑖𝑐</m:t>
                    </m:r>
                    <m:r>
                      <a:rPr lang="en-US" sz="1600" b="0" i="1" smtClean="0">
                        <a:latin typeface="Cambria Math" panose="02040503050406030204" pitchFamily="18" charset="0"/>
                      </a:rPr>
                      <m:t> </m:t>
                    </m:r>
                    <m:r>
                      <a:rPr lang="en-US" sz="1600" b="0" i="1" smtClean="0">
                        <a:latin typeface="Cambria Math" panose="02040503050406030204" pitchFamily="18" charset="0"/>
                      </a:rPr>
                      <m:t>h𝑒𝑎𝑡</m:t>
                    </m:r>
                    <m:r>
                      <a:rPr lang="en-US" sz="1600" b="0" i="1" smtClean="0">
                        <a:latin typeface="Cambria Math" panose="02040503050406030204" pitchFamily="18" charset="0"/>
                      </a:rPr>
                      <m:t> </m:t>
                    </m:r>
                    <m:r>
                      <a:rPr lang="en-US" sz="1600" b="0" i="1" smtClean="0">
                        <a:latin typeface="Cambria Math" panose="02040503050406030204" pitchFamily="18" charset="0"/>
                      </a:rPr>
                      <m:t>𝑔𝑒𝑛𝑟𝑎𝑡𝑖𝑜𝑛</m:t>
                    </m:r>
                  </m:oMath>
                </a14:m>
                <a:endParaRPr lang="en-GB" sz="1600" baseline="-25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For steady state </a:t>
                </a:r>
              </a:p>
              <a:p>
                <a:r>
                  <a:rPr lang="en-GB" sz="1800" dirty="0">
                    <a:latin typeface="Times New Roman" panose="02020603050405020304" pitchFamily="18" charset="0"/>
                    <a:cs typeface="Times New Roman" panose="02020603050405020304" pitchFamily="18" charset="0"/>
                  </a:rPr>
                  <a:t>Heat is only generated in fuel; in steady state it is constant; at transient state heat generation decays with time and finally reach steady state.</a:t>
                </a:r>
              </a:p>
              <a:p>
                <a:r>
                  <a:rPr lang="en-GB" sz="1800" dirty="0">
                    <a:latin typeface="Times New Roman" panose="02020603050405020304" pitchFamily="18" charset="0"/>
                    <a:cs typeface="Times New Roman" panose="02020603050405020304" pitchFamily="18" charset="0"/>
                  </a:rPr>
                  <a:t>All material properties remain unchanged over time and temperature</a:t>
                </a:r>
              </a:p>
              <a:p>
                <a:r>
                  <a:rPr lang="en-GB" sz="1800" dirty="0">
                    <a:latin typeface="Times New Roman" panose="02020603050405020304" pitchFamily="18" charset="0"/>
                    <a:cs typeface="Times New Roman" panose="02020603050405020304" pitchFamily="18" charset="0"/>
                  </a:rPr>
                  <a:t>Good thermal contact between each block</a:t>
                </a:r>
              </a:p>
              <a:p>
                <a:r>
                  <a:rPr lang="en-GB" sz="1800" dirty="0">
                    <a:latin typeface="Times New Roman" panose="02020603050405020304" pitchFamily="18" charset="0"/>
                    <a:cs typeface="Times New Roman" panose="02020603050405020304" pitchFamily="18" charset="0"/>
                  </a:rPr>
                  <a:t>Boundary conditions: at </a:t>
                </a:r>
                <a14:m>
                  <m:oMath xmlns:m="http://schemas.openxmlformats.org/officeDocument/2006/math">
                    <m:r>
                      <m:rPr>
                        <m:sty m:val="p"/>
                      </m:rPr>
                      <a:rPr lang="en-US" sz="1800" b="0" i="0" smtClean="0">
                        <a:latin typeface="Cambria Math" panose="02040503050406030204" pitchFamily="18" charset="0"/>
                      </a:rPr>
                      <m:t>r</m:t>
                    </m:r>
                    <m:r>
                      <a:rPr lang="en-US" sz="1800" b="0" i="1" smtClean="0">
                        <a:latin typeface="Cambria Math" panose="02040503050406030204" pitchFamily="18" charset="0"/>
                      </a:rPr>
                      <m:t>=0,</m:t>
                    </m:r>
                    <m:f>
                      <m:fPr>
                        <m:ctrlPr>
                          <a:rPr lang="en-US" sz="1800" i="1">
                            <a:latin typeface="Cambria Math" panose="02040503050406030204" pitchFamily="18" charset="0"/>
                          </a:rPr>
                        </m:ctrlPr>
                      </m:fPr>
                      <m:num>
                        <m:r>
                          <a:rPr lang="en-US" sz="1800">
                            <a:latin typeface="Cambria Math" panose="02040503050406030204" pitchFamily="18" charset="0"/>
                          </a:rPr>
                          <m:t>𝜕</m:t>
                        </m:r>
                        <m:r>
                          <a:rPr lang="en-US" sz="1800" i="1">
                            <a:latin typeface="Cambria Math" panose="02040503050406030204" pitchFamily="18" charset="0"/>
                          </a:rPr>
                          <m:t>𝑇</m:t>
                        </m:r>
                      </m:num>
                      <m:den>
                        <m:r>
                          <a:rPr lang="en-US" sz="1800">
                            <a:latin typeface="Cambria Math" panose="02040503050406030204" pitchFamily="18" charset="0"/>
                          </a:rPr>
                          <m:t>𝜕</m:t>
                        </m:r>
                        <m:r>
                          <a:rPr lang="en-US" sz="1800" i="1">
                            <a:latin typeface="Cambria Math" panose="02040503050406030204" pitchFamily="18" charset="0"/>
                          </a:rPr>
                          <m:t>𝑟</m:t>
                        </m:r>
                      </m:den>
                    </m:f>
                    <m:r>
                      <a:rPr lang="en-US" sz="1800" b="0" i="1" smtClean="0">
                        <a:latin typeface="Cambria Math" panose="02040503050406030204" pitchFamily="18" charset="0"/>
                      </a:rPr>
                      <m:t>=0;</m:t>
                    </m:r>
                  </m:oMath>
                </a14:m>
                <a:r>
                  <a:rPr lang="en-GB" sz="1800" dirty="0">
                    <a:latin typeface="Times New Roman" panose="02020603050405020304" pitchFamily="18" charset="0"/>
                    <a:cs typeface="Times New Roman" panose="02020603050405020304" pitchFamily="18" charset="0"/>
                  </a:rPr>
                  <a:t> at </a:t>
                </a:r>
                <a14:m>
                  <m:oMath xmlns:m="http://schemas.openxmlformats.org/officeDocument/2006/math">
                    <m:r>
                      <m:rPr>
                        <m:sty m:val="p"/>
                      </m:rPr>
                      <a:rPr lang="en-US" sz="1800">
                        <a:latin typeface="Cambria Math" panose="02040503050406030204" pitchFamily="18" charset="0"/>
                      </a:rPr>
                      <m:t>r</m:t>
                    </m:r>
                    <m:r>
                      <a:rPr lang="en-US" sz="1800" i="1">
                        <a:latin typeface="Cambria Math" panose="02040503050406030204" pitchFamily="18" charset="0"/>
                      </a:rPr>
                      <m:t>=</m:t>
                    </m:r>
                    <m:r>
                      <a:rPr lang="en-US" sz="1800" b="0" i="1" smtClean="0">
                        <a:latin typeface="Cambria Math" panose="02040503050406030204" pitchFamily="18" charset="0"/>
                      </a:rPr>
                      <m:t>𝑅</m:t>
                    </m:r>
                    <m:r>
                      <a:rPr lang="en-US" sz="1800" i="1">
                        <a:latin typeface="Cambria Math" panose="02040503050406030204" pitchFamily="18" charset="0"/>
                      </a:rPr>
                      <m:t>,</m:t>
                    </m:r>
                    <m:r>
                      <a:rPr lang="en-US" sz="1800" b="0" i="1" smtClean="0">
                        <a:latin typeface="Cambria Math" panose="02040503050406030204" pitchFamily="18" charset="0"/>
                      </a:rPr>
                      <m:t>𝑇</m:t>
                    </m:r>
                    <m:r>
                      <a:rPr lang="en-US" sz="1800" i="1">
                        <a:latin typeface="Cambria Math" panose="02040503050406030204" pitchFamily="18" charset="0"/>
                      </a:rPr>
                      <m:t>=</m:t>
                    </m:r>
                    <m:r>
                      <a:rPr lang="en-US" sz="1800" b="0" i="1" smtClean="0">
                        <a:latin typeface="Cambria Math" panose="02040503050406030204" pitchFamily="18" charset="0"/>
                      </a:rPr>
                      <m:t>50</m:t>
                    </m:r>
                    <m:r>
                      <a:rPr lang="en-US" sz="1800" i="1">
                        <a:latin typeface="Cambria Math" panose="02040503050406030204" pitchFamily="18" charset="0"/>
                      </a:rPr>
                      <m:t>0</m:t>
                    </m:r>
                    <m:r>
                      <a:rPr lang="en-US" sz="1800" b="0" i="1" smtClean="0">
                        <a:latin typeface="Cambria Math" panose="02040503050406030204" pitchFamily="18" charset="0"/>
                      </a:rPr>
                      <m:t>𝐾</m:t>
                    </m:r>
                    <m:r>
                      <a:rPr lang="en-US" sz="1800" i="1">
                        <a:latin typeface="Cambria Math" panose="02040503050406030204" pitchFamily="18" charset="0"/>
                      </a:rPr>
                      <m:t>;</m:t>
                    </m:r>
                  </m:oMath>
                </a14:m>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Initial condition: at </a:t>
                </a:r>
                <a14:m>
                  <m:oMath xmlns:m="http://schemas.openxmlformats.org/officeDocument/2006/math">
                    <m:r>
                      <m:rPr>
                        <m:sty m:val="p"/>
                      </m:rPr>
                      <a:rPr lang="en-US" sz="1800" dirty="0">
                        <a:latin typeface="Cambria Math" panose="02040503050406030204" pitchFamily="18" charset="0"/>
                      </a:rPr>
                      <m:t>t</m:t>
                    </m:r>
                    <m:r>
                      <a:rPr lang="en-US" sz="1800" b="0" i="0" dirty="0" smtClean="0">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𝑇</m:t>
                    </m:r>
                    <m:r>
                      <a:rPr lang="en-US" sz="1800" i="1">
                        <a:latin typeface="Cambria Math" panose="02040503050406030204" pitchFamily="18" charset="0"/>
                      </a:rPr>
                      <m:t>=500</m:t>
                    </m:r>
                    <m:r>
                      <a:rPr lang="en-US" sz="1800" i="1">
                        <a:latin typeface="Cambria Math" panose="02040503050406030204" pitchFamily="18" charset="0"/>
                      </a:rPr>
                      <m:t>𝐾</m:t>
                    </m:r>
                    <m:r>
                      <a:rPr lang="en-US" sz="1800" i="1">
                        <a:latin typeface="Cambria Math" panose="02040503050406030204" pitchFamily="18" charset="0"/>
                      </a:rPr>
                      <m:t>;</m:t>
                    </m:r>
                  </m:oMath>
                </a14:m>
                <a:r>
                  <a:rPr lang="en-GB" sz="1800" dirty="0">
                    <a:latin typeface="Times New Roman" panose="02020603050405020304" pitchFamily="18" charset="0"/>
                    <a:cs typeface="Times New Roman" panose="02020603050405020304" pitchFamily="18" charset="0"/>
                  </a:rPr>
                  <a:t> time step= 1;</a:t>
                </a:r>
              </a:p>
              <a:p>
                <a:r>
                  <a:rPr lang="en-GB" sz="1800" dirty="0">
                    <a:latin typeface="Times New Roman" panose="02020603050405020304" pitchFamily="18" charset="0"/>
                    <a:cs typeface="Times New Roman" panose="02020603050405020304" pitchFamily="18" charset="0"/>
                  </a:rPr>
                  <a:t>In numerical solution , FEM has been utilized spatially and  FDM to solve time scale; numerical solution has a second order error</a:t>
                </a:r>
              </a:p>
              <a:p>
                <a:endParaRPr lang="en-GB" sz="18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918FB10-D828-4931-88E1-770E343711C6}"/>
                  </a:ext>
                </a:extLst>
              </p:cNvPr>
              <p:cNvSpPr>
                <a:spLocks noGrp="1" noRot="1" noChangeAspect="1" noMove="1" noResize="1" noEditPoints="1" noAdjustHandles="1" noChangeArrowheads="1" noChangeShapeType="1" noTextEdit="1"/>
              </p:cNvSpPr>
              <p:nvPr>
                <p:ph idx="1"/>
              </p:nvPr>
            </p:nvSpPr>
            <p:spPr>
              <a:xfrm>
                <a:off x="940904" y="1484243"/>
                <a:ext cx="10515600" cy="4872107"/>
              </a:xfrm>
              <a:blipFill>
                <a:blip r:embed="rId2"/>
                <a:stretch>
                  <a:fillRect l="-522" t="-1875" r="-116" b="-25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t>5/4/20</a:t>
            </a:fld>
            <a:endParaRPr lang="en-US"/>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t>4</a:t>
            </a:fld>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7A2AFD2-1EB6-4073-8DEA-9860CD6C7F72}"/>
                  </a:ext>
                </a:extLst>
              </p:cNvPr>
              <p:cNvSpPr/>
              <p:nvPr/>
            </p:nvSpPr>
            <p:spPr>
              <a:xfrm>
                <a:off x="4214191" y="1917373"/>
                <a:ext cx="3396010" cy="552972"/>
              </a:xfrm>
              <a:prstGeom prst="rect">
                <a:avLst/>
              </a:prstGeom>
            </p:spPr>
            <p:txBody>
              <a:bodyPr wrap="square">
                <a:spAutoFit/>
              </a:bodyPr>
              <a:lstStyle/>
              <a:p>
                <a14:m>
                  <m:oMath xmlns:m="http://schemas.openxmlformats.org/officeDocument/2006/math">
                    <m:f>
                      <m:fPr>
                        <m:ctrlPr>
                          <a:rPr lang="en-US" sz="2000" i="1" smtClean="0">
                            <a:latin typeface="Cambria Math" panose="02040503050406030204" pitchFamily="18" charset="0"/>
                          </a:rPr>
                        </m:ctrlPr>
                      </m:fPr>
                      <m:num>
                        <m:r>
                          <a:rPr lang="en-US" sz="2000">
                            <a:latin typeface="Cambria Math" panose="02040503050406030204" pitchFamily="18" charset="0"/>
                          </a:rPr>
                          <m:t>1</m:t>
                        </m:r>
                      </m:num>
                      <m:den>
                        <m:r>
                          <a:rPr lang="en-US" sz="2000" b="0" i="1" smtClean="0">
                            <a:latin typeface="Cambria Math" panose="02040503050406030204" pitchFamily="18" charset="0"/>
                          </a:rPr>
                          <m:t>𝑟</m:t>
                        </m:r>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smtClean="0">
                            <a:latin typeface="Cambria Math" panose="02040503050406030204" pitchFamily="18" charset="0"/>
                          </a:rPr>
                          <m:t>𝜕</m:t>
                        </m:r>
                      </m:num>
                      <m:den>
                        <m:r>
                          <a:rPr lang="en-US" sz="2000" i="0">
                            <a:latin typeface="Cambria Math" panose="02040503050406030204" pitchFamily="18" charset="0"/>
                          </a:rPr>
                          <m:t>𝜕</m:t>
                        </m:r>
                        <m:r>
                          <a:rPr lang="en-US" sz="2000" i="1">
                            <a:latin typeface="Cambria Math" panose="02040503050406030204" pitchFamily="18" charset="0"/>
                          </a:rPr>
                          <m:t>𝑟</m:t>
                        </m:r>
                      </m:den>
                    </m:f>
                    <m:d>
                      <m:dPr>
                        <m:ctrlPr>
                          <a:rPr lang="en-US" sz="2000" i="1">
                            <a:latin typeface="Cambria Math" panose="02040503050406030204" pitchFamily="18" charset="0"/>
                          </a:rPr>
                        </m:ctrlPr>
                      </m:dPr>
                      <m:e>
                        <m:r>
                          <a:rPr lang="en-US" sz="2000" b="0" i="1" smtClean="0">
                            <a:latin typeface="Cambria Math" panose="02040503050406030204" pitchFamily="18" charset="0"/>
                          </a:rPr>
                          <m:t>𝑟</m:t>
                        </m:r>
                        <m:r>
                          <a:rPr lang="en-US" sz="2000" i="1">
                            <a:latin typeface="Cambria Math" panose="02040503050406030204" pitchFamily="18" charset="0"/>
                          </a:rPr>
                          <m:t>𝑘</m:t>
                        </m:r>
                        <m:f>
                          <m:fPr>
                            <m:ctrlPr>
                              <a:rPr lang="en-US" sz="2000" i="1">
                                <a:latin typeface="Cambria Math" panose="02040503050406030204" pitchFamily="18" charset="0"/>
                              </a:rPr>
                            </m:ctrlPr>
                          </m:fPr>
                          <m:num>
                            <m:r>
                              <a:rPr lang="en-US" sz="2000" i="0">
                                <a:latin typeface="Cambria Math" panose="02040503050406030204" pitchFamily="18" charset="0"/>
                              </a:rPr>
                              <m:t>𝜕</m:t>
                            </m:r>
                            <m:r>
                              <a:rPr lang="en-US" sz="2000" i="1">
                                <a:latin typeface="Cambria Math" panose="02040503050406030204" pitchFamily="18" charset="0"/>
                              </a:rPr>
                              <m:t>𝑇</m:t>
                            </m:r>
                          </m:num>
                          <m:den>
                            <m:r>
                              <a:rPr lang="en-US" sz="2000" i="0">
                                <a:latin typeface="Cambria Math" panose="02040503050406030204" pitchFamily="18" charset="0"/>
                              </a:rPr>
                              <m:t>𝜕</m:t>
                            </m:r>
                            <m:r>
                              <a:rPr lang="en-US" sz="2000" i="1">
                                <a:latin typeface="Cambria Math" panose="02040503050406030204" pitchFamily="18" charset="0"/>
                              </a:rPr>
                              <m:t>𝑟</m:t>
                            </m:r>
                          </m:den>
                        </m:f>
                      </m:e>
                    </m:d>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𝑞</m:t>
                        </m:r>
                      </m:e>
                      <m:sup>
                        <m:r>
                          <a:rPr lang="en-US" sz="2000" i="0">
                            <a:latin typeface="Cambria Math" panose="02040503050406030204" pitchFamily="18" charset="0"/>
                          </a:rPr>
                          <m:t>′′′</m:t>
                        </m:r>
                      </m:sup>
                    </m:sSup>
                    <m:r>
                      <a:rPr lang="en-US" sz="2000" i="0">
                        <a:latin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ρ</m:t>
                    </m:r>
                    <m:sSub>
                      <m:sSubPr>
                        <m:ctrlPr>
                          <a:rPr lang="el-GR"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𝑝</m:t>
                        </m:r>
                      </m:sub>
                    </m:sSub>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m:t>
                        </m:r>
                        <m:r>
                          <a:rPr lang="en-US" sz="2000" i="1">
                            <a:latin typeface="Cambria Math" panose="02040503050406030204" pitchFamily="18" charset="0"/>
                          </a:rPr>
                          <m:t>𝑇</m:t>
                        </m:r>
                      </m:num>
                      <m:den>
                        <m:r>
                          <a:rPr lang="en-US" sz="2000">
                            <a:latin typeface="Cambria Math" panose="02040503050406030204" pitchFamily="18" charset="0"/>
                          </a:rPr>
                          <m:t>𝜕</m:t>
                        </m:r>
                        <m:r>
                          <a:rPr lang="en-US" sz="2000" b="0" i="1" smtClean="0">
                            <a:latin typeface="Cambria Math" panose="02040503050406030204" pitchFamily="18" charset="0"/>
                          </a:rPr>
                          <m:t>𝑡</m:t>
                        </m:r>
                      </m:den>
                    </m:f>
                  </m:oMath>
                </a14:m>
                <a:endParaRPr lang="en-US" dirty="0"/>
              </a:p>
            </p:txBody>
          </p:sp>
        </mc:Choice>
        <mc:Fallback xmlns="">
          <p:sp>
            <p:nvSpPr>
              <p:cNvPr id="9" name="Rectangle 8">
                <a:extLst>
                  <a:ext uri="{FF2B5EF4-FFF2-40B4-BE49-F238E27FC236}">
                    <a16:creationId xmlns:a16="http://schemas.microsoft.com/office/drawing/2014/main" id="{C7A2AFD2-1EB6-4073-8DEA-9860CD6C7F72}"/>
                  </a:ext>
                </a:extLst>
              </p:cNvPr>
              <p:cNvSpPr>
                <a:spLocks noRot="1" noChangeAspect="1" noMove="1" noResize="1" noEditPoints="1" noAdjustHandles="1" noChangeArrowheads="1" noChangeShapeType="1" noTextEdit="1"/>
              </p:cNvSpPr>
              <p:nvPr/>
            </p:nvSpPr>
            <p:spPr>
              <a:xfrm>
                <a:off x="4214191" y="1917373"/>
                <a:ext cx="3396010" cy="5529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C97358E-0CA3-4DCF-9071-7C32995A3650}"/>
                  </a:ext>
                </a:extLst>
              </p:cNvPr>
              <p:cNvSpPr/>
              <p:nvPr/>
            </p:nvSpPr>
            <p:spPr>
              <a:xfrm>
                <a:off x="4038600" y="3029904"/>
                <a:ext cx="3396010" cy="6455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1600" i="1" smtClean="0">
                              <a:latin typeface="Cambria Math" panose="02040503050406030204" pitchFamily="18" charset="0"/>
                            </a:rPr>
                          </m:ctrlPr>
                        </m:fPr>
                        <m:num>
                          <m:r>
                            <a:rPr lang="en-US" sz="1600">
                              <a:latin typeface="Cambria Math" panose="02040503050406030204" pitchFamily="18" charset="0"/>
                            </a:rPr>
                            <m:t>1</m:t>
                          </m:r>
                        </m:num>
                        <m:den>
                          <m:r>
                            <a:rPr lang="en-US" sz="1600" b="0" i="1" smtClean="0">
                              <a:latin typeface="Cambria Math" panose="02040503050406030204" pitchFamily="18" charset="0"/>
                            </a:rPr>
                            <m:t>𝑟</m:t>
                          </m:r>
                        </m:den>
                      </m:f>
                      <m:r>
                        <a:rPr lang="en-US" sz="1600" i="0">
                          <a:latin typeface="Cambria Math" panose="02040503050406030204" pitchFamily="18" charset="0"/>
                        </a:rPr>
                        <m:t>.</m:t>
                      </m:r>
                      <m:f>
                        <m:fPr>
                          <m:ctrlPr>
                            <a:rPr lang="en-US" sz="1600" i="1">
                              <a:latin typeface="Cambria Math" panose="02040503050406030204" pitchFamily="18" charset="0"/>
                            </a:rPr>
                          </m:ctrlPr>
                        </m:fPr>
                        <m:num>
                          <m:r>
                            <a:rPr lang="en-US" sz="1600" i="0" smtClean="0">
                              <a:latin typeface="Cambria Math" panose="02040503050406030204" pitchFamily="18" charset="0"/>
                            </a:rPr>
                            <m:t>𝜕</m:t>
                          </m:r>
                        </m:num>
                        <m:den>
                          <m:r>
                            <a:rPr lang="en-US" sz="1600" i="0">
                              <a:latin typeface="Cambria Math" panose="02040503050406030204" pitchFamily="18" charset="0"/>
                            </a:rPr>
                            <m:t>𝜕</m:t>
                          </m:r>
                          <m:r>
                            <a:rPr lang="en-US" sz="1600" i="1">
                              <a:latin typeface="Cambria Math" panose="02040503050406030204" pitchFamily="18" charset="0"/>
                            </a:rPr>
                            <m:t>𝑟</m:t>
                          </m:r>
                        </m:den>
                      </m:f>
                      <m:d>
                        <m:dPr>
                          <m:ctrlPr>
                            <a:rPr lang="en-US" sz="1600" i="1">
                              <a:latin typeface="Cambria Math" panose="02040503050406030204" pitchFamily="18" charset="0"/>
                            </a:rPr>
                          </m:ctrlPr>
                        </m:dPr>
                        <m:e>
                          <m:r>
                            <a:rPr lang="en-US" sz="1600" b="0" i="1" smtClean="0">
                              <a:latin typeface="Cambria Math" panose="02040503050406030204" pitchFamily="18" charset="0"/>
                            </a:rPr>
                            <m:t>𝑟</m:t>
                          </m:r>
                          <m:r>
                            <a:rPr lang="en-US" sz="1600" i="1">
                              <a:latin typeface="Cambria Math" panose="02040503050406030204" pitchFamily="18" charset="0"/>
                            </a:rPr>
                            <m:t>𝑘</m:t>
                          </m:r>
                          <m:f>
                            <m:fPr>
                              <m:ctrlPr>
                                <a:rPr lang="en-US" sz="1600" i="1">
                                  <a:latin typeface="Cambria Math" panose="02040503050406030204" pitchFamily="18" charset="0"/>
                                </a:rPr>
                              </m:ctrlPr>
                            </m:fPr>
                            <m:num>
                              <m:r>
                                <a:rPr lang="en-US" sz="1600" i="0">
                                  <a:latin typeface="Cambria Math" panose="02040503050406030204" pitchFamily="18" charset="0"/>
                                </a:rPr>
                                <m:t>𝜕</m:t>
                              </m:r>
                              <m:r>
                                <a:rPr lang="en-US" sz="1600" i="1">
                                  <a:latin typeface="Cambria Math" panose="02040503050406030204" pitchFamily="18" charset="0"/>
                                </a:rPr>
                                <m:t>𝑇</m:t>
                              </m:r>
                            </m:num>
                            <m:den>
                              <m:r>
                                <a:rPr lang="en-US" sz="1600" i="0">
                                  <a:latin typeface="Cambria Math" panose="02040503050406030204" pitchFamily="18" charset="0"/>
                                </a:rPr>
                                <m:t>𝜕</m:t>
                              </m:r>
                              <m:r>
                                <a:rPr lang="en-US" sz="1600" i="1">
                                  <a:latin typeface="Cambria Math" panose="02040503050406030204" pitchFamily="18" charset="0"/>
                                </a:rPr>
                                <m:t>𝑟</m:t>
                              </m:r>
                            </m:den>
                          </m:f>
                        </m:e>
                      </m:d>
                      <m:r>
                        <a:rPr lang="en-US" sz="1600" i="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𝑞</m:t>
                          </m:r>
                        </m:e>
                        <m:sup>
                          <m:r>
                            <a:rPr lang="en-US" sz="1600" i="0">
                              <a:latin typeface="Cambria Math" panose="02040503050406030204" pitchFamily="18" charset="0"/>
                            </a:rPr>
                            <m:t>′′′</m:t>
                          </m:r>
                        </m:sup>
                      </m:sSup>
                      <m:r>
                        <a:rPr lang="en-US" sz="1600" i="0">
                          <a:latin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0</m:t>
                      </m:r>
                    </m:oMath>
                  </m:oMathPara>
                </a14:m>
                <a:endParaRPr lang="en-US" dirty="0"/>
              </a:p>
            </p:txBody>
          </p:sp>
        </mc:Choice>
        <mc:Fallback xmlns="">
          <p:sp>
            <p:nvSpPr>
              <p:cNvPr id="10" name="Rectangle 9">
                <a:extLst>
                  <a:ext uri="{FF2B5EF4-FFF2-40B4-BE49-F238E27FC236}">
                    <a16:creationId xmlns:a16="http://schemas.microsoft.com/office/drawing/2014/main" id="{3C97358E-0CA3-4DCF-9071-7C32995A3650}"/>
                  </a:ext>
                </a:extLst>
              </p:cNvPr>
              <p:cNvSpPr>
                <a:spLocks noRot="1" noChangeAspect="1" noMove="1" noResize="1" noEditPoints="1" noAdjustHandles="1" noChangeArrowheads="1" noChangeShapeType="1" noTextEdit="1"/>
              </p:cNvSpPr>
              <p:nvPr/>
            </p:nvSpPr>
            <p:spPr>
              <a:xfrm>
                <a:off x="4038600" y="3029904"/>
                <a:ext cx="3396010" cy="64556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485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Results (steady state) </a:t>
            </a:r>
          </a:p>
        </p:txBody>
      </p:sp>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t>5/4/20</a:t>
            </a:fld>
            <a:endParaRPr lang="en-US"/>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a:xfrm>
            <a:off x="4038600" y="6492875"/>
            <a:ext cx="4114800" cy="365125"/>
          </a:xfrm>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t>5</a:t>
            </a:fld>
            <a:endParaRPr lang="en-US"/>
          </a:p>
        </p:txBody>
      </p:sp>
      <p:pic>
        <p:nvPicPr>
          <p:cNvPr id="11" name="Picture 10">
            <a:extLst>
              <a:ext uri="{FF2B5EF4-FFF2-40B4-BE49-F238E27FC236}">
                <a16:creationId xmlns:a16="http://schemas.microsoft.com/office/drawing/2014/main" id="{3352E8B2-B07A-494F-A493-B35E31DC7DCC}"/>
              </a:ext>
            </a:extLst>
          </p:cNvPr>
          <p:cNvPicPr>
            <a:picLocks noChangeAspect="1"/>
          </p:cNvPicPr>
          <p:nvPr/>
        </p:nvPicPr>
        <p:blipFill>
          <a:blip r:embed="rId2"/>
          <a:stretch>
            <a:fillRect/>
          </a:stretch>
        </p:blipFill>
        <p:spPr>
          <a:xfrm>
            <a:off x="7874755" y="794560"/>
            <a:ext cx="2920624" cy="3365461"/>
          </a:xfrm>
          <a:prstGeom prst="rect">
            <a:avLst/>
          </a:prstGeom>
        </p:spPr>
      </p:pic>
      <p:pic>
        <p:nvPicPr>
          <p:cNvPr id="12" name="Picture 11">
            <a:extLst>
              <a:ext uri="{FF2B5EF4-FFF2-40B4-BE49-F238E27FC236}">
                <a16:creationId xmlns:a16="http://schemas.microsoft.com/office/drawing/2014/main" id="{99BB4E7F-828F-46FA-8E27-30ED84CF5146}"/>
              </a:ext>
            </a:extLst>
          </p:cNvPr>
          <p:cNvPicPr>
            <a:picLocks noChangeAspect="1"/>
          </p:cNvPicPr>
          <p:nvPr/>
        </p:nvPicPr>
        <p:blipFill>
          <a:blip r:embed="rId3"/>
          <a:stretch>
            <a:fillRect/>
          </a:stretch>
        </p:blipFill>
        <p:spPr>
          <a:xfrm>
            <a:off x="627502" y="1605934"/>
            <a:ext cx="6656147" cy="4381855"/>
          </a:xfrm>
          <a:prstGeom prst="rect">
            <a:avLst/>
          </a:prstGeom>
        </p:spPr>
      </p:pic>
      <p:sp>
        <p:nvSpPr>
          <p:cNvPr id="20" name="TextBox 19">
            <a:extLst>
              <a:ext uri="{FF2B5EF4-FFF2-40B4-BE49-F238E27FC236}">
                <a16:creationId xmlns:a16="http://schemas.microsoft.com/office/drawing/2014/main" id="{C7EE4F63-06E0-4D7C-BAAE-EA921D4CC37E}"/>
              </a:ext>
            </a:extLst>
          </p:cNvPr>
          <p:cNvSpPr txBox="1"/>
          <p:nvPr/>
        </p:nvSpPr>
        <p:spPr>
          <a:xfrm>
            <a:off x="7328849" y="4449170"/>
            <a:ext cx="4599296" cy="187743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analytical solution</a:t>
            </a:r>
          </a:p>
          <a:p>
            <a:r>
              <a:rPr lang="en-US" sz="1600" dirty="0">
                <a:latin typeface="Times New Roman" panose="02020603050405020304" pitchFamily="18" charset="0"/>
                <a:cs typeface="Times New Roman" panose="02020603050405020304" pitchFamily="18" charset="0"/>
              </a:rPr>
              <a:t>T(0)=632. 5031 K (centerline temperature)</a:t>
            </a:r>
          </a:p>
          <a:p>
            <a:r>
              <a:rPr lang="en-US" sz="1600" dirty="0">
                <a:latin typeface="Times New Roman" panose="02020603050405020304" pitchFamily="18" charset="0"/>
                <a:cs typeface="Times New Roman" panose="02020603050405020304" pitchFamily="18" charset="0"/>
              </a:rPr>
              <a:t>T(0.5)=580.4198 K (fuel surface temperature)</a:t>
            </a:r>
          </a:p>
          <a:p>
            <a:r>
              <a:rPr lang="en-US" sz="1600" dirty="0">
                <a:latin typeface="Times New Roman" panose="02020603050405020304" pitchFamily="18" charset="0"/>
                <a:cs typeface="Times New Roman" panose="02020603050405020304" pitchFamily="18" charset="0"/>
              </a:rPr>
              <a:t>T(0.6)=528.3365 K (clad inner surface temperature)</a:t>
            </a:r>
          </a:p>
          <a:p>
            <a:endParaRPr lang="en-US" sz="1600" dirty="0">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MAX error in numerical solution is 1.1%!!</a:t>
            </a:r>
          </a:p>
          <a:p>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EAF88FE-BB1D-4617-A090-C3AAA4F3AC96}"/>
              </a:ext>
            </a:extLst>
          </p:cNvPr>
          <p:cNvSpPr txBox="1"/>
          <p:nvPr/>
        </p:nvSpPr>
        <p:spPr>
          <a:xfrm>
            <a:off x="8687782" y="2558385"/>
            <a:ext cx="400110" cy="853902"/>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FUEL</a:t>
            </a:r>
          </a:p>
        </p:txBody>
      </p:sp>
      <p:sp>
        <p:nvSpPr>
          <p:cNvPr id="22" name="TextBox 21">
            <a:extLst>
              <a:ext uri="{FF2B5EF4-FFF2-40B4-BE49-F238E27FC236}">
                <a16:creationId xmlns:a16="http://schemas.microsoft.com/office/drawing/2014/main" id="{139FECBD-AB31-4679-A5EA-4F61BBECD266}"/>
              </a:ext>
            </a:extLst>
          </p:cNvPr>
          <p:cNvSpPr txBox="1"/>
          <p:nvPr/>
        </p:nvSpPr>
        <p:spPr>
          <a:xfrm>
            <a:off x="9639826" y="1826185"/>
            <a:ext cx="400110" cy="853902"/>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GAP</a:t>
            </a:r>
          </a:p>
        </p:txBody>
      </p:sp>
      <p:sp>
        <p:nvSpPr>
          <p:cNvPr id="23" name="TextBox 22">
            <a:extLst>
              <a:ext uri="{FF2B5EF4-FFF2-40B4-BE49-F238E27FC236}">
                <a16:creationId xmlns:a16="http://schemas.microsoft.com/office/drawing/2014/main" id="{B8B92706-7B6D-42F2-8170-A7A45CD5226B}"/>
              </a:ext>
            </a:extLst>
          </p:cNvPr>
          <p:cNvSpPr txBox="1"/>
          <p:nvPr/>
        </p:nvSpPr>
        <p:spPr>
          <a:xfrm>
            <a:off x="9933765" y="1027906"/>
            <a:ext cx="400110" cy="853902"/>
          </a:xfrm>
          <a:prstGeom prst="rect">
            <a:avLst/>
          </a:prstGeom>
          <a:noFill/>
        </p:spPr>
        <p:txBody>
          <a:bodyPr vert="vert270" wrap="square" rtlCol="0">
            <a:spAutoFit/>
          </a:bodyPr>
          <a:lstStyle/>
          <a:p>
            <a:r>
              <a:rPr lang="en-US" sz="1400" b="1" dirty="0" err="1">
                <a:solidFill>
                  <a:schemeClr val="bg1"/>
                </a:solidFill>
                <a:latin typeface="Times New Roman" panose="02020603050405020304" pitchFamily="18" charset="0"/>
                <a:cs typeface="Times New Roman" panose="02020603050405020304" pitchFamily="18" charset="0"/>
              </a:rPr>
              <a:t>ClAD</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8DE224C-5655-4531-955B-C472FBDB14A1}"/>
              </a:ext>
            </a:extLst>
          </p:cNvPr>
          <p:cNvSpPr txBox="1"/>
          <p:nvPr/>
        </p:nvSpPr>
        <p:spPr>
          <a:xfrm>
            <a:off x="8184464" y="1037231"/>
            <a:ext cx="400110" cy="2026347"/>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Fuel centerline</a:t>
            </a:r>
          </a:p>
        </p:txBody>
      </p:sp>
    </p:spTree>
    <p:extLst>
      <p:ext uri="{BB962C8B-B14F-4D97-AF65-F5344CB8AC3E}">
        <p14:creationId xmlns:p14="http://schemas.microsoft.com/office/powerpoint/2010/main" val="141714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Results (transient)  </a:t>
            </a:r>
          </a:p>
        </p:txBody>
      </p:sp>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t>5/4/20</a:t>
            </a:fld>
            <a:endParaRPr lang="en-US"/>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a:xfrm>
            <a:off x="4038600" y="6492875"/>
            <a:ext cx="4114800" cy="365125"/>
          </a:xfrm>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t>6</a:t>
            </a:fld>
            <a:endParaRPr lang="en-US"/>
          </a:p>
        </p:txBody>
      </p:sp>
      <p:pic>
        <p:nvPicPr>
          <p:cNvPr id="13" name="Content Placeholder 4">
            <a:extLst>
              <a:ext uri="{FF2B5EF4-FFF2-40B4-BE49-F238E27FC236}">
                <a16:creationId xmlns:a16="http://schemas.microsoft.com/office/drawing/2014/main" id="{F5E4E774-2AD3-422C-AD67-7F110DB5AE36}"/>
              </a:ext>
            </a:extLst>
          </p:cNvPr>
          <p:cNvPicPr>
            <a:picLocks noChangeAspect="1"/>
          </p:cNvPicPr>
          <p:nvPr/>
        </p:nvPicPr>
        <p:blipFill>
          <a:blip r:embed="rId2"/>
          <a:stretch>
            <a:fillRect/>
          </a:stretch>
        </p:blipFill>
        <p:spPr>
          <a:xfrm>
            <a:off x="763185" y="1690688"/>
            <a:ext cx="6200747" cy="4525963"/>
          </a:xfrm>
          <a:prstGeom prst="rect">
            <a:avLst/>
          </a:prstGeom>
        </p:spPr>
      </p:pic>
      <p:pic>
        <p:nvPicPr>
          <p:cNvPr id="9" name="Picture 8">
            <a:extLst>
              <a:ext uri="{FF2B5EF4-FFF2-40B4-BE49-F238E27FC236}">
                <a16:creationId xmlns:a16="http://schemas.microsoft.com/office/drawing/2014/main" id="{487E49E3-27A1-4BB0-9914-5833D9B1E525}"/>
              </a:ext>
            </a:extLst>
          </p:cNvPr>
          <p:cNvPicPr>
            <a:picLocks noChangeAspect="1"/>
          </p:cNvPicPr>
          <p:nvPr/>
        </p:nvPicPr>
        <p:blipFill>
          <a:blip r:embed="rId3"/>
          <a:stretch>
            <a:fillRect/>
          </a:stretch>
        </p:blipFill>
        <p:spPr>
          <a:xfrm>
            <a:off x="8313123" y="794561"/>
            <a:ext cx="2768863" cy="3190586"/>
          </a:xfrm>
          <a:prstGeom prst="rect">
            <a:avLst/>
          </a:prstGeom>
        </p:spPr>
      </p:pic>
      <p:sp>
        <p:nvSpPr>
          <p:cNvPr id="10" name="TextBox 9">
            <a:extLst>
              <a:ext uri="{FF2B5EF4-FFF2-40B4-BE49-F238E27FC236}">
                <a16:creationId xmlns:a16="http://schemas.microsoft.com/office/drawing/2014/main" id="{8DDD0275-8599-486D-AF71-46A742982803}"/>
              </a:ext>
            </a:extLst>
          </p:cNvPr>
          <p:cNvSpPr txBox="1"/>
          <p:nvPr/>
        </p:nvSpPr>
        <p:spPr>
          <a:xfrm>
            <a:off x="9003928" y="2558385"/>
            <a:ext cx="400110" cy="809532"/>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FUEL</a:t>
            </a:r>
          </a:p>
        </p:txBody>
      </p:sp>
      <p:sp>
        <p:nvSpPr>
          <p:cNvPr id="14" name="TextBox 13">
            <a:extLst>
              <a:ext uri="{FF2B5EF4-FFF2-40B4-BE49-F238E27FC236}">
                <a16:creationId xmlns:a16="http://schemas.microsoft.com/office/drawing/2014/main" id="{77471E9D-591B-4E69-B141-65454176D2E1}"/>
              </a:ext>
            </a:extLst>
          </p:cNvPr>
          <p:cNvSpPr txBox="1"/>
          <p:nvPr/>
        </p:nvSpPr>
        <p:spPr>
          <a:xfrm>
            <a:off x="9955972" y="1826185"/>
            <a:ext cx="400110" cy="809532"/>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GAP</a:t>
            </a:r>
          </a:p>
        </p:txBody>
      </p:sp>
      <p:sp>
        <p:nvSpPr>
          <p:cNvPr id="15" name="TextBox 14">
            <a:extLst>
              <a:ext uri="{FF2B5EF4-FFF2-40B4-BE49-F238E27FC236}">
                <a16:creationId xmlns:a16="http://schemas.microsoft.com/office/drawing/2014/main" id="{BDAD09C1-4276-4C94-8284-705E73A71D15}"/>
              </a:ext>
            </a:extLst>
          </p:cNvPr>
          <p:cNvSpPr txBox="1"/>
          <p:nvPr/>
        </p:nvSpPr>
        <p:spPr>
          <a:xfrm>
            <a:off x="10249911" y="1027906"/>
            <a:ext cx="400110" cy="809532"/>
          </a:xfrm>
          <a:prstGeom prst="rect">
            <a:avLst/>
          </a:prstGeom>
          <a:noFill/>
        </p:spPr>
        <p:txBody>
          <a:bodyPr vert="vert270" wrap="square" rtlCol="0">
            <a:spAutoFit/>
          </a:bodyPr>
          <a:lstStyle/>
          <a:p>
            <a:r>
              <a:rPr lang="en-US" sz="1400" b="1" dirty="0" err="1">
                <a:solidFill>
                  <a:schemeClr val="bg1"/>
                </a:solidFill>
                <a:latin typeface="Times New Roman" panose="02020603050405020304" pitchFamily="18" charset="0"/>
                <a:cs typeface="Times New Roman" panose="02020603050405020304" pitchFamily="18" charset="0"/>
              </a:rPr>
              <a:t>ClAD</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0BE96EF-1A49-4A7A-B215-ED851C3999C5}"/>
              </a:ext>
            </a:extLst>
          </p:cNvPr>
          <p:cNvSpPr txBox="1"/>
          <p:nvPr/>
        </p:nvSpPr>
        <p:spPr>
          <a:xfrm>
            <a:off x="8500610" y="1037231"/>
            <a:ext cx="400110" cy="1921055"/>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Fuel centerline</a:t>
            </a:r>
          </a:p>
        </p:txBody>
      </p:sp>
      <p:sp>
        <p:nvSpPr>
          <p:cNvPr id="3" name="Rectangle 2">
            <a:extLst>
              <a:ext uri="{FF2B5EF4-FFF2-40B4-BE49-F238E27FC236}">
                <a16:creationId xmlns:a16="http://schemas.microsoft.com/office/drawing/2014/main" id="{710B1EC2-16C3-456C-925F-9F986643C299}"/>
              </a:ext>
            </a:extLst>
          </p:cNvPr>
          <p:cNvSpPr/>
          <p:nvPr/>
        </p:nvSpPr>
        <p:spPr>
          <a:xfrm>
            <a:off x="6680473" y="3196984"/>
            <a:ext cx="3350641" cy="338554"/>
          </a:xfrm>
          <a:prstGeom prst="rect">
            <a:avLst/>
          </a:prstGeom>
        </p:spPr>
        <p:txBody>
          <a:bodyPr wrap="square">
            <a:spAutoFit/>
          </a:bodyPr>
          <a:lstStyle/>
          <a:p>
            <a:r>
              <a:rPr lang="en-US" sz="1600" dirty="0">
                <a:solidFill>
                  <a:srgbClr val="C00000"/>
                </a:solidFill>
                <a:latin typeface="Times New Roman" panose="02020603050405020304" pitchFamily="18" charset="0"/>
                <a:cs typeface="Times New Roman" panose="02020603050405020304" pitchFamily="18" charset="0"/>
              </a:rPr>
              <a:t>Steady state</a:t>
            </a:r>
          </a:p>
        </p:txBody>
      </p:sp>
      <p:sp>
        <p:nvSpPr>
          <p:cNvPr id="17" name="TextBox 16">
            <a:extLst>
              <a:ext uri="{FF2B5EF4-FFF2-40B4-BE49-F238E27FC236}">
                <a16:creationId xmlns:a16="http://schemas.microsoft.com/office/drawing/2014/main" id="{507407E3-9DED-4773-8E0A-9EC81D492453}"/>
              </a:ext>
            </a:extLst>
          </p:cNvPr>
          <p:cNvSpPr txBox="1"/>
          <p:nvPr/>
        </p:nvSpPr>
        <p:spPr>
          <a:xfrm>
            <a:off x="6963932" y="4353632"/>
            <a:ext cx="4964213" cy="218521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Initially there is a sudden increase in centerline temperature because of the initial temp (500K)&lt;&lt; steady temp (638K)</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Maximum centerline temp. is approx. 700K which is far below than UO</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 melting point.3138 K</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After 170sec time centerline temp reaches steady state,  which numeric value is same as the steady state condition</a:t>
            </a:r>
          </a:p>
        </p:txBody>
      </p:sp>
    </p:spTree>
    <p:extLst>
      <p:ext uri="{BB962C8B-B14F-4D97-AF65-F5344CB8AC3E}">
        <p14:creationId xmlns:p14="http://schemas.microsoft.com/office/powerpoint/2010/main" val="238260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t>5/4/20</a:t>
            </a:fld>
            <a:endParaRPr lang="en-US"/>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t>7</a:t>
            </a:fld>
            <a:endParaRPr lang="en-US"/>
          </a:p>
        </p:txBody>
      </p:sp>
      <p:sp>
        <p:nvSpPr>
          <p:cNvPr id="9" name="TextBox 8">
            <a:extLst>
              <a:ext uri="{FF2B5EF4-FFF2-40B4-BE49-F238E27FC236}">
                <a16:creationId xmlns:a16="http://schemas.microsoft.com/office/drawing/2014/main" id="{E9A66870-3A66-44B3-B30F-484B839C7F90}"/>
              </a:ext>
            </a:extLst>
          </p:cNvPr>
          <p:cNvSpPr txBox="1"/>
          <p:nvPr/>
        </p:nvSpPr>
        <p:spPr>
          <a:xfrm>
            <a:off x="1050878" y="1690688"/>
            <a:ext cx="10017456" cy="43088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numerical method we have found reliable result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gap has the least thermal conductivity, maximum temperature drop is found in that region (52K)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temperature profile at clad and gap region, whereas parabolic profile in fuel region.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about 2.8 min transient system becomes steady state, this time is strongly dependent on thermal diffusivity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Centerline temperature profile with respect to time is governed by the volumetric heat generation profile.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178 sec, system did not converge, this happens as after long time exponential term in the heat generation function, becomes very unstable. This convergence does not depend on time step value.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modifying geometry, this method can be implemented for 2D case also.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4186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A108-464A-42CC-A43E-49110877AA57}"/>
              </a:ext>
            </a:extLst>
          </p:cNvPr>
          <p:cNvSpPr>
            <a:spLocks noGrp="1"/>
          </p:cNvSpPr>
          <p:nvPr>
            <p:ph type="ctrTitle"/>
          </p:nvPr>
        </p:nvSpPr>
        <p:spPr>
          <a:xfrm>
            <a:off x="1619534" y="2676851"/>
            <a:ext cx="9144000" cy="1048117"/>
          </a:xfrm>
        </p:spPr>
        <p:txBody>
          <a:bodyPr/>
          <a:lstStyle/>
          <a:p>
            <a:r>
              <a:rPr lang="en-US"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63847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TotalTime>
  <Words>599</Words>
  <Application>Microsoft Macintosh PowerPoint</Application>
  <PresentationFormat>Widescreen</PresentationFormat>
  <Paragraphs>91</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vt:lpstr>
      <vt:lpstr>Cambria Math</vt:lpstr>
      <vt:lpstr>Times New Roman</vt:lpstr>
      <vt:lpstr>Wingdings</vt:lpstr>
      <vt:lpstr>Office Theme</vt:lpstr>
      <vt:lpstr>Analysis of heat conduction of UO2 fuel pellet under steady state and transient condition in MOOSE</vt:lpstr>
      <vt:lpstr>Outline</vt:lpstr>
      <vt:lpstr>Problem statement</vt:lpstr>
      <vt:lpstr>Solution approach</vt:lpstr>
      <vt:lpstr>Results (steady state) </vt:lpstr>
      <vt:lpstr>Results (transient)  </vt:lpstr>
      <vt:lpstr>Conclusion</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Coastal Scour Stabilization using Granular Filter in Geosynthetic Nonwoven Containers</dc:title>
  <dc:creator>Azmayeen Rafat Shahriar</dc:creator>
  <cp:lastModifiedBy>Benjamin W. Beeler</cp:lastModifiedBy>
  <cp:revision>102</cp:revision>
  <cp:lastPrinted>2019-11-19T21:16:53Z</cp:lastPrinted>
  <dcterms:created xsi:type="dcterms:W3CDTF">2019-11-19T20:43:20Z</dcterms:created>
  <dcterms:modified xsi:type="dcterms:W3CDTF">2020-05-04T20:57:13Z</dcterms:modified>
</cp:coreProperties>
</file>