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7" r:id="rId2"/>
    <p:sldId id="431" r:id="rId3"/>
    <p:sldId id="407" r:id="rId4"/>
    <p:sldId id="408" r:id="rId5"/>
    <p:sldId id="409" r:id="rId6"/>
    <p:sldId id="410" r:id="rId7"/>
    <p:sldId id="411" r:id="rId8"/>
    <p:sldId id="412" r:id="rId9"/>
    <p:sldId id="4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3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AEED-5450-EE4D-B412-7C72FD553928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4152-B4F7-6E48-87AE-D080B5F5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F4AFA-AA78-8247-997C-7B9561F110ED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DAC8-18C0-9B45-986A-2669BA20399F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2D4D2-8D81-BF4B-AF4C-E705A1FB5E46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9FF71-E25E-694F-A5A7-3C771CA42C19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AD6E-02AD-1244-AE59-E0A1B32B98B5}" type="datetime1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B2AC-9E4E-864F-8F7A-49E837ADFBED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D95E-0433-3E41-A2B7-DA6DB5BC1DF2}" type="datetime1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0BA3-C81E-754A-8425-9E9DF935F632}" type="datetime1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4E7ED-7451-E547-A1B2-E59F9C64C739}" type="datetime1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84CE-1E4B-6341-A1C4-15650419E6FA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4D19D-ABEE-2F4A-B456-14682B8CC07C}" type="datetime1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C5CF7C-57F2-214E-8B3D-31D516F00CF1}" type="datetime1">
              <a:rPr lang="en-US" smtClean="0"/>
              <a:t>10/19/21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59C09-7130-3E40-BE71-8FD8881E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98CF-D290-5B48-A527-C9D88D3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FB9E-7F06-1E43-AD25-87B4B04B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7BC0-4DA6-2E40-A3B2-211A244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Carbides and nitrides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F24BB4-C5F0-CF45-96CF-0C1214D5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3667-D7F3-C040-9ACE-7257404B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Carbides?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B284-5863-EF40-8BE8-7546A06A3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Possible fuel compositions with higher fissile atom density are </a:t>
            </a:r>
            <a:r>
              <a:rPr lang="en-US" sz="2200" dirty="0" err="1"/>
              <a:t>nonoxide</a:t>
            </a:r>
            <a:r>
              <a:rPr lang="en-US" sz="2200" dirty="0"/>
              <a:t> ceramics, for example, uranium–plutonium-mixed carbide or nitride</a:t>
            </a:r>
          </a:p>
          <a:p>
            <a:r>
              <a:rPr lang="en-US" sz="2200" dirty="0"/>
              <a:t>These fuels have higher thermal conductivity, high fissile heavy-atom density, and a high melting point compared to metallic fuel</a:t>
            </a:r>
          </a:p>
          <a:p>
            <a:r>
              <a:rPr lang="en-US" sz="2200" dirty="0"/>
              <a:t>The higher thermal conductivity of carbide fuel and high melting point makes carbide fuel suitable for operation at high power</a:t>
            </a:r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56616C-BF45-FA4A-9C7F-93C80D4297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0103" y="1968500"/>
            <a:ext cx="5239794" cy="415766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E4374-5441-0444-8A37-078B5B6F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1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1C43-9B9D-B349-B9F3-F022D59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Carbides?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0415F-8417-444E-8975-5B7372862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The more efficient heat transfer also allows for the possibility of large diameter fuel pins, with more fissile material per pin, and more power generation</a:t>
            </a:r>
          </a:p>
          <a:p>
            <a:r>
              <a:rPr lang="en-US" sz="2200" dirty="0"/>
              <a:t>High-specific-power operation permits fewer pins, compared to oxide, and a more compact core, which can reduce plant costs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C5400-516A-5A49-8D03-57F249E20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A large amount of development work on carbide and nitride fuels was performed from 1960 to 1970, and more than 5000 advanced fuel pins have been fabricated and irradiated</a:t>
            </a:r>
          </a:p>
          <a:p>
            <a:r>
              <a:rPr lang="en-US" sz="2200" dirty="0"/>
              <a:t>The practical difficulty of fabrication of carbide fuel hampered carbide development</a:t>
            </a:r>
          </a:p>
          <a:p>
            <a:r>
              <a:rPr lang="en-US" sz="2200" dirty="0"/>
              <a:t>The high-purity inert cover gas required for fuel fabrication was expensive and maintenance of C/M ratio was difficult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94781-3047-BF4E-96EB-45610811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5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48EB-B970-7540-9C98-F56A260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 Reactor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8EA96-5F71-BE41-8073-08E85643FD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The Indian FBR program, however, started with the introduction of plutonium-rich mixed uranium–plutonium carbide as the driver fuel for 40MWth loop-type fast breeder test reactor (FBTR)</a:t>
            </a:r>
          </a:p>
          <a:p>
            <a:r>
              <a:rPr lang="en-US" sz="2200" dirty="0"/>
              <a:t>The reactor became critical in the year 1985 and it is the only reactor operative on a full core of carbide fuel</a:t>
            </a:r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EB0E7-79E6-1345-9EAF-4325374588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Carbide fuel cannot be used in LWR because of its incompatibility with the coolant</a:t>
            </a:r>
          </a:p>
          <a:p>
            <a:r>
              <a:rPr lang="en-US" sz="2200" dirty="0"/>
              <a:t>However, it can be safely used with liquid metal (Na or lead) or gas cooled (CO2 or He) in Gen-IV type of high-temperature reactor</a:t>
            </a:r>
          </a:p>
          <a:p>
            <a:r>
              <a:rPr lang="en-US" sz="2200" dirty="0"/>
              <a:t>Carbide fuel has a breeding ratio of at least 1.30, a doubling time of 15 years or less, and the burnup limit of more than 15 at.%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5031-D919-E242-AD67-369898A9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E25E-C08D-864C-A111-8FD31D87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Interest in Carbide Fuels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22D5-C79B-564E-B875-7D713E698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Following the oil crisis in 1974, a national advanced liquid-metal-cooled fast breeder reactor (LMFBR) fuels development program was initiated that built upon early years of carbide fuel development</a:t>
            </a:r>
          </a:p>
          <a:p>
            <a:r>
              <a:rPr lang="en-US" sz="2200" dirty="0"/>
              <a:t>Both carbide and nitride fuels offer a middle ground for LMFBR performance because of their higher thermal conductivity, fissile-atom density, and chemical compatibility with liquid sodium, and much higher melting point than metallic fuels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5B275-8917-7643-A743-A6A4050A95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7599" y="2520955"/>
            <a:ext cx="5805517" cy="329126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476E2-4575-6B4B-AB78-2768A2069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96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C2F7-ECEA-1C46-B945-9B4A42DF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 Pin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C09B7-9821-2E48-817A-5ACA221C60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There are two concepts available for the carbide fuel pin depending upon the type of bond between the fuel pellet and the cladding material: He-bonded and Na-bonded carbide fuels</a:t>
            </a:r>
          </a:p>
          <a:p>
            <a:r>
              <a:rPr lang="en-US" sz="2200" dirty="0"/>
              <a:t>The average operating fuel temperature of the He-bonded pin is high because of low thermal conductivity of the He bond compared to the Na bond</a:t>
            </a:r>
          </a:p>
          <a:p>
            <a:r>
              <a:rPr lang="en-US" sz="2200" dirty="0"/>
              <a:t>This design requires a larger fuel–clad gap and 85% smear density to accommodate the swelling of the fuel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BD468-0FF3-AF49-A6B5-57D5753C06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The fission gas release in a He-bonded pin will be higher compared to that from a sodium-bonded pin, due to the higher temperatures</a:t>
            </a:r>
          </a:p>
          <a:p>
            <a:r>
              <a:rPr lang="en-US" sz="2200" dirty="0"/>
              <a:t>Na-bonded carbide fuel pins also require a reduced smear density compared to oxide fuels to account for fuel swelling</a:t>
            </a:r>
          </a:p>
          <a:p>
            <a:r>
              <a:rPr lang="en-US" sz="2200" dirty="0"/>
              <a:t>The purity of the Na bond is very important, requiring strict tolerances on O content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4DD2B-241E-3F45-A29F-08A759C6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5B9F1-8657-D945-BCB0-236F0857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 Fuel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DEF9C-306C-EE44-9778-68E9B50646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A </a:t>
            </a:r>
            <a:r>
              <a:rPr lang="en-US" sz="2200" dirty="0" err="1"/>
              <a:t>hyperstoichiometric</a:t>
            </a:r>
            <a:r>
              <a:rPr lang="en-US" sz="2200" dirty="0"/>
              <a:t> (C/M&gt;1, carbon to metal ratio) fuel composition is chosen so that it contains some amount of </a:t>
            </a:r>
            <a:r>
              <a:rPr lang="en-US" sz="2200" dirty="0" err="1"/>
              <a:t>sesquicarbide</a:t>
            </a:r>
            <a:r>
              <a:rPr lang="en-US" sz="2200" dirty="0"/>
              <a:t> M2C3 phase (M=</a:t>
            </a:r>
            <a:r>
              <a:rPr lang="en-US" sz="2200" dirty="0" err="1"/>
              <a:t>U+Pu</a:t>
            </a:r>
            <a:r>
              <a:rPr lang="en-US" sz="2200" dirty="0"/>
              <a:t>), which accounts for the decrease in (C/M) ratio with burnup</a:t>
            </a:r>
          </a:p>
          <a:p>
            <a:r>
              <a:rPr lang="en-US" sz="2200" dirty="0"/>
              <a:t>A sufficiently low C/M ratio may result in the formation of actinide metal phases, which may form low-melting eutectic with the cladding and limit the life of the fuel pin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0D0FD-D89A-C544-A6F9-1ED4AB392F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FCMI can potentially exist, depending upon the operating temperature of the fuel</a:t>
            </a:r>
          </a:p>
          <a:p>
            <a:r>
              <a:rPr lang="en-US" sz="2200" dirty="0"/>
              <a:t>O and N impurities play important roles, as they act as ‘carbon equivalent’, which affect the carbon potential of the fuel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6DF4E-5487-084A-8406-3D3F07D02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56" y="4477245"/>
            <a:ext cx="4712887" cy="22442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86367-26E1-E346-97CE-8311FC1F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20748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667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1_NCStateU-horizontal-left-logo</vt:lpstr>
      <vt:lpstr>NE 591: Advanced Reactor Materials</vt:lpstr>
      <vt:lpstr>Last Time</vt:lpstr>
      <vt:lpstr>Carbides and nitrides</vt:lpstr>
      <vt:lpstr>Why Carbides?</vt:lpstr>
      <vt:lpstr>Why Carbides?</vt:lpstr>
      <vt:lpstr>Carbide Reactor</vt:lpstr>
      <vt:lpstr>US Interest in Carbide Fuels</vt:lpstr>
      <vt:lpstr>Carbide Pin Designs</vt:lpstr>
      <vt:lpstr>Carbide Fuel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18</cp:revision>
  <dcterms:created xsi:type="dcterms:W3CDTF">2021-06-30T18:29:00Z</dcterms:created>
  <dcterms:modified xsi:type="dcterms:W3CDTF">2021-10-19T17:40:41Z</dcterms:modified>
</cp:coreProperties>
</file>