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28"/>
  </p:notesMasterIdLst>
  <p:sldIdLst>
    <p:sldId id="256" r:id="rId3"/>
    <p:sldId id="272" r:id="rId4"/>
    <p:sldId id="279" r:id="rId5"/>
    <p:sldId id="258" r:id="rId6"/>
    <p:sldId id="259" r:id="rId7"/>
    <p:sldId id="260" r:id="rId8"/>
    <p:sldId id="261" r:id="rId9"/>
    <p:sldId id="269" r:id="rId10"/>
    <p:sldId id="262" r:id="rId11"/>
    <p:sldId id="263" r:id="rId12"/>
    <p:sldId id="271" r:id="rId13"/>
    <p:sldId id="268" r:id="rId14"/>
    <p:sldId id="266" r:id="rId15"/>
    <p:sldId id="280" r:id="rId16"/>
    <p:sldId id="287" r:id="rId17"/>
    <p:sldId id="288" r:id="rId18"/>
    <p:sldId id="289" r:id="rId19"/>
    <p:sldId id="273" r:id="rId20"/>
    <p:sldId id="281" r:id="rId21"/>
    <p:sldId id="282" r:id="rId22"/>
    <p:sldId id="274" r:id="rId23"/>
    <p:sldId id="275" r:id="rId24"/>
    <p:sldId id="267" r:id="rId25"/>
    <p:sldId id="290" r:id="rId26"/>
    <p:sldId id="270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mdy Mostafamostafa Abouelella" initials="HMA" lastIdx="1" clrIdx="0">
    <p:extLst>
      <p:ext uri="{19B8F6BF-5375-455C-9EA6-DF929625EA0E}">
        <p15:presenceInfo xmlns:p15="http://schemas.microsoft.com/office/powerpoint/2012/main" userId="S::hsmostaf@ncsu.edu::13824c6f-7e6f-486c-8b11-789e53ae2c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1"/>
    <p:restoredTop sz="94830"/>
  </p:normalViewPr>
  <p:slideViewPr>
    <p:cSldViewPr snapToGrid="0">
      <p:cViewPr varScale="1">
        <p:scale>
          <a:sx n="162" d="100"/>
          <a:sy n="162" d="100"/>
        </p:scale>
        <p:origin x="93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9fa6a6847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e9fa6a6847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mechanical properties 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properties 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resistance, fabrication and joining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97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93F80-5B71-4982-BBAB-2C964AC369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5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3ECC76CD-6B88-1747-84BE-7DC7EF359DDA}" type="datetime1">
              <a:rPr lang="en-US" smtClean="0"/>
              <a:t>9/20/21</a:t>
            </a:fld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457200" y="1476377"/>
            <a:ext cx="4038600" cy="311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406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4648200" y="1476377"/>
            <a:ext cx="4038600" cy="311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406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EDE3A2D7-49C2-BC46-8298-81112B1B552C}" type="datetime1">
              <a:rPr lang="en-US" smtClean="0"/>
              <a:t>9/20/21</a:t>
            </a:fld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2"/>
          </p:nvPr>
        </p:nvSpPr>
        <p:spPr>
          <a:xfrm>
            <a:off x="4645029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0F990ADC-133B-B64F-BA42-A184F01C0808}" type="datetime1">
              <a:rPr lang="en-US" smtClean="0"/>
              <a:t>9/20/21</a:t>
            </a:fld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8BE5CB66-F1D8-1341-AA39-B91EDDAEAEF6}" type="datetime1">
              <a:rPr lang="en-US" smtClean="0"/>
              <a:t>9/20/21</a:t>
            </a:fld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37B8F197-2922-624B-92F3-F6E136670AB8}" type="datetime1">
              <a:rPr lang="en-US" smtClean="0"/>
              <a:t>9/20/21</a:t>
            </a:fld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431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2"/>
          </p:nvPr>
        </p:nvSpPr>
        <p:spPr>
          <a:xfrm>
            <a:off x="457204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CD04844A-2C76-3848-892C-F38ABDB17A75}" type="datetime1">
              <a:rPr lang="en-US" smtClean="0"/>
              <a:t>9/20/21</a:t>
            </a:fld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3B284E26-4D3F-8240-8D91-BCD3D724BD04}" type="datetime1">
              <a:rPr lang="en-US" smtClean="0"/>
              <a:t>9/20/21</a:t>
            </a:fld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 rot="5400000">
            <a:off x="3408164" y="-684014"/>
            <a:ext cx="23276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B32228F9-B9FE-B544-B15D-3F47FC46D400}" type="datetime1">
              <a:rPr lang="en-US" smtClean="0"/>
              <a:t>9/20/21</a:t>
            </a:fld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29054FE-2909-D143-8436-11AD44C82E87}" type="datetime1">
              <a:rPr lang="en-US" smtClean="0"/>
              <a:t>9/20/21</a:t>
            </a:fld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5A9E7-12BC-440B-B977-E76332AF2195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CA3423A3-24EC-8146-82E4-E3AD09574D4C}" type="datetime1">
              <a:rPr lang="en-US" smtClean="0"/>
              <a:t>9/20/21</a:t>
            </a:fld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" y="0"/>
            <a:ext cx="9152193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1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ctrTitle"/>
          </p:nvPr>
        </p:nvSpPr>
        <p:spPr>
          <a:xfrm>
            <a:off x="685800" y="112633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temperature materials for gas cooled reactor heat exchanger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56F448-F0F0-3946-86BA-6CCCBF15A4EE}"/>
              </a:ext>
            </a:extLst>
          </p:cNvPr>
          <p:cNvSpPr/>
          <p:nvPr/>
        </p:nvSpPr>
        <p:spPr>
          <a:xfrm>
            <a:off x="3460595" y="2451812"/>
            <a:ext cx="18771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795 – Fall 2021.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46190-4D01-1143-9863-32AE9AC48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068" y="701269"/>
            <a:ext cx="6651744" cy="4065995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Ceramic Heat Exchanger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ceramic material properties. Silicon carbide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ceramics are the leading choice for heat exchangers because they are ideally suited for high temperature, corrosive environments.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ceramics are able to operate safely at higher temperatures (~1300oC) than metallic alloys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leakage between the primary and intermediate fluids can be a significant issue if the pressure difference between the fluids is large.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susceptible to oxidation at high temperatures.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mechanical properties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material are dependent on factors such as porosity and the impurity concentration. </a:t>
            </a:r>
          </a:p>
          <a:p>
            <a:pPr lvl="1"/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F3F59-BFD0-6242-828D-42E7322487A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DE3A2D7-49C2-BC46-8298-81112B1B552C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16ED8-D11A-2F45-ADF0-991CA8C3C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9218" name="Picture 2" descr="Technology – LunosCa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386" y="2735044"/>
            <a:ext cx="1583848" cy="139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70621" y="4250628"/>
            <a:ext cx="2273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Figure.6. Ceramic heat exchanger</a:t>
            </a:r>
          </a:p>
        </p:txBody>
      </p:sp>
    </p:spTree>
    <p:extLst>
      <p:ext uri="{BB962C8B-B14F-4D97-AF65-F5344CB8AC3E}">
        <p14:creationId xmlns:p14="http://schemas.microsoft.com/office/powerpoint/2010/main" val="314699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DE3A2D7-49C2-BC46-8298-81112B1B552C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634" y="653917"/>
            <a:ext cx="4860611" cy="39319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2686" y="4634149"/>
            <a:ext cx="3041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Figure.8. selection criteria of heat exchangers.</a:t>
            </a:r>
          </a:p>
        </p:txBody>
      </p:sp>
    </p:spTree>
    <p:extLst>
      <p:ext uri="{BB962C8B-B14F-4D97-AF65-F5344CB8AC3E}">
        <p14:creationId xmlns:p14="http://schemas.microsoft.com/office/powerpoint/2010/main" val="1336341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DE3A2D7-49C2-BC46-8298-81112B1B552C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7" name="Picture 1" descr="page45image6908480">
            <a:extLst>
              <a:ext uri="{FF2B5EF4-FFF2-40B4-BE49-F238E27FC236}">
                <a16:creationId xmlns:a16="http://schemas.microsoft.com/office/drawing/2014/main" id="{E489A9E5-2013-F845-B8AA-C04571D56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449" y="672550"/>
            <a:ext cx="5881106" cy="349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97690" y="4281277"/>
            <a:ext cx="3148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Figure.7. Allowable ranges for heat exchangers.</a:t>
            </a:r>
          </a:p>
        </p:txBody>
      </p:sp>
    </p:spTree>
    <p:extLst>
      <p:ext uri="{BB962C8B-B14F-4D97-AF65-F5344CB8AC3E}">
        <p14:creationId xmlns:p14="http://schemas.microsoft.com/office/powerpoint/2010/main" val="181430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65FA-9E73-4D4D-B04F-8639704E4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2" y="721554"/>
            <a:ext cx="8123768" cy="185971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temperature materials.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0F008-15EF-CD44-A053-BB9E8B438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166" y="941851"/>
            <a:ext cx="8284634" cy="3726402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candidate materials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Alloy 617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Alloy 230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Alloy HX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Incoloy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Alloy 800HT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Alloy 800H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Alloy 625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Alloy HR160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Alloy 556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Potential Materials.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Alloys 617, 230, HX, 800H, and 800HT</a:t>
            </a:r>
            <a:r>
              <a:rPr lang="en-US" sz="1600" dirty="0"/>
              <a:t>.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9E8EA-CCF5-FD45-8E42-A32071ED0A3D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563032" y="4767264"/>
            <a:ext cx="2133600" cy="273844"/>
          </a:xfrm>
        </p:spPr>
        <p:txBody>
          <a:bodyPr/>
          <a:lstStyle/>
          <a:p>
            <a:fld id="{EDE3A2D7-49C2-BC46-8298-81112B1B552C}" type="datetime1">
              <a:rPr lang="en-US" smtClean="0"/>
              <a:t>9/20/21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675FA-EE12-7243-AC88-7CF7EEC68A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984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2577"/>
            <a:ext cx="8229600" cy="801290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Alloy 617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97042" y="1173867"/>
                <a:ext cx="8349916" cy="3118247"/>
              </a:xfrm>
            </p:spPr>
            <p:txBody>
              <a:bodyPr/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Leading candidate to meet the structural material requirements of the advanced gas cooled reactors. 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Solid solution strengthened. 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Nickel-chromium-cobalt-molybdenum-aluminum. 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Exceptional creep strength and oxidation resistance above 870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Good metallurgical stability and good hot workability. 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Lower thermal expansion. 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Corrode actively above 920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pure helium environment. </a:t>
                </a: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7042" y="1173867"/>
                <a:ext cx="8349916" cy="3118247"/>
              </a:xfrm>
              <a:blipFill>
                <a:blip r:embed="rId2"/>
                <a:stretch>
                  <a:fillRect l="-1022" t="-3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DE3A2D7-49C2-BC46-8298-81112B1B552C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230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2577"/>
            <a:ext cx="8229600" cy="801290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Alloy 230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042" y="1173867"/>
            <a:ext cx="8349916" cy="3118247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recently developed alloy.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 solution strengthened.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Nickel-chromium-tungsten-molybdenum.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temperature strength.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to oxidation environment.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hot workability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weldability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lower thermal expansion.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DE3A2D7-49C2-BC46-8298-81112B1B552C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8176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2577"/>
            <a:ext cx="8229600" cy="801290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Alloys 800H/HT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042" y="1173867"/>
            <a:ext cx="8349916" cy="3118247"/>
          </a:xfrm>
        </p:spPr>
        <p:txBody>
          <a:bodyPr/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Iron-base solid solution strengthened alloy.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addition of nickel and chromium.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800HT and 800H have nearly identical chemical composition except of C, Al,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annealed at high temperatures.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DE3A2D7-49C2-BC46-8298-81112B1B552C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9743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2577"/>
            <a:ext cx="8229600" cy="801290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Alloys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Hastelloy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042" y="1173867"/>
            <a:ext cx="8349916" cy="3118247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Nickel-chromium-iron-molybdenum alloy.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Moderated strength at higher temperatures.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oxidation resistance.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 with impure helium environment.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DE3A2D7-49C2-BC46-8298-81112B1B552C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5310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DE3A2D7-49C2-BC46-8298-81112B1B552C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79" y="742950"/>
            <a:ext cx="5501268" cy="3657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99548" y="4262050"/>
            <a:ext cx="402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Figure.8. Yield strength of the as received alloys 617 and 230.</a:t>
            </a:r>
          </a:p>
        </p:txBody>
      </p:sp>
    </p:spTree>
    <p:extLst>
      <p:ext uri="{BB962C8B-B14F-4D97-AF65-F5344CB8AC3E}">
        <p14:creationId xmlns:p14="http://schemas.microsoft.com/office/powerpoint/2010/main" val="4284144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75085"/>
            <a:ext cx="8229600" cy="259941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Creep of Alloy 617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DE3A2D7-49C2-BC46-8298-81112B1B552C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58" y="1375360"/>
            <a:ext cx="4264042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325" y="1200150"/>
            <a:ext cx="4208275" cy="29184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39979" y="4165912"/>
            <a:ext cx="3764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Figure.9. creep of alloy 617 at two different temperatures.</a:t>
            </a:r>
          </a:p>
        </p:txBody>
      </p:sp>
    </p:spTree>
    <p:extLst>
      <p:ext uri="{BB962C8B-B14F-4D97-AF65-F5344CB8AC3E}">
        <p14:creationId xmlns:p14="http://schemas.microsoft.com/office/powerpoint/2010/main" val="88255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363068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DE3A2D7-49C2-BC46-8298-81112B1B552C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D252F8-B383-48DC-91AF-FC6B5259BF95}"/>
              </a:ext>
            </a:extLst>
          </p:cNvPr>
          <p:cNvSpPr txBox="1"/>
          <p:nvPr/>
        </p:nvSpPr>
        <p:spPr>
          <a:xfrm>
            <a:off x="3321307" y="1552796"/>
            <a:ext cx="2501385" cy="30777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exchanger environment </a:t>
            </a:r>
          </a:p>
        </p:txBody>
      </p:sp>
      <p:sp>
        <p:nvSpPr>
          <p:cNvPr id="11" name="Graphic 26" descr="Arrow: Clockwise curve with solid fill">
            <a:extLst>
              <a:ext uri="{FF2B5EF4-FFF2-40B4-BE49-F238E27FC236}">
                <a16:creationId xmlns:a16="http://schemas.microsoft.com/office/drawing/2014/main" id="{F6CC560F-D0C6-4238-81A0-CFCB9550627D}"/>
              </a:ext>
            </a:extLst>
          </p:cNvPr>
          <p:cNvSpPr/>
          <p:nvPr/>
        </p:nvSpPr>
        <p:spPr>
          <a:xfrm rot="10800000">
            <a:off x="4453461" y="1926290"/>
            <a:ext cx="237076" cy="612156"/>
          </a:xfrm>
          <a:custGeom>
            <a:avLst/>
            <a:gdLst>
              <a:gd name="connsiteX0" fmla="*/ 552450 w 552450"/>
              <a:gd name="connsiteY0" fmla="*/ 704876 h 704876"/>
              <a:gd name="connsiteX1" fmla="*/ 323850 w 552450"/>
              <a:gd name="connsiteY1" fmla="*/ 228626 h 704876"/>
              <a:gd name="connsiteX2" fmla="*/ 457200 w 552450"/>
              <a:gd name="connsiteY2" fmla="*/ 228626 h 704876"/>
              <a:gd name="connsiteX3" fmla="*/ 228600 w 552450"/>
              <a:gd name="connsiteY3" fmla="*/ 26 h 704876"/>
              <a:gd name="connsiteX4" fmla="*/ 0 w 552450"/>
              <a:gd name="connsiteY4" fmla="*/ 228626 h 704876"/>
              <a:gd name="connsiteX5" fmla="*/ 123825 w 552450"/>
              <a:gd name="connsiteY5" fmla="*/ 228626 h 704876"/>
              <a:gd name="connsiteX6" fmla="*/ 552450 w 552450"/>
              <a:gd name="connsiteY6" fmla="*/ 704876 h 70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450" h="704876">
                <a:moveTo>
                  <a:pt x="552450" y="704876"/>
                </a:moveTo>
                <a:cubicBezTo>
                  <a:pt x="552450" y="704876"/>
                  <a:pt x="323850" y="633439"/>
                  <a:pt x="323850" y="228626"/>
                </a:cubicBezTo>
                <a:lnTo>
                  <a:pt x="457200" y="228626"/>
                </a:lnTo>
                <a:lnTo>
                  <a:pt x="228600" y="26"/>
                </a:lnTo>
                <a:cubicBezTo>
                  <a:pt x="228600" y="-2831"/>
                  <a:pt x="0" y="228626"/>
                  <a:pt x="0" y="228626"/>
                </a:cubicBezTo>
                <a:lnTo>
                  <a:pt x="123825" y="228626"/>
                </a:lnTo>
                <a:cubicBezTo>
                  <a:pt x="123825" y="229579"/>
                  <a:pt x="159068" y="615341"/>
                  <a:pt x="552450" y="704876"/>
                </a:cubicBezTo>
                <a:close/>
              </a:path>
            </a:pathLst>
          </a:custGeom>
          <a:solidFill>
            <a:srgbClr val="C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D252F8-B383-48DC-91AF-FC6B5259BF95}"/>
              </a:ext>
            </a:extLst>
          </p:cNvPr>
          <p:cNvSpPr txBox="1"/>
          <p:nvPr/>
        </p:nvSpPr>
        <p:spPr>
          <a:xfrm>
            <a:off x="3255993" y="2571750"/>
            <a:ext cx="2632013" cy="30777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of heat exchangers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D252F8-B383-48DC-91AF-FC6B5259BF95}"/>
              </a:ext>
            </a:extLst>
          </p:cNvPr>
          <p:cNvSpPr txBox="1"/>
          <p:nvPr/>
        </p:nvSpPr>
        <p:spPr>
          <a:xfrm>
            <a:off x="3306548" y="3590704"/>
            <a:ext cx="2581458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materials for high temperature gas cooled reactors</a:t>
            </a:r>
          </a:p>
        </p:txBody>
      </p:sp>
      <p:sp>
        <p:nvSpPr>
          <p:cNvPr id="14" name="Graphic 26" descr="Arrow: Clockwise curve with solid fill">
            <a:extLst>
              <a:ext uri="{FF2B5EF4-FFF2-40B4-BE49-F238E27FC236}">
                <a16:creationId xmlns:a16="http://schemas.microsoft.com/office/drawing/2014/main" id="{F6CC560F-D0C6-4238-81A0-CFCB9550627D}"/>
              </a:ext>
            </a:extLst>
          </p:cNvPr>
          <p:cNvSpPr/>
          <p:nvPr/>
        </p:nvSpPr>
        <p:spPr>
          <a:xfrm rot="10800000">
            <a:off x="4500254" y="2924389"/>
            <a:ext cx="237076" cy="612156"/>
          </a:xfrm>
          <a:custGeom>
            <a:avLst/>
            <a:gdLst>
              <a:gd name="connsiteX0" fmla="*/ 552450 w 552450"/>
              <a:gd name="connsiteY0" fmla="*/ 704876 h 704876"/>
              <a:gd name="connsiteX1" fmla="*/ 323850 w 552450"/>
              <a:gd name="connsiteY1" fmla="*/ 228626 h 704876"/>
              <a:gd name="connsiteX2" fmla="*/ 457200 w 552450"/>
              <a:gd name="connsiteY2" fmla="*/ 228626 h 704876"/>
              <a:gd name="connsiteX3" fmla="*/ 228600 w 552450"/>
              <a:gd name="connsiteY3" fmla="*/ 26 h 704876"/>
              <a:gd name="connsiteX4" fmla="*/ 0 w 552450"/>
              <a:gd name="connsiteY4" fmla="*/ 228626 h 704876"/>
              <a:gd name="connsiteX5" fmla="*/ 123825 w 552450"/>
              <a:gd name="connsiteY5" fmla="*/ 228626 h 704876"/>
              <a:gd name="connsiteX6" fmla="*/ 552450 w 552450"/>
              <a:gd name="connsiteY6" fmla="*/ 704876 h 70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450" h="704876">
                <a:moveTo>
                  <a:pt x="552450" y="704876"/>
                </a:moveTo>
                <a:cubicBezTo>
                  <a:pt x="552450" y="704876"/>
                  <a:pt x="323850" y="633439"/>
                  <a:pt x="323850" y="228626"/>
                </a:cubicBezTo>
                <a:lnTo>
                  <a:pt x="457200" y="228626"/>
                </a:lnTo>
                <a:lnTo>
                  <a:pt x="228600" y="26"/>
                </a:lnTo>
                <a:cubicBezTo>
                  <a:pt x="228600" y="-2831"/>
                  <a:pt x="0" y="228626"/>
                  <a:pt x="0" y="228626"/>
                </a:cubicBezTo>
                <a:lnTo>
                  <a:pt x="123825" y="228626"/>
                </a:lnTo>
                <a:cubicBezTo>
                  <a:pt x="123825" y="229579"/>
                  <a:pt x="159068" y="615341"/>
                  <a:pt x="552450" y="704876"/>
                </a:cubicBezTo>
                <a:close/>
              </a:path>
            </a:pathLst>
          </a:custGeom>
          <a:solidFill>
            <a:srgbClr val="C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51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952" y="599458"/>
            <a:ext cx="8229600" cy="301192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methane and oxygen impurities in helium on the creep of Alloy 617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DE3A2D7-49C2-BC46-8298-81112B1B552C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24" y="1462357"/>
            <a:ext cx="4543200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930" y="1462357"/>
            <a:ext cx="4526638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88798" y="4209411"/>
            <a:ext cx="4980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Figure.10. creep of alloy 617 at two different temperatures and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182892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DE3A2D7-49C2-BC46-8298-81112B1B552C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99" y="900650"/>
            <a:ext cx="6211553" cy="3657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25952" y="599458"/>
            <a:ext cx="8229600" cy="301192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aging and thermal stability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78923" y="4385758"/>
            <a:ext cx="3841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Figure.11. creep of alloy 617 at two different temperatures.</a:t>
            </a:r>
          </a:p>
        </p:txBody>
      </p:sp>
    </p:spTree>
    <p:extLst>
      <p:ext uri="{BB962C8B-B14F-4D97-AF65-F5344CB8AC3E}">
        <p14:creationId xmlns:p14="http://schemas.microsoft.com/office/powerpoint/2010/main" val="1409977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DE3A2D7-49C2-BC46-8298-81112B1B552C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00" y="1195959"/>
            <a:ext cx="5468000" cy="32049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6121" y="4400887"/>
            <a:ext cx="4257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Figure.12. Creep rupture strength of different candidate materials.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38000" y="674217"/>
            <a:ext cx="716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creep strength for different candidates. </a:t>
            </a:r>
          </a:p>
        </p:txBody>
      </p:sp>
    </p:spTree>
    <p:extLst>
      <p:ext uri="{BB962C8B-B14F-4D97-AF65-F5344CB8AC3E}">
        <p14:creationId xmlns:p14="http://schemas.microsoft.com/office/powerpoint/2010/main" val="659681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55D6C-2A31-2D4B-96B3-BB0DC8139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694267"/>
            <a:ext cx="8229600" cy="3900357"/>
          </a:xfrm>
        </p:spPr>
        <p:txBody>
          <a:bodyPr/>
          <a:lstStyle/>
          <a:p>
            <a:pPr lvl="1"/>
            <a:endParaRPr lang="en-US" sz="1600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53D69-5D69-F844-9D7F-649E453C42E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DE3A2D7-49C2-BC46-8298-81112B1B552C}" type="datetime1">
              <a:rPr lang="en-US" smtClean="0"/>
              <a:t>9/20/21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751E3-6D80-E64D-8EDF-20B68E995B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579" y="1076722"/>
            <a:ext cx="4638627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82392" y="3930273"/>
                <a:ext cx="78927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Table.1. Thermal Conductivity and mean thermal expansion for various candidate materials at 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900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2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120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92" y="3930273"/>
                <a:ext cx="7892715" cy="276999"/>
              </a:xfrm>
              <a:prstGeom prst="rect">
                <a:avLst/>
              </a:prstGeom>
              <a:blipFill>
                <a:blip r:embed="rId3"/>
                <a:stretch>
                  <a:fillRect l="-77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694267"/>
            <a:ext cx="8229600" cy="301192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Properties</a:t>
            </a:r>
          </a:p>
        </p:txBody>
      </p:sp>
    </p:spTree>
    <p:extLst>
      <p:ext uri="{BB962C8B-B14F-4D97-AF65-F5344CB8AC3E}">
        <p14:creationId xmlns:p14="http://schemas.microsoft.com/office/powerpoint/2010/main" val="2142304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7918" y="1381376"/>
            <a:ext cx="1474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Rectangle 2" descr="Help">
            <a:extLst>
              <a:ext uri="{FF2B5EF4-FFF2-40B4-BE49-F238E27FC236}">
                <a16:creationId xmlns:a16="http://schemas.microsoft.com/office/drawing/2014/main" id="{7051B3BB-FC6E-4B3C-BD1E-7BFA557BD83E}"/>
              </a:ext>
            </a:extLst>
          </p:cNvPr>
          <p:cNvSpPr/>
          <p:nvPr/>
        </p:nvSpPr>
        <p:spPr>
          <a:xfrm>
            <a:off x="4292913" y="2248310"/>
            <a:ext cx="558173" cy="56560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57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DE3A2D7-49C2-BC46-8298-81112B1B552C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45" y="722667"/>
            <a:ext cx="6147293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8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94395"/>
            <a:ext cx="8466794" cy="3900230"/>
          </a:xfrm>
        </p:spPr>
        <p:txBody>
          <a:bodyPr/>
          <a:lstStyle/>
          <a:p>
            <a:pPr marL="50800" indent="0" algn="ctr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exchanger environment </a:t>
            </a:r>
          </a:p>
          <a:p>
            <a:pPr marL="50800" indent="0" algn="ctr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High temperature.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difference.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Stresses.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drop.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potential difference.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Oxidation. </a:t>
            </a:r>
          </a:p>
          <a:p>
            <a:pPr marL="508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DE3A2D7-49C2-BC46-8298-81112B1B552C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7276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284C-2703-A24D-BE7C-1F01CA64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1150"/>
            <a:ext cx="8229600" cy="801290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exchanger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D566F-12C3-984B-A09B-A921F346D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039" y="1000850"/>
            <a:ext cx="8294914" cy="2992038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and tube heat exchanger.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type.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built of a bundle of round tubes mounted in a cylindrical shell with the tube axis parallel to that of the shell.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fluid flows inside the tubes and the other fluid flows across and along the tubes. </a:t>
            </a:r>
          </a:p>
          <a:p>
            <a:pPr lvl="1"/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F4BD8-15AA-584E-8734-EB0769AE1F7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DE3A2D7-49C2-BC46-8298-81112B1B552C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C9760-FBC4-5348-A5E5-3FDBAAF8C5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25" name="Picture 1" descr="page41image7026288">
            <a:extLst>
              <a:ext uri="{FF2B5EF4-FFF2-40B4-BE49-F238E27FC236}">
                <a16:creationId xmlns:a16="http://schemas.microsoft.com/office/drawing/2014/main" id="{BE084D24-D3B0-0B4A-94FF-77A0488EA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2496869"/>
            <a:ext cx="43688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16390" y="4490265"/>
            <a:ext cx="2670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Figure.1. Shell and tube heat exchanger.</a:t>
            </a:r>
          </a:p>
        </p:txBody>
      </p:sp>
    </p:spTree>
    <p:extLst>
      <p:ext uri="{BB962C8B-B14F-4D97-AF65-F5344CB8AC3E}">
        <p14:creationId xmlns:p14="http://schemas.microsoft.com/office/powerpoint/2010/main" val="300461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C982A-BCE3-EB41-941A-7A3EE6113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333" y="799044"/>
            <a:ext cx="8128000" cy="3118247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Heat Exchanger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or planar surfaces are the fundamental heat transfer surfaces rather than tubes.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 series of thin, corrugated alloy plates sealed and compressed together inside a carbon steel frame.</a:t>
            </a:r>
          </a:p>
          <a:p>
            <a:pPr marL="5334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endParaRPr lang="en-US" sz="1600" dirty="0"/>
          </a:p>
          <a:p>
            <a:pPr lvl="1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4EEFC-3056-064F-9B73-B146EFE5257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DE3A2D7-49C2-BC46-8298-81112B1B552C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9F147-AE15-EF42-ADDA-23FBC9ED37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2049" name="Picture 1" descr="page41image7026496">
            <a:extLst>
              <a:ext uri="{FF2B5EF4-FFF2-40B4-BE49-F238E27FC236}">
                <a16:creationId xmlns:a16="http://schemas.microsoft.com/office/drawing/2014/main" id="{C2ACBE1C-B1F3-0B49-BED5-BB2E05E6D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360" y="1860164"/>
            <a:ext cx="2832100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65402" y="4673287"/>
            <a:ext cx="209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Figure.2. Plate heat exchanger.</a:t>
            </a:r>
          </a:p>
        </p:txBody>
      </p:sp>
    </p:spTree>
    <p:extLst>
      <p:ext uri="{BB962C8B-B14F-4D97-AF65-F5344CB8AC3E}">
        <p14:creationId xmlns:p14="http://schemas.microsoft.com/office/powerpoint/2010/main" val="23805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9FCEF-58E9-854D-ACA3-FC9EA1405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666" y="714506"/>
            <a:ext cx="8229600" cy="3790291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and Fin Heat Exchanger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and fin heat exchangers are formed by stacking flat metal plates alternately with corrugated metal plates (fins).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transfer occurs as hot and cold fluids flow through the fins between alternate flat plates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stainless steel and titanium plate and fin.</a:t>
            </a:r>
          </a:p>
          <a:p>
            <a:pPr marL="5334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endParaRPr lang="en-US" sz="1600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65DDC-F5EB-D344-8D79-0982FEF385A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DE3A2D7-49C2-BC46-8298-81112B1B552C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EC3B0-1FB3-784B-BC95-807A293913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073" name="Picture 1" descr="page43image7009488">
            <a:extLst>
              <a:ext uri="{FF2B5EF4-FFF2-40B4-BE49-F238E27FC236}">
                <a16:creationId xmlns:a16="http://schemas.microsoft.com/office/drawing/2014/main" id="{ABDB92B9-23C3-F04B-917B-8C378A45C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1951619"/>
            <a:ext cx="3797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0147" y="4452842"/>
            <a:ext cx="2529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Figure.3. Plate and fin heat exchanger</a:t>
            </a:r>
          </a:p>
        </p:txBody>
      </p:sp>
    </p:spTree>
    <p:extLst>
      <p:ext uri="{BB962C8B-B14F-4D97-AF65-F5344CB8AC3E}">
        <p14:creationId xmlns:p14="http://schemas.microsoft.com/office/powerpoint/2010/main" val="213080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511BC-C236-F840-BFEC-87506A6E7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266" y="717709"/>
            <a:ext cx="8373534" cy="3708082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Printed Circuit Heat Exchanger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new concept that has been commercially manufactured by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Heatric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1985.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heat exchangers that combine compactness, low pressure drop, high effectiveness, and the ability to operate with a very large pressure differential between hot and cold sides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manufactured by the same technique used to produce standard printed circuit boards for electronic equipment.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risk of leaks in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Heatric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heat exchanger is approximately two orders of magnitude lower than for any other heat exchanger.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of allowed fluid types 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D4820-61A5-5146-9472-B5A6E599718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DE3A2D7-49C2-BC46-8298-81112B1B552C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F33B-49CC-3D4A-82F6-A7035EA662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734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DE3A2D7-49C2-BC46-8298-81112B1B552C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146" name="Picture 2" descr="Thermal-hydraulic characteristics and performance of 3D straight channel  based printed circuit heat exchanger - ScienceDir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641" y="760340"/>
            <a:ext cx="4425188" cy="362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04457" y="4383159"/>
            <a:ext cx="2659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Figure.4. printed circuit heat exchanger.</a:t>
            </a:r>
          </a:p>
        </p:txBody>
      </p:sp>
    </p:spTree>
    <p:extLst>
      <p:ext uri="{BB962C8B-B14F-4D97-AF65-F5344CB8AC3E}">
        <p14:creationId xmlns:p14="http://schemas.microsoft.com/office/powerpoint/2010/main" val="151047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C0096-9C43-E841-B15E-0F2E6F4B7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250" y="629711"/>
            <a:ext cx="8331200" cy="4137553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Helical Coil Heat Exchanger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 of tubes spirally wound into bundles and fitted in a shell.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spiral geometry of the tubes results in a higher heat transfer.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gas-liquid heat transfer applications, primarily when the operating temperature and/or pressure are very high.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a helical coil heat exchanger can be very difficult.</a:t>
            </a:r>
          </a:p>
          <a:p>
            <a:pPr lvl="1"/>
            <a:endParaRPr lang="en-US" sz="16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1C9C8-2EDC-1A41-B24A-765D0965814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DE3A2D7-49C2-BC46-8298-81112B1B552C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03B6E-9B76-A64C-AA84-DDB25803A3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170" name="Picture 2" descr="File:HCHE.jpg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823" y="2450067"/>
            <a:ext cx="3115606" cy="221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04488" y="4671780"/>
            <a:ext cx="2544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Figure.5. Helical coil heat exchanger. </a:t>
            </a:r>
          </a:p>
        </p:txBody>
      </p:sp>
    </p:spTree>
    <p:extLst>
      <p:ext uri="{BB962C8B-B14F-4D97-AF65-F5344CB8AC3E}">
        <p14:creationId xmlns:p14="http://schemas.microsoft.com/office/powerpoint/2010/main" val="16341103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NCStateU-horizontal-left-lo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892</Words>
  <Application>Microsoft Macintosh PowerPoint</Application>
  <PresentationFormat>On-screen Show (16:9)</PresentationFormat>
  <Paragraphs>162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Times New Roman</vt:lpstr>
      <vt:lpstr>Wingdings</vt:lpstr>
      <vt:lpstr>Simple Light</vt:lpstr>
      <vt:lpstr>1_NCStateU-horizontal-left-logo</vt:lpstr>
      <vt:lpstr>High temperature materials for gas cooled reactor heat exchanger</vt:lpstr>
      <vt:lpstr>Outlines</vt:lpstr>
      <vt:lpstr>PowerPoint Presentation</vt:lpstr>
      <vt:lpstr>Heat exchanger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 temperature materials.  </vt:lpstr>
      <vt:lpstr>Alloy 617</vt:lpstr>
      <vt:lpstr>Alloy 230</vt:lpstr>
      <vt:lpstr>Alloys 800H/HT</vt:lpstr>
      <vt:lpstr>Alloys Hastelloy X</vt:lpstr>
      <vt:lpstr>PowerPoint Presentation</vt:lpstr>
      <vt:lpstr>Creep of Alloy 617</vt:lpstr>
      <vt:lpstr>Effect of methane and oxygen impurities in helium on the creep of Alloy 617</vt:lpstr>
      <vt:lpstr>Thermal aging and thermal stability</vt:lpstr>
      <vt:lpstr>PowerPoint Presentation</vt:lpstr>
      <vt:lpstr>Physical Properties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“Future perspective of nuclear power as a primary energy source*” review paper.</dc:title>
  <cp:lastModifiedBy>Benjamin Beeler</cp:lastModifiedBy>
  <cp:revision>23</cp:revision>
  <dcterms:modified xsi:type="dcterms:W3CDTF">2021-09-20T12:34:31Z</dcterms:modified>
</cp:coreProperties>
</file>