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7" r:id="rId2"/>
    <p:sldId id="426" r:id="rId3"/>
    <p:sldId id="407" r:id="rId4"/>
    <p:sldId id="408" r:id="rId5"/>
    <p:sldId id="409" r:id="rId6"/>
    <p:sldId id="410" r:id="rId7"/>
    <p:sldId id="411" r:id="rId8"/>
    <p:sldId id="412" r:id="rId9"/>
    <p:sldId id="413" r:id="rId10"/>
    <p:sldId id="414" r:id="rId11"/>
    <p:sldId id="415" r:id="rId12"/>
    <p:sldId id="416" r:id="rId13"/>
    <p:sldId id="419" r:id="rId14"/>
    <p:sldId id="417" r:id="rId15"/>
    <p:sldId id="418" r:id="rId16"/>
    <p:sldId id="420" r:id="rId17"/>
    <p:sldId id="421" r:id="rId18"/>
    <p:sldId id="422" r:id="rId19"/>
    <p:sldId id="423" r:id="rId20"/>
    <p:sldId id="424" r:id="rId21"/>
    <p:sldId id="425" r:id="rId22"/>
    <p:sldId id="427" r:id="rId23"/>
    <p:sldId id="42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2"/>
    <p:restoredTop sz="96654"/>
  </p:normalViewPr>
  <p:slideViewPr>
    <p:cSldViewPr snapToGrid="0" snapToObjects="1">
      <p:cViewPr varScale="1">
        <p:scale>
          <a:sx n="128" d="100"/>
          <a:sy n="128"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76C7B-3DA2-E342-8E80-9BB1D7434F1F}" type="datetimeFigureOut">
              <a:rPr lang="en-US" smtClean="0"/>
              <a:t>10/12/21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289E-AD14-E94B-B4FF-E8B008540B91}" type="slidenum">
              <a:rPr lang="en-US" smtClean="0"/>
              <a:t>‹#›</a:t>
            </a:fld>
            <a:endParaRPr lang="en-US"/>
          </a:p>
        </p:txBody>
      </p:sp>
    </p:spTree>
    <p:extLst>
      <p:ext uri="{BB962C8B-B14F-4D97-AF65-F5344CB8AC3E}">
        <p14:creationId xmlns:p14="http://schemas.microsoft.com/office/powerpoint/2010/main" val="38380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DE22354-C9E4-AE43-8E96-CA969902D1B6}" type="datetime1">
              <a:rPr lang="en-US" smtClean="0"/>
              <a:t>10/12/21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046681-503E-D048-9850-6508126FEB02}" type="datetime1">
              <a:rPr lang="en-US" smtClean="0"/>
              <a:t>10/12/21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E053EE-E249-C148-BBE7-95FC7A5FCFAF}" type="datetime1">
              <a:rPr lang="en-US" smtClean="0"/>
              <a:t>10/12/21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4D9412E-37C8-AE4C-8FFD-F40B2D82F89F}" type="datetime1">
              <a:rPr lang="en-US" smtClean="0"/>
              <a:t>10/12/21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B04DCCFB-56EE-DA4B-A619-30C85CC51B55}" type="datetime1">
              <a:rPr lang="en-US" smtClean="0"/>
              <a:t>10/12/21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9441BC3-0D46-0046-99CC-D47F6F9B484D}" type="datetime1">
              <a:rPr lang="en-US" smtClean="0"/>
              <a:t>10/12/21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8E13797-3B7D-314A-9FF0-84CE14BA3C7D}" type="datetime1">
              <a:rPr lang="en-US" smtClean="0"/>
              <a:t>10/12/21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810AF84-00C1-4B47-81A0-746F4E12E26F}" type="datetime1">
              <a:rPr lang="en-US" smtClean="0"/>
              <a:t>10/12/21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88D9E6-161E-0445-8A0B-65F2424E9A1B}" type="datetime1">
              <a:rPr lang="en-US" smtClean="0"/>
              <a:t>10/12/21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2B7D13E8-23DC-104F-8431-90C43DFEBEF7}" type="datetime1">
              <a:rPr lang="en-US" smtClean="0"/>
              <a:t>10/12/21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F82FB9C-03F5-7F4B-A252-AA094DF291E5}" type="datetime1">
              <a:rPr lang="en-US" smtClean="0"/>
              <a:t>10/12/21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5EB2F6B8-39D7-2F41-8034-C257F2531B1C}" type="datetime1">
              <a:rPr lang="en-US" smtClean="0"/>
              <a:t>10/12/21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quantum-espresso.org/"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E20DD176-9414-624B-9F9A-B7EF53C7FCF4}"/>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F95F-D34D-6548-805B-B476CE5DE558}"/>
              </a:ext>
            </a:extLst>
          </p:cNvPr>
          <p:cNvSpPr>
            <a:spLocks noGrp="1"/>
          </p:cNvSpPr>
          <p:nvPr>
            <p:ph type="title"/>
          </p:nvPr>
        </p:nvSpPr>
        <p:spPr/>
        <p:txBody>
          <a:bodyPr/>
          <a:lstStyle/>
          <a:p>
            <a:r>
              <a:rPr lang="en-US" dirty="0"/>
              <a:t>Computational Expense</a:t>
            </a:r>
          </a:p>
        </p:txBody>
      </p:sp>
      <p:sp>
        <p:nvSpPr>
          <p:cNvPr id="3" name="Content Placeholder 2">
            <a:extLst>
              <a:ext uri="{FF2B5EF4-FFF2-40B4-BE49-F238E27FC236}">
                <a16:creationId xmlns:a16="http://schemas.microsoft.com/office/drawing/2014/main" id="{3FF1F59C-7B67-B14A-8E5F-A2F761E4A17D}"/>
              </a:ext>
            </a:extLst>
          </p:cNvPr>
          <p:cNvSpPr>
            <a:spLocks noGrp="1"/>
          </p:cNvSpPr>
          <p:nvPr>
            <p:ph sz="half" idx="1"/>
          </p:nvPr>
        </p:nvSpPr>
        <p:spPr/>
        <p:txBody>
          <a:bodyPr/>
          <a:lstStyle/>
          <a:p>
            <a:r>
              <a:rPr lang="en-US" sz="2400" dirty="0"/>
              <a:t>The calculation time of ab initio calculations varies as the cube of the number of electrons in the cell</a:t>
            </a:r>
          </a:p>
          <a:p>
            <a:r>
              <a:rPr lang="en-US" sz="2400" dirty="0"/>
              <a:t>This strongly limits the number of atoms and also the cell size that can be considered</a:t>
            </a:r>
          </a:p>
          <a:p>
            <a:endParaRPr lang="en-US" sz="2400" dirty="0"/>
          </a:p>
          <a:p>
            <a:endParaRPr lang="en-US" sz="2400" dirty="0"/>
          </a:p>
        </p:txBody>
      </p:sp>
      <p:sp>
        <p:nvSpPr>
          <p:cNvPr id="4" name="Content Placeholder 3">
            <a:extLst>
              <a:ext uri="{FF2B5EF4-FFF2-40B4-BE49-F238E27FC236}">
                <a16:creationId xmlns:a16="http://schemas.microsoft.com/office/drawing/2014/main" id="{621C2F38-629C-F049-87E5-7BACE38AE4A3}"/>
              </a:ext>
            </a:extLst>
          </p:cNvPr>
          <p:cNvSpPr>
            <a:spLocks noGrp="1"/>
          </p:cNvSpPr>
          <p:nvPr>
            <p:ph sz="half" idx="2"/>
          </p:nvPr>
        </p:nvSpPr>
        <p:spPr/>
        <p:txBody>
          <a:bodyPr/>
          <a:lstStyle/>
          <a:p>
            <a:r>
              <a:rPr lang="en-US" sz="2400" dirty="0"/>
              <a:t>The present upper limit in the number of atoms that can be considered is of the order of a few hundred</a:t>
            </a:r>
          </a:p>
          <a:p>
            <a:r>
              <a:rPr lang="en-US" sz="2400" dirty="0"/>
              <a:t>The CPU time needed to complete an ab initio study (which most of the time involves various starting geometry) may amount up to hundreds of thousands or millions of CPU hours</a:t>
            </a:r>
          </a:p>
          <a:p>
            <a:endParaRPr lang="en-US" sz="2400" dirty="0"/>
          </a:p>
          <a:p>
            <a:endParaRPr lang="en-US" sz="2400" dirty="0"/>
          </a:p>
        </p:txBody>
      </p:sp>
      <p:sp>
        <p:nvSpPr>
          <p:cNvPr id="5" name="Slide Number Placeholder 4">
            <a:extLst>
              <a:ext uri="{FF2B5EF4-FFF2-40B4-BE49-F238E27FC236}">
                <a16:creationId xmlns:a16="http://schemas.microsoft.com/office/drawing/2014/main" id="{F9B46AF9-E2B3-0149-8E71-19B9E73DB8A0}"/>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281760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FD52-7A72-FA40-92F7-F110D4DA38FE}"/>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124F088C-C78F-3843-9267-9D149400EDFB}"/>
              </a:ext>
            </a:extLst>
          </p:cNvPr>
          <p:cNvSpPr>
            <a:spLocks noGrp="1"/>
          </p:cNvSpPr>
          <p:nvPr>
            <p:ph sz="half" idx="1"/>
          </p:nvPr>
        </p:nvSpPr>
        <p:spPr>
          <a:xfrm>
            <a:off x="609600" y="1968500"/>
            <a:ext cx="5587999" cy="4157663"/>
          </a:xfrm>
        </p:spPr>
        <p:txBody>
          <a:bodyPr/>
          <a:lstStyle/>
          <a:p>
            <a:r>
              <a:rPr lang="en-US" sz="2400" dirty="0"/>
              <a:t>One needs to provide more inputs than just the atomic positions and types</a:t>
            </a:r>
          </a:p>
          <a:p>
            <a:r>
              <a:rPr lang="en-US" sz="2400" dirty="0"/>
              <a:t>Blind use of ab initio codes may lead to disappointing errors</a:t>
            </a:r>
          </a:p>
          <a:p>
            <a:r>
              <a:rPr lang="en-US" sz="2400" dirty="0"/>
              <a:t>Input values often require tuning from the defaults to provide meaningful descriptions</a:t>
            </a:r>
          </a:p>
          <a:p>
            <a:endParaRPr lang="en-US" sz="2400" dirty="0"/>
          </a:p>
          <a:p>
            <a:endParaRPr lang="en-US" sz="2400" dirty="0"/>
          </a:p>
          <a:p>
            <a:endParaRPr lang="en-US" sz="2400" dirty="0"/>
          </a:p>
        </p:txBody>
      </p:sp>
      <p:sp>
        <p:nvSpPr>
          <p:cNvPr id="4" name="Content Placeholder 3">
            <a:extLst>
              <a:ext uri="{FF2B5EF4-FFF2-40B4-BE49-F238E27FC236}">
                <a16:creationId xmlns:a16="http://schemas.microsoft.com/office/drawing/2014/main" id="{F9C14D6B-B5CB-344F-B846-25C457A21C05}"/>
              </a:ext>
            </a:extLst>
          </p:cNvPr>
          <p:cNvSpPr>
            <a:spLocks noGrp="1"/>
          </p:cNvSpPr>
          <p:nvPr>
            <p:ph sz="half" idx="2"/>
          </p:nvPr>
        </p:nvSpPr>
        <p:spPr>
          <a:xfrm>
            <a:off x="6197599" y="1968500"/>
            <a:ext cx="5384800" cy="4157663"/>
          </a:xfrm>
        </p:spPr>
        <p:txBody>
          <a:bodyPr/>
          <a:lstStyle/>
          <a:p>
            <a:r>
              <a:rPr lang="en-US" sz="2400" dirty="0"/>
              <a:t>Choice of XC functional: LDA calculations tend to overestimate the bonding and underestimate the bond length in bulk materials, the opposite for GGA</a:t>
            </a:r>
          </a:p>
          <a:p>
            <a:r>
              <a:rPr lang="en-US" sz="2400" dirty="0"/>
              <a:t>Choice of pseudopotential</a:t>
            </a:r>
          </a:p>
          <a:p>
            <a:r>
              <a:rPr lang="en-US" sz="2400" dirty="0"/>
              <a:t>K-point sampling</a:t>
            </a:r>
          </a:p>
          <a:p>
            <a:r>
              <a:rPr lang="en-US" sz="2400" dirty="0"/>
              <a:t>Number of plane waves</a:t>
            </a:r>
          </a:p>
          <a:p>
            <a:r>
              <a:rPr lang="en-US" sz="2400" dirty="0"/>
              <a:t>Convergence criteria</a:t>
            </a:r>
          </a:p>
          <a:p>
            <a:r>
              <a:rPr lang="en-US" sz="2400" dirty="0"/>
              <a:t>Others…</a:t>
            </a:r>
          </a:p>
        </p:txBody>
      </p:sp>
      <p:sp>
        <p:nvSpPr>
          <p:cNvPr id="5" name="Slide Number Placeholder 4">
            <a:extLst>
              <a:ext uri="{FF2B5EF4-FFF2-40B4-BE49-F238E27FC236}">
                <a16:creationId xmlns:a16="http://schemas.microsoft.com/office/drawing/2014/main" id="{03930C9A-3C40-1C4C-A2FE-29BDBBA4E4D2}"/>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120302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2DFA-A6DE-604A-937C-24AB6D06ABB8}"/>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5BDB8948-1212-0143-8509-B2045D0625CA}"/>
              </a:ext>
            </a:extLst>
          </p:cNvPr>
          <p:cNvSpPr>
            <a:spLocks noGrp="1"/>
          </p:cNvSpPr>
          <p:nvPr>
            <p:ph sz="half" idx="1"/>
          </p:nvPr>
        </p:nvSpPr>
        <p:spPr/>
        <p:txBody>
          <a:bodyPr/>
          <a:lstStyle/>
          <a:p>
            <a:r>
              <a:rPr lang="en-US" sz="2400" dirty="0"/>
              <a:t>Nuclear materials of interest that have been studied include metals, particularly iron, tungsten, zirconium, and plutonium; Fe alloys, especially iron alloys; fuels UO2, U–PuO2, and uranium carbides; structural carbides (</a:t>
            </a:r>
            <a:r>
              <a:rPr lang="en-US" sz="2400" dirty="0" err="1"/>
              <a:t>SiC</a:t>
            </a:r>
            <a:r>
              <a:rPr lang="en-US" sz="2400" dirty="0"/>
              <a:t>, TiC, B4C, etc.); waste materials (zircon, pyrochlores, </a:t>
            </a:r>
            <a:r>
              <a:rPr lang="en-US" sz="2400" dirty="0" err="1"/>
              <a:t>apatites</a:t>
            </a:r>
            <a:r>
              <a:rPr lang="en-US" sz="2400" dirty="0"/>
              <a:t>, etc.)</a:t>
            </a:r>
          </a:p>
          <a:p>
            <a:endParaRPr lang="en-US" sz="2400" dirty="0"/>
          </a:p>
        </p:txBody>
      </p:sp>
      <p:sp>
        <p:nvSpPr>
          <p:cNvPr id="4" name="Content Placeholder 3">
            <a:extLst>
              <a:ext uri="{FF2B5EF4-FFF2-40B4-BE49-F238E27FC236}">
                <a16:creationId xmlns:a16="http://schemas.microsoft.com/office/drawing/2014/main" id="{DF79D77A-0982-9C49-999B-D59747EBDA76}"/>
              </a:ext>
            </a:extLst>
          </p:cNvPr>
          <p:cNvSpPr>
            <a:spLocks noGrp="1"/>
          </p:cNvSpPr>
          <p:nvPr>
            <p:ph sz="half" idx="2"/>
          </p:nvPr>
        </p:nvSpPr>
        <p:spPr/>
        <p:txBody>
          <a:bodyPr/>
          <a:lstStyle/>
          <a:p>
            <a:r>
              <a:rPr lang="en-US" sz="2400" dirty="0"/>
              <a:t>Bulk crystal crystallographic and electronic structure</a:t>
            </a:r>
          </a:p>
          <a:p>
            <a:r>
              <a:rPr lang="en-US" sz="2400" dirty="0"/>
              <a:t>Input for thermodynamic models, phase stabilities, solubilities, etc.</a:t>
            </a:r>
          </a:p>
          <a:p>
            <a:r>
              <a:rPr lang="en-US" sz="2400" dirty="0"/>
              <a:t>Point defects including vacancies, interstitials, extrinsic particles, defect clusters, migration energies</a:t>
            </a:r>
          </a:p>
          <a:p>
            <a:r>
              <a:rPr lang="en-US" sz="2400" dirty="0"/>
              <a:t>Threshold displacement energies, electronic stopping power</a:t>
            </a:r>
          </a:p>
          <a:p>
            <a:endParaRPr lang="en-US" sz="2400" dirty="0"/>
          </a:p>
          <a:p>
            <a:endParaRPr lang="en-US" sz="2400" dirty="0"/>
          </a:p>
        </p:txBody>
      </p:sp>
      <p:sp>
        <p:nvSpPr>
          <p:cNvPr id="5" name="Slide Number Placeholder 4">
            <a:extLst>
              <a:ext uri="{FF2B5EF4-FFF2-40B4-BE49-F238E27FC236}">
                <a16:creationId xmlns:a16="http://schemas.microsoft.com/office/drawing/2014/main" id="{741FF0C4-0EBF-BD45-B0D5-3D0DDEF36992}"/>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spTree>
    <p:extLst>
      <p:ext uri="{BB962C8B-B14F-4D97-AF65-F5344CB8AC3E}">
        <p14:creationId xmlns:p14="http://schemas.microsoft.com/office/powerpoint/2010/main" val="223907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B487-7812-3742-92B1-E10BD3EE3A1E}"/>
              </a:ext>
            </a:extLst>
          </p:cNvPr>
          <p:cNvSpPr>
            <a:spLocks noGrp="1"/>
          </p:cNvSpPr>
          <p:nvPr>
            <p:ph type="title"/>
          </p:nvPr>
        </p:nvSpPr>
        <p:spPr/>
        <p:txBody>
          <a:bodyPr/>
          <a:lstStyle/>
          <a:p>
            <a:r>
              <a:rPr lang="en-US" dirty="0"/>
              <a:t>Metals</a:t>
            </a:r>
          </a:p>
        </p:txBody>
      </p:sp>
      <p:sp>
        <p:nvSpPr>
          <p:cNvPr id="3" name="Content Placeholder 2">
            <a:extLst>
              <a:ext uri="{FF2B5EF4-FFF2-40B4-BE49-F238E27FC236}">
                <a16:creationId xmlns:a16="http://schemas.microsoft.com/office/drawing/2014/main" id="{DFFB3D9A-9F1C-7A41-AA6F-B2B12B09662E}"/>
              </a:ext>
            </a:extLst>
          </p:cNvPr>
          <p:cNvSpPr>
            <a:spLocks noGrp="1"/>
          </p:cNvSpPr>
          <p:nvPr>
            <p:ph sz="half" idx="1"/>
          </p:nvPr>
        </p:nvSpPr>
        <p:spPr>
          <a:xfrm>
            <a:off x="609599" y="1968503"/>
            <a:ext cx="5850835" cy="4157663"/>
          </a:xfrm>
        </p:spPr>
        <p:txBody>
          <a:bodyPr/>
          <a:lstStyle/>
          <a:p>
            <a:r>
              <a:rPr lang="en-US" sz="2200" dirty="0"/>
              <a:t>The vast majority of DFT calculations on radiation defects in metallic materials have been performed in body-centered cubic (bcc) iron-based materials</a:t>
            </a:r>
          </a:p>
          <a:p>
            <a:r>
              <a:rPr lang="en-US" sz="2200" dirty="0"/>
              <a:t>DFT calculations have been intensively used to predict atomistic defect configurations and also transition pathways</a:t>
            </a:r>
          </a:p>
          <a:p>
            <a:r>
              <a:rPr lang="en-US" sz="2200" dirty="0"/>
              <a:t>DFT calculations showed that interstitial helium is located on tetrahedral sites, not only in iron, but also in all other bcc metals, improving accuracy of empirical potentials</a:t>
            </a:r>
          </a:p>
          <a:p>
            <a:endParaRPr lang="en-US" sz="2200" dirty="0"/>
          </a:p>
          <a:p>
            <a:endParaRPr lang="en-US" sz="2200" dirty="0"/>
          </a:p>
        </p:txBody>
      </p:sp>
      <p:pic>
        <p:nvPicPr>
          <p:cNvPr id="6" name="Content Placeholder 5">
            <a:extLst>
              <a:ext uri="{FF2B5EF4-FFF2-40B4-BE49-F238E27FC236}">
                <a16:creationId xmlns:a16="http://schemas.microsoft.com/office/drawing/2014/main" id="{D3B2CA03-AB38-3E49-91C4-0EFB4B3581BA}"/>
              </a:ext>
            </a:extLst>
          </p:cNvPr>
          <p:cNvPicPr>
            <a:picLocks noGrp="1" noChangeAspect="1"/>
          </p:cNvPicPr>
          <p:nvPr>
            <p:ph sz="half" idx="2"/>
          </p:nvPr>
        </p:nvPicPr>
        <p:blipFill>
          <a:blip r:embed="rId2"/>
          <a:stretch>
            <a:fillRect/>
          </a:stretch>
        </p:blipFill>
        <p:spPr>
          <a:xfrm>
            <a:off x="6545470" y="2045243"/>
            <a:ext cx="5384800" cy="3566854"/>
          </a:xfrm>
          <a:prstGeom prst="rect">
            <a:avLst/>
          </a:prstGeom>
        </p:spPr>
      </p:pic>
      <p:sp>
        <p:nvSpPr>
          <p:cNvPr id="5" name="Slide Number Placeholder 4">
            <a:extLst>
              <a:ext uri="{FF2B5EF4-FFF2-40B4-BE49-F238E27FC236}">
                <a16:creationId xmlns:a16="http://schemas.microsoft.com/office/drawing/2014/main" id="{A930B9B5-A26E-BF4F-9C0D-0440C3C70978}"/>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340798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A5C0-6659-3149-8BA9-C10E814044F5}"/>
              </a:ext>
            </a:extLst>
          </p:cNvPr>
          <p:cNvSpPr>
            <a:spLocks noGrp="1"/>
          </p:cNvSpPr>
          <p:nvPr>
            <p:ph type="title"/>
          </p:nvPr>
        </p:nvSpPr>
        <p:spPr/>
        <p:txBody>
          <a:bodyPr/>
          <a:lstStyle/>
          <a:p>
            <a:r>
              <a:rPr lang="en-US" dirty="0"/>
              <a:t>Insulators</a:t>
            </a:r>
          </a:p>
        </p:txBody>
      </p:sp>
      <p:sp>
        <p:nvSpPr>
          <p:cNvPr id="3" name="Content Placeholder 2">
            <a:extLst>
              <a:ext uri="{FF2B5EF4-FFF2-40B4-BE49-F238E27FC236}">
                <a16:creationId xmlns:a16="http://schemas.microsoft.com/office/drawing/2014/main" id="{86849EE6-1E24-5D4B-80F5-DCA823DFE2EA}"/>
              </a:ext>
            </a:extLst>
          </p:cNvPr>
          <p:cNvSpPr>
            <a:spLocks noGrp="1"/>
          </p:cNvSpPr>
          <p:nvPr>
            <p:ph sz="half" idx="1"/>
          </p:nvPr>
        </p:nvSpPr>
        <p:spPr/>
        <p:txBody>
          <a:bodyPr/>
          <a:lstStyle/>
          <a:p>
            <a:r>
              <a:rPr lang="en-US" sz="2200" dirty="0"/>
              <a:t>It is legitimate to distinguish between electrically conducting materials on one hand and insulating or semiconducting materials</a:t>
            </a:r>
          </a:p>
          <a:p>
            <a:r>
              <a:rPr lang="en-US" sz="2200" dirty="0"/>
              <a:t>Due to the existence of a gap in the electronic density of states, the point defects may be charged, and the properties of the point defects can depend on their charge state</a:t>
            </a:r>
          </a:p>
          <a:p>
            <a:r>
              <a:rPr lang="en-US" sz="2200" dirty="0"/>
              <a:t>Silicon carbide is a band insulator whose bulk structural properties are well reproduced by usual DFT calculations</a:t>
            </a:r>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CC1F05A6-DE86-0E4C-AACC-B231FD2744C2}"/>
              </a:ext>
            </a:extLst>
          </p:cNvPr>
          <p:cNvSpPr>
            <a:spLocks noGrp="1"/>
          </p:cNvSpPr>
          <p:nvPr>
            <p:ph sz="half" idx="2"/>
          </p:nvPr>
        </p:nvSpPr>
        <p:spPr>
          <a:xfrm>
            <a:off x="6197600" y="1968504"/>
            <a:ext cx="5384800" cy="1818306"/>
          </a:xfrm>
        </p:spPr>
        <p:txBody>
          <a:bodyPr/>
          <a:lstStyle/>
          <a:p>
            <a:r>
              <a:rPr lang="en-US" sz="2200" dirty="0"/>
              <a:t>Vacancies, interstitials, and extended defects have all been explored in beta </a:t>
            </a:r>
            <a:r>
              <a:rPr lang="en-US" sz="2200" dirty="0" err="1"/>
              <a:t>SiC</a:t>
            </a:r>
            <a:endParaRPr lang="en-US" sz="2200" dirty="0"/>
          </a:p>
          <a:p>
            <a:r>
              <a:rPr lang="en-US" sz="2200" dirty="0"/>
              <a:t>Errors in bandgap prediction lead to errors in defect configuration</a:t>
            </a:r>
          </a:p>
        </p:txBody>
      </p:sp>
      <p:sp>
        <p:nvSpPr>
          <p:cNvPr id="5" name="Slide Number Placeholder 4">
            <a:extLst>
              <a:ext uri="{FF2B5EF4-FFF2-40B4-BE49-F238E27FC236}">
                <a16:creationId xmlns:a16="http://schemas.microsoft.com/office/drawing/2014/main" id="{28E8CDB9-DC60-8A45-BBD0-B3BF5BA1E4F4}"/>
              </a:ext>
            </a:extLst>
          </p:cNvPr>
          <p:cNvSpPr>
            <a:spLocks noGrp="1"/>
          </p:cNvSpPr>
          <p:nvPr>
            <p:ph type="sldNum" sz="quarter" idx="12"/>
          </p:nvPr>
        </p:nvSpPr>
        <p:spPr/>
        <p:txBody>
          <a:bodyPr/>
          <a:lstStyle/>
          <a:p>
            <a:pPr>
              <a:defRPr/>
            </a:pPr>
            <a:fld id="{EC35E9FC-F6D5-0349-BBED-EA7D7A9BC49B}" type="slidenum">
              <a:rPr lang="en-US" smtClean="0"/>
              <a:pPr>
                <a:defRPr/>
              </a:pPr>
              <a:t>14</a:t>
            </a:fld>
            <a:endParaRPr lang="en-US"/>
          </a:p>
        </p:txBody>
      </p:sp>
      <p:pic>
        <p:nvPicPr>
          <p:cNvPr id="7" name="Picture 6">
            <a:extLst>
              <a:ext uri="{FF2B5EF4-FFF2-40B4-BE49-F238E27FC236}">
                <a16:creationId xmlns:a16="http://schemas.microsoft.com/office/drawing/2014/main" id="{99B60EA2-CFCD-BA40-88A5-7C8648C1891B}"/>
              </a:ext>
            </a:extLst>
          </p:cNvPr>
          <p:cNvPicPr>
            <a:picLocks noChangeAspect="1"/>
          </p:cNvPicPr>
          <p:nvPr/>
        </p:nvPicPr>
        <p:blipFill>
          <a:blip r:embed="rId2"/>
          <a:stretch>
            <a:fillRect/>
          </a:stretch>
        </p:blipFill>
        <p:spPr>
          <a:xfrm>
            <a:off x="6059005" y="3805197"/>
            <a:ext cx="5661990" cy="2532768"/>
          </a:xfrm>
          <a:prstGeom prst="rect">
            <a:avLst/>
          </a:prstGeom>
        </p:spPr>
      </p:pic>
    </p:spTree>
    <p:extLst>
      <p:ext uri="{BB962C8B-B14F-4D97-AF65-F5344CB8AC3E}">
        <p14:creationId xmlns:p14="http://schemas.microsoft.com/office/powerpoint/2010/main" val="161506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EC6A-7BC8-E743-9C8B-655AC30936DE}"/>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C64AE747-BB28-CD4A-B4C2-D53D9FC0B0FF}"/>
              </a:ext>
            </a:extLst>
          </p:cNvPr>
          <p:cNvSpPr>
            <a:spLocks noGrp="1"/>
          </p:cNvSpPr>
          <p:nvPr>
            <p:ph sz="half" idx="1"/>
          </p:nvPr>
        </p:nvSpPr>
        <p:spPr/>
        <p:txBody>
          <a:bodyPr/>
          <a:lstStyle/>
          <a:p>
            <a:r>
              <a:rPr lang="en-US" sz="2400" dirty="0"/>
              <a:t>Due to its technological importance and the complexity of its electronic structure, uranium oxide has become one of the test cases for beyond DFT methods</a:t>
            </a:r>
          </a:p>
          <a:p>
            <a:r>
              <a:rPr lang="en-US" sz="2400" dirty="0"/>
              <a:t>UO2 is a ceramic insulator, but is predicted to be a metal from its electronic structure as calculated with LDA or GGA</a:t>
            </a:r>
          </a:p>
        </p:txBody>
      </p:sp>
      <p:sp>
        <p:nvSpPr>
          <p:cNvPr id="4" name="Content Placeholder 3">
            <a:extLst>
              <a:ext uri="{FF2B5EF4-FFF2-40B4-BE49-F238E27FC236}">
                <a16:creationId xmlns:a16="http://schemas.microsoft.com/office/drawing/2014/main" id="{9BDF3854-1768-EF4B-902E-59AE25AEF2E8}"/>
              </a:ext>
            </a:extLst>
          </p:cNvPr>
          <p:cNvSpPr>
            <a:spLocks noGrp="1"/>
          </p:cNvSpPr>
          <p:nvPr>
            <p:ph sz="half" idx="2"/>
          </p:nvPr>
        </p:nvSpPr>
        <p:spPr/>
        <p:txBody>
          <a:bodyPr/>
          <a:lstStyle/>
          <a:p>
            <a:r>
              <a:rPr lang="en-US" sz="2400" dirty="0"/>
              <a:t>f electrons are localized on uranium atoms and are not spread over the material as usual valence electrons are</a:t>
            </a:r>
          </a:p>
          <a:p>
            <a:r>
              <a:rPr lang="en-US" sz="2400" dirty="0"/>
              <a:t>The first correction that has been applied is the LDA+U correction in which a Hubbard U term acting between f electrons is added</a:t>
            </a:r>
          </a:p>
          <a:p>
            <a:r>
              <a:rPr lang="en-US" sz="2400" dirty="0"/>
              <a:t>This method allows the opening of an f–f gap</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647EB09D-7D87-6946-BE92-BB1E2182AEBE}"/>
              </a:ext>
            </a:extLst>
          </p:cNvPr>
          <p:cNvSpPr>
            <a:spLocks noGrp="1"/>
          </p:cNvSpPr>
          <p:nvPr>
            <p:ph type="sldNum" sz="quarter" idx="12"/>
          </p:nvPr>
        </p:nvSpPr>
        <p:spPr/>
        <p:txBody>
          <a:bodyPr/>
          <a:lstStyle/>
          <a:p>
            <a:pPr>
              <a:defRPr/>
            </a:pPr>
            <a:fld id="{EC35E9FC-F6D5-0349-BBED-EA7D7A9BC49B}" type="slidenum">
              <a:rPr lang="en-US" smtClean="0"/>
              <a:pPr>
                <a:defRPr/>
              </a:pPr>
              <a:t>15</a:t>
            </a:fld>
            <a:endParaRPr lang="en-US"/>
          </a:p>
        </p:txBody>
      </p:sp>
    </p:spTree>
    <p:extLst>
      <p:ext uri="{BB962C8B-B14F-4D97-AF65-F5344CB8AC3E}">
        <p14:creationId xmlns:p14="http://schemas.microsoft.com/office/powerpoint/2010/main" val="11533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900-DD90-E540-A9B6-47AB45511400}"/>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088F8132-D159-7B43-BF40-B219089911D9}"/>
              </a:ext>
            </a:extLst>
          </p:cNvPr>
          <p:cNvSpPr>
            <a:spLocks noGrp="1"/>
          </p:cNvSpPr>
          <p:nvPr>
            <p:ph sz="half" idx="1"/>
          </p:nvPr>
        </p:nvSpPr>
        <p:spPr/>
        <p:txBody>
          <a:bodyPr/>
          <a:lstStyle/>
          <a:p>
            <a:r>
              <a:rPr lang="en-US" sz="2400" dirty="0"/>
              <a:t>Hybrid functionals are another type of advanced methods that are very often used in the quantum chemistry community</a:t>
            </a:r>
          </a:p>
          <a:p>
            <a:r>
              <a:rPr lang="en-US" sz="2400" dirty="0"/>
              <a:t>Their principle is to mix a part of Hartree–</a:t>
            </a:r>
            <a:r>
              <a:rPr lang="en-US" sz="2400" dirty="0" err="1"/>
              <a:t>Fock</a:t>
            </a:r>
            <a:r>
              <a:rPr lang="en-US" sz="2400" dirty="0"/>
              <a:t> exact exchange with a DFT calculation</a:t>
            </a:r>
          </a:p>
          <a:p>
            <a:endParaRPr lang="en-US" sz="2400" dirty="0"/>
          </a:p>
          <a:p>
            <a:endParaRPr lang="en-US" sz="2400" dirty="0"/>
          </a:p>
        </p:txBody>
      </p:sp>
      <p:sp>
        <p:nvSpPr>
          <p:cNvPr id="4" name="Content Placeholder 3">
            <a:extLst>
              <a:ext uri="{FF2B5EF4-FFF2-40B4-BE49-F238E27FC236}">
                <a16:creationId xmlns:a16="http://schemas.microsoft.com/office/drawing/2014/main" id="{AE7B1A74-2234-F94C-8885-121BAB18E94E}"/>
              </a:ext>
            </a:extLst>
          </p:cNvPr>
          <p:cNvSpPr>
            <a:spLocks noGrp="1"/>
          </p:cNvSpPr>
          <p:nvPr>
            <p:ph sz="half" idx="2"/>
          </p:nvPr>
        </p:nvSpPr>
        <p:spPr/>
        <p:txBody>
          <a:bodyPr/>
          <a:lstStyle/>
          <a:p>
            <a:r>
              <a:rPr lang="en-US" sz="2400" dirty="0"/>
              <a:t>The problem of the presence of a number of metastable states exists for both LDA+U and hybrid functionals, leading to difficulty in finding the true ground state</a:t>
            </a:r>
          </a:p>
          <a:p>
            <a:r>
              <a:rPr lang="en-US" sz="2400" dirty="0"/>
              <a:t>The computational load for hybrid functionals is much heavier than that in common or LDA+U calculations</a:t>
            </a:r>
          </a:p>
          <a:p>
            <a:endParaRPr lang="en-US" sz="2400" dirty="0"/>
          </a:p>
        </p:txBody>
      </p:sp>
      <p:sp>
        <p:nvSpPr>
          <p:cNvPr id="5" name="Slide Number Placeholder 4">
            <a:extLst>
              <a:ext uri="{FF2B5EF4-FFF2-40B4-BE49-F238E27FC236}">
                <a16:creationId xmlns:a16="http://schemas.microsoft.com/office/drawing/2014/main" id="{3A6FAEC1-8558-4042-A57D-30C903F921E2}"/>
              </a:ext>
            </a:extLst>
          </p:cNvPr>
          <p:cNvSpPr>
            <a:spLocks noGrp="1"/>
          </p:cNvSpPr>
          <p:nvPr>
            <p:ph type="sldNum" sz="quarter" idx="12"/>
          </p:nvPr>
        </p:nvSpPr>
        <p:spPr/>
        <p:txBody>
          <a:bodyPr/>
          <a:lstStyle/>
          <a:p>
            <a:pPr>
              <a:defRPr/>
            </a:pPr>
            <a:fld id="{EC35E9FC-F6D5-0349-BBED-EA7D7A9BC49B}" type="slidenum">
              <a:rPr lang="en-US" smtClean="0"/>
              <a:pPr>
                <a:defRPr/>
              </a:pPr>
              <a:t>16</a:t>
            </a:fld>
            <a:endParaRPr lang="en-US"/>
          </a:p>
        </p:txBody>
      </p:sp>
    </p:spTree>
    <p:extLst>
      <p:ext uri="{BB962C8B-B14F-4D97-AF65-F5344CB8AC3E}">
        <p14:creationId xmlns:p14="http://schemas.microsoft.com/office/powerpoint/2010/main" val="312348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3A20-B4AF-954D-9A7B-3C063C911F30}"/>
              </a:ext>
            </a:extLst>
          </p:cNvPr>
          <p:cNvSpPr>
            <a:spLocks noGrp="1"/>
          </p:cNvSpPr>
          <p:nvPr>
            <p:ph type="title"/>
          </p:nvPr>
        </p:nvSpPr>
        <p:spPr/>
        <p:txBody>
          <a:bodyPr/>
          <a:lstStyle/>
          <a:p>
            <a:r>
              <a:rPr lang="en-US" dirty="0"/>
              <a:t>UO2 defects</a:t>
            </a:r>
          </a:p>
        </p:txBody>
      </p:sp>
      <p:sp>
        <p:nvSpPr>
          <p:cNvPr id="3" name="Content Placeholder 2">
            <a:extLst>
              <a:ext uri="{FF2B5EF4-FFF2-40B4-BE49-F238E27FC236}">
                <a16:creationId xmlns:a16="http://schemas.microsoft.com/office/drawing/2014/main" id="{214C7A18-6968-2546-A4E9-5509D945C774}"/>
              </a:ext>
            </a:extLst>
          </p:cNvPr>
          <p:cNvSpPr>
            <a:spLocks noGrp="1"/>
          </p:cNvSpPr>
          <p:nvPr>
            <p:ph sz="half" idx="1"/>
          </p:nvPr>
        </p:nvSpPr>
        <p:spPr/>
        <p:txBody>
          <a:bodyPr/>
          <a:lstStyle/>
          <a:p>
            <a:r>
              <a:rPr lang="en-US" sz="2400" dirty="0"/>
              <a:t>Composite defects have primarily been studied; charge neutral Frenkel pairs and Schottky defects</a:t>
            </a:r>
          </a:p>
          <a:p>
            <a:r>
              <a:rPr lang="en-US" sz="2400" dirty="0"/>
              <a:t>Some studies on charged defects have also been performed</a:t>
            </a:r>
          </a:p>
          <a:p>
            <a:r>
              <a:rPr lang="en-US" sz="2400" dirty="0"/>
              <a:t>There is wide scatter in the data on defect formation energies in UO2, likely related to metastable states</a:t>
            </a:r>
          </a:p>
          <a:p>
            <a:r>
              <a:rPr lang="en-US" sz="2400" dirty="0"/>
              <a:t>Defect migration studies have also been performed</a:t>
            </a:r>
          </a:p>
          <a:p>
            <a:endParaRPr lang="en-US" sz="2400" dirty="0"/>
          </a:p>
        </p:txBody>
      </p:sp>
      <p:sp>
        <p:nvSpPr>
          <p:cNvPr id="5" name="Slide Number Placeholder 4">
            <a:extLst>
              <a:ext uri="{FF2B5EF4-FFF2-40B4-BE49-F238E27FC236}">
                <a16:creationId xmlns:a16="http://schemas.microsoft.com/office/drawing/2014/main" id="{4EFA6756-1356-124C-B706-676FB93C11E4}"/>
              </a:ext>
            </a:extLst>
          </p:cNvPr>
          <p:cNvSpPr>
            <a:spLocks noGrp="1"/>
          </p:cNvSpPr>
          <p:nvPr>
            <p:ph type="sldNum" sz="quarter" idx="12"/>
          </p:nvPr>
        </p:nvSpPr>
        <p:spPr/>
        <p:txBody>
          <a:bodyPr/>
          <a:lstStyle/>
          <a:p>
            <a:pPr>
              <a:defRPr/>
            </a:pPr>
            <a:fld id="{EC35E9FC-F6D5-0349-BBED-EA7D7A9BC49B}" type="slidenum">
              <a:rPr lang="en-US" smtClean="0"/>
              <a:pPr>
                <a:defRPr/>
              </a:pPr>
              <a:t>17</a:t>
            </a:fld>
            <a:endParaRPr lang="en-US"/>
          </a:p>
        </p:txBody>
      </p:sp>
      <p:pic>
        <p:nvPicPr>
          <p:cNvPr id="6" name="Picture 5">
            <a:extLst>
              <a:ext uri="{FF2B5EF4-FFF2-40B4-BE49-F238E27FC236}">
                <a16:creationId xmlns:a16="http://schemas.microsoft.com/office/drawing/2014/main" id="{ABCC7937-ACD7-6A4A-8924-FC43BA62D72F}"/>
              </a:ext>
            </a:extLst>
          </p:cNvPr>
          <p:cNvPicPr>
            <a:picLocks noChangeAspect="1"/>
          </p:cNvPicPr>
          <p:nvPr/>
        </p:nvPicPr>
        <p:blipFill>
          <a:blip r:embed="rId2"/>
          <a:stretch>
            <a:fillRect/>
          </a:stretch>
        </p:blipFill>
        <p:spPr>
          <a:xfrm>
            <a:off x="6623050" y="2531502"/>
            <a:ext cx="4330700" cy="1587500"/>
          </a:xfrm>
          <a:prstGeom prst="rect">
            <a:avLst/>
          </a:prstGeom>
        </p:spPr>
      </p:pic>
      <p:pic>
        <p:nvPicPr>
          <p:cNvPr id="7" name="Picture 6">
            <a:extLst>
              <a:ext uri="{FF2B5EF4-FFF2-40B4-BE49-F238E27FC236}">
                <a16:creationId xmlns:a16="http://schemas.microsoft.com/office/drawing/2014/main" id="{6D6AEFAD-1A21-D840-9FAB-E76963D1FD6F}"/>
              </a:ext>
            </a:extLst>
          </p:cNvPr>
          <p:cNvPicPr>
            <a:picLocks noChangeAspect="1"/>
          </p:cNvPicPr>
          <p:nvPr/>
        </p:nvPicPr>
        <p:blipFill>
          <a:blip r:embed="rId3"/>
          <a:stretch>
            <a:fillRect/>
          </a:stretch>
        </p:blipFill>
        <p:spPr>
          <a:xfrm>
            <a:off x="6584950" y="4433887"/>
            <a:ext cx="4305300" cy="1524000"/>
          </a:xfrm>
          <a:prstGeom prst="rect">
            <a:avLst/>
          </a:prstGeom>
        </p:spPr>
      </p:pic>
      <p:sp>
        <p:nvSpPr>
          <p:cNvPr id="8" name="TextBox 7">
            <a:extLst>
              <a:ext uri="{FF2B5EF4-FFF2-40B4-BE49-F238E27FC236}">
                <a16:creationId xmlns:a16="http://schemas.microsoft.com/office/drawing/2014/main" id="{A076B650-3DD2-B94B-9149-AF917F6B8756}"/>
              </a:ext>
            </a:extLst>
          </p:cNvPr>
          <p:cNvSpPr txBox="1"/>
          <p:nvPr/>
        </p:nvSpPr>
        <p:spPr>
          <a:xfrm>
            <a:off x="7863725" y="2215025"/>
            <a:ext cx="1849349" cy="369332"/>
          </a:xfrm>
          <a:prstGeom prst="rect">
            <a:avLst/>
          </a:prstGeom>
          <a:noFill/>
        </p:spPr>
        <p:txBody>
          <a:bodyPr wrap="square" rtlCol="0">
            <a:spAutoFit/>
          </a:bodyPr>
          <a:lstStyle/>
          <a:p>
            <a:pPr algn="ctr"/>
            <a:r>
              <a:rPr lang="en-US" dirty="0"/>
              <a:t>Vacancy Diffusion</a:t>
            </a:r>
          </a:p>
        </p:txBody>
      </p:sp>
      <p:sp>
        <p:nvSpPr>
          <p:cNvPr id="9" name="TextBox 8">
            <a:extLst>
              <a:ext uri="{FF2B5EF4-FFF2-40B4-BE49-F238E27FC236}">
                <a16:creationId xmlns:a16="http://schemas.microsoft.com/office/drawing/2014/main" id="{97ED9C64-A1DF-A74E-BBD1-103DC0D144EF}"/>
              </a:ext>
            </a:extLst>
          </p:cNvPr>
          <p:cNvSpPr txBox="1"/>
          <p:nvPr/>
        </p:nvSpPr>
        <p:spPr>
          <a:xfrm>
            <a:off x="7655959" y="4148135"/>
            <a:ext cx="2163282" cy="369332"/>
          </a:xfrm>
          <a:prstGeom prst="rect">
            <a:avLst/>
          </a:prstGeom>
          <a:noFill/>
        </p:spPr>
        <p:txBody>
          <a:bodyPr wrap="square" rtlCol="0">
            <a:spAutoFit/>
          </a:bodyPr>
          <a:lstStyle/>
          <a:p>
            <a:pPr algn="ctr"/>
            <a:r>
              <a:rPr lang="en-US" dirty="0"/>
              <a:t>Interstitial Diffusion</a:t>
            </a:r>
          </a:p>
        </p:txBody>
      </p:sp>
    </p:spTree>
    <p:extLst>
      <p:ext uri="{BB962C8B-B14F-4D97-AF65-F5344CB8AC3E}">
        <p14:creationId xmlns:p14="http://schemas.microsoft.com/office/powerpoint/2010/main" val="274273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0446-2739-4F45-93BE-0F2E011DB026}"/>
              </a:ext>
            </a:extLst>
          </p:cNvPr>
          <p:cNvSpPr>
            <a:spLocks noGrp="1"/>
          </p:cNvSpPr>
          <p:nvPr>
            <p:ph type="title"/>
          </p:nvPr>
        </p:nvSpPr>
        <p:spPr/>
        <p:txBody>
          <a:bodyPr/>
          <a:lstStyle/>
          <a:p>
            <a:r>
              <a:rPr lang="en-US" dirty="0"/>
              <a:t>Oxygen Clustering</a:t>
            </a:r>
          </a:p>
        </p:txBody>
      </p:sp>
      <p:sp>
        <p:nvSpPr>
          <p:cNvPr id="3" name="Content Placeholder 2">
            <a:extLst>
              <a:ext uri="{FF2B5EF4-FFF2-40B4-BE49-F238E27FC236}">
                <a16:creationId xmlns:a16="http://schemas.microsoft.com/office/drawing/2014/main" id="{E2592BA1-C3C0-E446-B4A2-9BBF8C68CB68}"/>
              </a:ext>
            </a:extLst>
          </p:cNvPr>
          <p:cNvSpPr>
            <a:spLocks noGrp="1"/>
          </p:cNvSpPr>
          <p:nvPr>
            <p:ph sz="half" idx="1"/>
          </p:nvPr>
        </p:nvSpPr>
        <p:spPr/>
        <p:txBody>
          <a:bodyPr/>
          <a:lstStyle/>
          <a:p>
            <a:r>
              <a:rPr lang="en-US" sz="2400" dirty="0"/>
              <a:t>Oxygen interstitial clusters have been identified in UO2 experimentally and explored computationally</a:t>
            </a:r>
          </a:p>
          <a:p>
            <a:r>
              <a:rPr lang="en-US" sz="2400" dirty="0"/>
              <a:t>Computational work has shown the collapse of Willis clusters to a three interstitial-one vacancy split di-interstitial type cluster</a:t>
            </a:r>
          </a:p>
          <a:p>
            <a:endParaRPr lang="en-US" sz="2400" dirty="0"/>
          </a:p>
        </p:txBody>
      </p:sp>
      <p:pic>
        <p:nvPicPr>
          <p:cNvPr id="6" name="Content Placeholder 5">
            <a:extLst>
              <a:ext uri="{FF2B5EF4-FFF2-40B4-BE49-F238E27FC236}">
                <a16:creationId xmlns:a16="http://schemas.microsoft.com/office/drawing/2014/main" id="{4B7ED3BE-0E3D-AE48-8562-7A1E782B5CA3}"/>
              </a:ext>
            </a:extLst>
          </p:cNvPr>
          <p:cNvPicPr>
            <a:picLocks noGrp="1" noChangeAspect="1"/>
          </p:cNvPicPr>
          <p:nvPr>
            <p:ph sz="half" idx="2"/>
          </p:nvPr>
        </p:nvPicPr>
        <p:blipFill>
          <a:blip r:embed="rId2"/>
          <a:stretch>
            <a:fillRect/>
          </a:stretch>
        </p:blipFill>
        <p:spPr>
          <a:xfrm>
            <a:off x="7372350" y="2555081"/>
            <a:ext cx="3035300" cy="2984500"/>
          </a:xfrm>
          <a:prstGeom prst="rect">
            <a:avLst/>
          </a:prstGeom>
        </p:spPr>
      </p:pic>
      <p:sp>
        <p:nvSpPr>
          <p:cNvPr id="5" name="Slide Number Placeholder 4">
            <a:extLst>
              <a:ext uri="{FF2B5EF4-FFF2-40B4-BE49-F238E27FC236}">
                <a16:creationId xmlns:a16="http://schemas.microsoft.com/office/drawing/2014/main" id="{F33853C1-15DD-EC46-813A-EC34F535CD81}"/>
              </a:ext>
            </a:extLst>
          </p:cNvPr>
          <p:cNvSpPr>
            <a:spLocks noGrp="1"/>
          </p:cNvSpPr>
          <p:nvPr>
            <p:ph type="sldNum" sz="quarter" idx="12"/>
          </p:nvPr>
        </p:nvSpPr>
        <p:spPr/>
        <p:txBody>
          <a:bodyPr/>
          <a:lstStyle/>
          <a:p>
            <a:pPr>
              <a:defRPr/>
            </a:pPr>
            <a:fld id="{EC35E9FC-F6D5-0349-BBED-EA7D7A9BC49B}" type="slidenum">
              <a:rPr lang="en-US" smtClean="0"/>
              <a:pPr>
                <a:defRPr/>
              </a:pPr>
              <a:t>18</a:t>
            </a:fld>
            <a:endParaRPr lang="en-US"/>
          </a:p>
        </p:txBody>
      </p:sp>
    </p:spTree>
    <p:extLst>
      <p:ext uri="{BB962C8B-B14F-4D97-AF65-F5344CB8AC3E}">
        <p14:creationId xmlns:p14="http://schemas.microsoft.com/office/powerpoint/2010/main" val="308132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907E-AF1C-D945-A5C8-ECB2F8CCE34D}"/>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FD98B53D-013F-564D-9AA3-94CF94B3CFC6}"/>
              </a:ext>
            </a:extLst>
          </p:cNvPr>
          <p:cNvSpPr>
            <a:spLocks noGrp="1"/>
          </p:cNvSpPr>
          <p:nvPr>
            <p:ph sz="half" idx="1"/>
          </p:nvPr>
        </p:nvSpPr>
        <p:spPr>
          <a:xfrm>
            <a:off x="609600" y="1968503"/>
            <a:ext cx="6674778" cy="4157663"/>
          </a:xfrm>
        </p:spPr>
        <p:txBody>
          <a:bodyPr/>
          <a:lstStyle/>
          <a:p>
            <a:r>
              <a:rPr lang="en-US" sz="2400" dirty="0"/>
              <a:t>When considering extrinsic particles, one must distinguish between the incorporation energy, defined as the energy to incorporate the FP in a preexisting vacancy site, and the solution energy, which is relevant for full thermodynamic equilibrium, which accounts for the number of available vacant sites</a:t>
            </a:r>
          </a:p>
          <a:p>
            <a:r>
              <a:rPr lang="en-US" sz="2400" dirty="0"/>
              <a:t>One then adds to the incorporation energy the so-called apparent formation energy, which is defined as the logarithm of the vacancy concentration multiplied by the temperature</a:t>
            </a:r>
          </a:p>
          <a:p>
            <a:endParaRPr lang="en-US" sz="2400" dirty="0"/>
          </a:p>
          <a:p>
            <a:endParaRPr lang="en-US" sz="2400" dirty="0"/>
          </a:p>
        </p:txBody>
      </p:sp>
      <p:pic>
        <p:nvPicPr>
          <p:cNvPr id="6" name="Content Placeholder 5">
            <a:extLst>
              <a:ext uri="{FF2B5EF4-FFF2-40B4-BE49-F238E27FC236}">
                <a16:creationId xmlns:a16="http://schemas.microsoft.com/office/drawing/2014/main" id="{A73D0B47-4CAA-7441-A59F-CB60F885FC3A}"/>
              </a:ext>
            </a:extLst>
          </p:cNvPr>
          <p:cNvPicPr>
            <a:picLocks noGrp="1" noChangeAspect="1"/>
          </p:cNvPicPr>
          <p:nvPr>
            <p:ph sz="half" idx="2"/>
          </p:nvPr>
        </p:nvPicPr>
        <p:blipFill>
          <a:blip r:embed="rId2"/>
          <a:stretch>
            <a:fillRect/>
          </a:stretch>
        </p:blipFill>
        <p:spPr>
          <a:xfrm>
            <a:off x="7566476" y="1968500"/>
            <a:ext cx="4015924" cy="4157663"/>
          </a:xfrm>
          <a:prstGeom prst="rect">
            <a:avLst/>
          </a:prstGeom>
        </p:spPr>
      </p:pic>
      <p:sp>
        <p:nvSpPr>
          <p:cNvPr id="5" name="Slide Number Placeholder 4">
            <a:extLst>
              <a:ext uri="{FF2B5EF4-FFF2-40B4-BE49-F238E27FC236}">
                <a16:creationId xmlns:a16="http://schemas.microsoft.com/office/drawing/2014/main" id="{6FDA6762-C887-7048-AE9B-4FBAD372A6F5}"/>
              </a:ext>
            </a:extLst>
          </p:cNvPr>
          <p:cNvSpPr>
            <a:spLocks noGrp="1"/>
          </p:cNvSpPr>
          <p:nvPr>
            <p:ph type="sldNum" sz="quarter" idx="12"/>
          </p:nvPr>
        </p:nvSpPr>
        <p:spPr/>
        <p:txBody>
          <a:bodyPr/>
          <a:lstStyle/>
          <a:p>
            <a:pPr>
              <a:defRPr/>
            </a:pPr>
            <a:fld id="{EC35E9FC-F6D5-0349-BBED-EA7D7A9BC49B}" type="slidenum">
              <a:rPr lang="en-US" smtClean="0"/>
              <a:pPr>
                <a:defRPr/>
              </a:pPr>
              <a:t>19</a:t>
            </a:fld>
            <a:endParaRPr lang="en-US"/>
          </a:p>
        </p:txBody>
      </p:sp>
    </p:spTree>
    <p:extLst>
      <p:ext uri="{BB962C8B-B14F-4D97-AF65-F5344CB8AC3E}">
        <p14:creationId xmlns:p14="http://schemas.microsoft.com/office/powerpoint/2010/main" val="13050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71DD-C3C2-F446-B32A-6CF2A819A059}"/>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D4989DF3-23C2-8D4A-8661-02067EFEBD00}"/>
              </a:ext>
            </a:extLst>
          </p:cNvPr>
          <p:cNvSpPr>
            <a:spLocks noGrp="1"/>
          </p:cNvSpPr>
          <p:nvPr>
            <p:ph idx="1"/>
          </p:nvPr>
        </p:nvSpPr>
        <p:spPr/>
        <p:txBody>
          <a:bodyPr/>
          <a:lstStyle/>
          <a:p>
            <a:r>
              <a:rPr lang="en-US" sz="2200" dirty="0"/>
              <a:t>Wrapped up Molten Salts</a:t>
            </a:r>
          </a:p>
          <a:p>
            <a:r>
              <a:rPr lang="en-US" sz="2200" dirty="0"/>
              <a:t>Distribution of fission products is a central safety issue, and fission products may be gaseous, solid, or dissolved</a:t>
            </a:r>
          </a:p>
          <a:p>
            <a:r>
              <a:rPr lang="en-US" sz="2200" dirty="0"/>
              <a:t>The materials required fall into three main categories: (1) metallic components for primary and secondary circuits, (2) graphite (or other structural steels) in the core, and (3) materials for molten-salt fuel reprocessing systems</a:t>
            </a:r>
          </a:p>
          <a:p>
            <a:r>
              <a:rPr lang="en-US" sz="2200" dirty="0"/>
              <a:t>Primary focus on Ni-based alloys for a wide variety of salt-facing components</a:t>
            </a:r>
          </a:p>
          <a:p>
            <a:r>
              <a:rPr lang="en-US" sz="2200" dirty="0"/>
              <a:t>Graphite can be readily used and has experience in the core</a:t>
            </a:r>
          </a:p>
          <a:p>
            <a:r>
              <a:rPr lang="en-US" sz="2200" dirty="0"/>
              <a:t>Corrosion challenges change depending upon the reactor type/design</a:t>
            </a:r>
          </a:p>
          <a:p>
            <a:endParaRPr lang="en-US" sz="2200" dirty="0"/>
          </a:p>
        </p:txBody>
      </p:sp>
      <p:sp>
        <p:nvSpPr>
          <p:cNvPr id="4" name="Slide Number Placeholder 3">
            <a:extLst>
              <a:ext uri="{FF2B5EF4-FFF2-40B4-BE49-F238E27FC236}">
                <a16:creationId xmlns:a16="http://schemas.microsoft.com/office/drawing/2014/main" id="{62F4AE0B-9703-FD40-8EFE-A95EB208F72D}"/>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39371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6A51-7E86-3C43-BA43-B549E446F4B9}"/>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2296D4D1-2E9F-444A-B3F1-D612AE371391}"/>
              </a:ext>
            </a:extLst>
          </p:cNvPr>
          <p:cNvSpPr>
            <a:spLocks noGrp="1"/>
          </p:cNvSpPr>
          <p:nvPr>
            <p:ph sz="half" idx="1"/>
          </p:nvPr>
        </p:nvSpPr>
        <p:spPr>
          <a:xfrm>
            <a:off x="609600" y="1968503"/>
            <a:ext cx="6272438" cy="4157663"/>
          </a:xfrm>
        </p:spPr>
        <p:txBody>
          <a:bodyPr/>
          <a:lstStyle/>
          <a:p>
            <a:r>
              <a:rPr lang="en-US" sz="2400" dirty="0"/>
              <a:t>Both solution energies and diffusion pathways for Xe via a vacancy mechanism have been determined through DFT+U approaches</a:t>
            </a:r>
          </a:p>
          <a:p>
            <a:r>
              <a:rPr lang="en-US" sz="2400" dirty="0"/>
              <a:t>Xe transport occurs by binding a second U vacancy to the stable Xe trap sites and these clusters then migrate according to a vacancy mediated mechanism, which occurs due to the fact that the U vacancy is bound to the Xe trap sites</a:t>
            </a:r>
          </a:p>
        </p:txBody>
      </p:sp>
      <p:sp>
        <p:nvSpPr>
          <p:cNvPr id="5" name="Slide Number Placeholder 4">
            <a:extLst>
              <a:ext uri="{FF2B5EF4-FFF2-40B4-BE49-F238E27FC236}">
                <a16:creationId xmlns:a16="http://schemas.microsoft.com/office/drawing/2014/main" id="{397DA33E-4263-B543-A053-070D48E9FF92}"/>
              </a:ext>
            </a:extLst>
          </p:cNvPr>
          <p:cNvSpPr>
            <a:spLocks noGrp="1"/>
          </p:cNvSpPr>
          <p:nvPr>
            <p:ph type="sldNum" sz="quarter" idx="12"/>
          </p:nvPr>
        </p:nvSpPr>
        <p:spPr/>
        <p:txBody>
          <a:bodyPr/>
          <a:lstStyle/>
          <a:p>
            <a:pPr>
              <a:defRPr/>
            </a:pPr>
            <a:fld id="{EC35E9FC-F6D5-0349-BBED-EA7D7A9BC49B}" type="slidenum">
              <a:rPr lang="en-US" smtClean="0"/>
              <a:pPr>
                <a:defRPr/>
              </a:pPr>
              <a:t>20</a:t>
            </a:fld>
            <a:endParaRPr lang="en-US"/>
          </a:p>
        </p:txBody>
      </p:sp>
      <p:pic>
        <p:nvPicPr>
          <p:cNvPr id="6" name="Content Placeholder 5">
            <a:extLst>
              <a:ext uri="{FF2B5EF4-FFF2-40B4-BE49-F238E27FC236}">
                <a16:creationId xmlns:a16="http://schemas.microsoft.com/office/drawing/2014/main" id="{DDBE0CFF-6DEB-894D-95A0-0E52E0DD8CB9}"/>
              </a:ext>
            </a:extLst>
          </p:cNvPr>
          <p:cNvPicPr>
            <a:picLocks noGrp="1" noChangeAspect="1"/>
          </p:cNvPicPr>
          <p:nvPr>
            <p:ph sz="half" idx="2"/>
          </p:nvPr>
        </p:nvPicPr>
        <p:blipFill>
          <a:blip r:embed="rId2"/>
          <a:stretch>
            <a:fillRect/>
          </a:stretch>
        </p:blipFill>
        <p:spPr>
          <a:xfrm>
            <a:off x="7224257" y="1968500"/>
            <a:ext cx="4015924" cy="4157663"/>
          </a:xfrm>
          <a:prstGeom prst="rect">
            <a:avLst/>
          </a:prstGeom>
        </p:spPr>
      </p:pic>
    </p:spTree>
    <p:extLst>
      <p:ext uri="{BB962C8B-B14F-4D97-AF65-F5344CB8AC3E}">
        <p14:creationId xmlns:p14="http://schemas.microsoft.com/office/powerpoint/2010/main" val="229648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E265-364A-A543-B103-0934550159D8}"/>
              </a:ext>
            </a:extLst>
          </p:cNvPr>
          <p:cNvSpPr>
            <a:spLocks noGrp="1"/>
          </p:cNvSpPr>
          <p:nvPr>
            <p:ph type="title"/>
          </p:nvPr>
        </p:nvSpPr>
        <p:spPr/>
        <p:txBody>
          <a:bodyPr/>
          <a:lstStyle/>
          <a:p>
            <a:r>
              <a:rPr lang="en-US" dirty="0"/>
              <a:t>Quantum Espresso</a:t>
            </a:r>
          </a:p>
        </p:txBody>
      </p:sp>
      <p:sp>
        <p:nvSpPr>
          <p:cNvPr id="3" name="Content Placeholder 2">
            <a:extLst>
              <a:ext uri="{FF2B5EF4-FFF2-40B4-BE49-F238E27FC236}">
                <a16:creationId xmlns:a16="http://schemas.microsoft.com/office/drawing/2014/main" id="{7AF16BC2-51E7-654C-9BE9-A722CA3CBB14}"/>
              </a:ext>
            </a:extLst>
          </p:cNvPr>
          <p:cNvSpPr>
            <a:spLocks noGrp="1"/>
          </p:cNvSpPr>
          <p:nvPr>
            <p:ph sz="half" idx="1"/>
          </p:nvPr>
        </p:nvSpPr>
        <p:spPr/>
        <p:txBody>
          <a:bodyPr/>
          <a:lstStyle/>
          <a:p>
            <a:r>
              <a:rPr lang="en-US" sz="2400" dirty="0"/>
              <a:t>QE is a suite of Open-Source computer codes for electronic-structure calculations and materials modeling at the nanoscale</a:t>
            </a:r>
          </a:p>
          <a:p>
            <a:r>
              <a:rPr lang="en-US" sz="2400" dirty="0"/>
              <a:t>QE is based on density-functional theory, plane waves, and pseudopotentials</a:t>
            </a:r>
          </a:p>
          <a:p>
            <a:r>
              <a:rPr lang="en-US" sz="2400" dirty="0"/>
              <a:t>We will be using QE for our year-end project </a:t>
            </a:r>
          </a:p>
        </p:txBody>
      </p:sp>
      <p:sp>
        <p:nvSpPr>
          <p:cNvPr id="4" name="Content Placeholder 3">
            <a:extLst>
              <a:ext uri="{FF2B5EF4-FFF2-40B4-BE49-F238E27FC236}">
                <a16:creationId xmlns:a16="http://schemas.microsoft.com/office/drawing/2014/main" id="{5260D12C-D738-A54E-99F6-77143AC3A617}"/>
              </a:ext>
            </a:extLst>
          </p:cNvPr>
          <p:cNvSpPr>
            <a:spLocks noGrp="1"/>
          </p:cNvSpPr>
          <p:nvPr>
            <p:ph sz="half" idx="2"/>
          </p:nvPr>
        </p:nvSpPr>
        <p:spPr/>
        <p:txBody>
          <a:bodyPr/>
          <a:lstStyle/>
          <a:p>
            <a:r>
              <a:rPr lang="en-US" sz="2400" dirty="0">
                <a:hlinkClick r:id="rId2"/>
              </a:rPr>
              <a:t>https://www.quantum-espresso.org/</a:t>
            </a:r>
            <a:endParaRPr lang="en-US" sz="2400" dirty="0"/>
          </a:p>
          <a:p>
            <a:r>
              <a:rPr lang="en-US" sz="2400" dirty="0"/>
              <a:t>Shehab will give a practical overview of QE next Tuesday</a:t>
            </a:r>
          </a:p>
          <a:p>
            <a:r>
              <a:rPr lang="en-US" sz="2400" dirty="0"/>
              <a:t>Calculations will be performed on the </a:t>
            </a:r>
            <a:r>
              <a:rPr lang="en-US" sz="2400" dirty="0" err="1"/>
              <a:t>rdfmg</a:t>
            </a:r>
            <a:r>
              <a:rPr lang="en-US" sz="2400" dirty="0"/>
              <a:t> cluster</a:t>
            </a:r>
          </a:p>
          <a:p>
            <a:r>
              <a:rPr lang="en-US" sz="2400" dirty="0"/>
              <a:t>You will need to compile the code yourself</a:t>
            </a:r>
          </a:p>
          <a:p>
            <a:r>
              <a:rPr lang="en-US" sz="2400" dirty="0"/>
              <a:t>Try this on your own, and then come to me if it fails</a:t>
            </a:r>
          </a:p>
        </p:txBody>
      </p:sp>
      <p:sp>
        <p:nvSpPr>
          <p:cNvPr id="5" name="Slide Number Placeholder 4">
            <a:extLst>
              <a:ext uri="{FF2B5EF4-FFF2-40B4-BE49-F238E27FC236}">
                <a16:creationId xmlns:a16="http://schemas.microsoft.com/office/drawing/2014/main" id="{D70C85E7-9763-5845-A259-B8B4D1A0AB9C}"/>
              </a:ext>
            </a:extLst>
          </p:cNvPr>
          <p:cNvSpPr>
            <a:spLocks noGrp="1"/>
          </p:cNvSpPr>
          <p:nvPr>
            <p:ph type="sldNum" sz="quarter" idx="12"/>
          </p:nvPr>
        </p:nvSpPr>
        <p:spPr/>
        <p:txBody>
          <a:bodyPr/>
          <a:lstStyle/>
          <a:p>
            <a:pPr>
              <a:defRPr/>
            </a:pPr>
            <a:fld id="{EC35E9FC-F6D5-0349-BBED-EA7D7A9BC49B}" type="slidenum">
              <a:rPr lang="en-US" smtClean="0"/>
              <a:pPr>
                <a:defRPr/>
              </a:pPr>
              <a:t>21</a:t>
            </a:fld>
            <a:endParaRPr lang="en-US"/>
          </a:p>
        </p:txBody>
      </p:sp>
    </p:spTree>
    <p:extLst>
      <p:ext uri="{BB962C8B-B14F-4D97-AF65-F5344CB8AC3E}">
        <p14:creationId xmlns:p14="http://schemas.microsoft.com/office/powerpoint/2010/main" val="61207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ACEE-498A-744F-A144-DCF938E9D789}"/>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2FB00F2-F3A8-5D40-A8DB-42A19405A896}"/>
              </a:ext>
            </a:extLst>
          </p:cNvPr>
          <p:cNvSpPr>
            <a:spLocks noGrp="1"/>
          </p:cNvSpPr>
          <p:nvPr>
            <p:ph sz="half" idx="1"/>
          </p:nvPr>
        </p:nvSpPr>
        <p:spPr>
          <a:xfrm>
            <a:off x="609599" y="1968503"/>
            <a:ext cx="10972799" cy="4157663"/>
          </a:xfrm>
        </p:spPr>
        <p:txBody>
          <a:bodyPr/>
          <a:lstStyle/>
          <a:p>
            <a:r>
              <a:rPr lang="en-US" sz="2400" dirty="0"/>
              <a:t>Theoretical FCC U structure</a:t>
            </a:r>
          </a:p>
          <a:p>
            <a:r>
              <a:rPr lang="en-US" sz="2400" dirty="0"/>
              <a:t>Convergence study on cutoff energy</a:t>
            </a:r>
          </a:p>
          <a:p>
            <a:r>
              <a:rPr lang="en-US" sz="2400" dirty="0"/>
              <a:t>Convergence study on </a:t>
            </a:r>
            <a:r>
              <a:rPr lang="en-US" sz="2400" dirty="0" err="1"/>
              <a:t>kpoint</a:t>
            </a:r>
            <a:r>
              <a:rPr lang="en-US" sz="2400" dirty="0"/>
              <a:t> mesh</a:t>
            </a:r>
          </a:p>
          <a:p>
            <a:r>
              <a:rPr lang="en-US" sz="2400" dirty="0"/>
              <a:t>What is the effect of +U on elastic constants? For U values of 0, 1, 2, 3, 4 eV</a:t>
            </a:r>
          </a:p>
          <a:p>
            <a:r>
              <a:rPr lang="en-US" sz="2400" dirty="0"/>
              <a:t>Include spin polarization</a:t>
            </a:r>
          </a:p>
          <a:p>
            <a:r>
              <a:rPr lang="en-US" sz="2400" dirty="0"/>
              <a:t>Written report, no more than 10 pages, Times New Roman 11pt, 1.5 spacing</a:t>
            </a:r>
          </a:p>
          <a:p>
            <a:r>
              <a:rPr lang="en-US" sz="2400" dirty="0"/>
              <a:t>Submission via Moodle, including input files</a:t>
            </a:r>
          </a:p>
          <a:p>
            <a:endParaRPr lang="en-US" sz="2400" dirty="0"/>
          </a:p>
        </p:txBody>
      </p:sp>
      <p:sp>
        <p:nvSpPr>
          <p:cNvPr id="5" name="Slide Number Placeholder 4">
            <a:extLst>
              <a:ext uri="{FF2B5EF4-FFF2-40B4-BE49-F238E27FC236}">
                <a16:creationId xmlns:a16="http://schemas.microsoft.com/office/drawing/2014/main" id="{58AF931B-4F3D-9F4B-BD2F-EE9370E36811}"/>
              </a:ext>
            </a:extLst>
          </p:cNvPr>
          <p:cNvSpPr>
            <a:spLocks noGrp="1"/>
          </p:cNvSpPr>
          <p:nvPr>
            <p:ph type="sldNum" sz="quarter" idx="12"/>
          </p:nvPr>
        </p:nvSpPr>
        <p:spPr/>
        <p:txBody>
          <a:bodyPr/>
          <a:lstStyle/>
          <a:p>
            <a:pPr>
              <a:defRPr/>
            </a:pPr>
            <a:fld id="{EC35E9FC-F6D5-0349-BBED-EA7D7A9BC49B}" type="slidenum">
              <a:rPr lang="en-US" smtClean="0"/>
              <a:pPr>
                <a:defRPr/>
              </a:pPr>
              <a:t>22</a:t>
            </a:fld>
            <a:endParaRPr lang="en-US"/>
          </a:p>
        </p:txBody>
      </p:sp>
    </p:spTree>
    <p:extLst>
      <p:ext uri="{BB962C8B-B14F-4D97-AF65-F5344CB8AC3E}">
        <p14:creationId xmlns:p14="http://schemas.microsoft.com/office/powerpoint/2010/main" val="357132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82B3-60B9-D14B-B765-F762CE3C747E}"/>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3AC974A5-AA74-8242-BC07-C95859A8FB9A}"/>
              </a:ext>
            </a:extLst>
          </p:cNvPr>
          <p:cNvSpPr>
            <a:spLocks noGrp="1"/>
          </p:cNvSpPr>
          <p:nvPr>
            <p:ph sz="half" idx="1"/>
          </p:nvPr>
        </p:nvSpPr>
        <p:spPr>
          <a:xfrm>
            <a:off x="609599" y="1968503"/>
            <a:ext cx="10972799" cy="4157663"/>
          </a:xfrm>
        </p:spPr>
        <p:txBody>
          <a:bodyPr/>
          <a:lstStyle/>
          <a:p>
            <a:r>
              <a:rPr lang="en-US" dirty="0"/>
              <a:t>Presentations!</a:t>
            </a:r>
          </a:p>
          <a:p>
            <a:r>
              <a:rPr lang="en-US" dirty="0"/>
              <a:t>Will send feedback on first presentations today, sorry for the delay</a:t>
            </a:r>
          </a:p>
        </p:txBody>
      </p:sp>
      <p:sp>
        <p:nvSpPr>
          <p:cNvPr id="5" name="Slide Number Placeholder 4">
            <a:extLst>
              <a:ext uri="{FF2B5EF4-FFF2-40B4-BE49-F238E27FC236}">
                <a16:creationId xmlns:a16="http://schemas.microsoft.com/office/drawing/2014/main" id="{DA07F3D5-A3C5-AE49-B066-08C3B94EF228}"/>
              </a:ext>
            </a:extLst>
          </p:cNvPr>
          <p:cNvSpPr>
            <a:spLocks noGrp="1"/>
          </p:cNvSpPr>
          <p:nvPr>
            <p:ph type="sldNum" sz="quarter" idx="12"/>
          </p:nvPr>
        </p:nvSpPr>
        <p:spPr/>
        <p:txBody>
          <a:bodyPr/>
          <a:lstStyle/>
          <a:p>
            <a:pPr>
              <a:defRPr/>
            </a:pPr>
            <a:fld id="{EC35E9FC-F6D5-0349-BBED-EA7D7A9BC49B}" type="slidenum">
              <a:rPr lang="en-US" smtClean="0"/>
              <a:pPr>
                <a:defRPr/>
              </a:pPr>
              <a:t>23</a:t>
            </a:fld>
            <a:endParaRPr lang="en-US"/>
          </a:p>
        </p:txBody>
      </p:sp>
    </p:spTree>
    <p:extLst>
      <p:ext uri="{BB962C8B-B14F-4D97-AF65-F5344CB8AC3E}">
        <p14:creationId xmlns:p14="http://schemas.microsoft.com/office/powerpoint/2010/main" val="378718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7CF-EAEA-5F40-93E5-30922295C42A}"/>
              </a:ext>
            </a:extLst>
          </p:cNvPr>
          <p:cNvSpPr>
            <a:spLocks noGrp="1"/>
          </p:cNvSpPr>
          <p:nvPr>
            <p:ph type="title"/>
          </p:nvPr>
        </p:nvSpPr>
        <p:spPr/>
        <p:txBody>
          <a:bodyPr/>
          <a:lstStyle/>
          <a:p>
            <a:r>
              <a:rPr lang="en-US" dirty="0" err="1"/>
              <a:t>dft</a:t>
            </a:r>
            <a:r>
              <a:rPr lang="en-US" dirty="0"/>
              <a:t> for nuclear fuels</a:t>
            </a:r>
          </a:p>
        </p:txBody>
      </p:sp>
      <p:sp>
        <p:nvSpPr>
          <p:cNvPr id="3" name="Slide Number Placeholder 2">
            <a:extLst>
              <a:ext uri="{FF2B5EF4-FFF2-40B4-BE49-F238E27FC236}">
                <a16:creationId xmlns:a16="http://schemas.microsoft.com/office/drawing/2014/main" id="{8DBC64A6-9165-CC46-9DFC-266D825F3A42}"/>
              </a:ext>
            </a:extLst>
          </p:cNvPr>
          <p:cNvSpPr>
            <a:spLocks noGrp="1"/>
          </p:cNvSpPr>
          <p:nvPr>
            <p:ph type="sldNum" sz="quarter" idx="12"/>
          </p:nvPr>
        </p:nvSpPr>
        <p:spPr/>
        <p:txBody>
          <a:bodyPr/>
          <a:lstStyle/>
          <a:p>
            <a:pPr>
              <a:defRPr/>
            </a:pPr>
            <a:fld id="{0DA6BD0F-ABBC-C14D-BC96-77BE126A748B}" type="slidenum">
              <a:rPr lang="en-US" smtClean="0"/>
              <a:pPr>
                <a:defRPr/>
              </a:pPr>
              <a:t>3</a:t>
            </a:fld>
            <a:endParaRPr lang="en-US"/>
          </a:p>
        </p:txBody>
      </p:sp>
    </p:spTree>
    <p:extLst>
      <p:ext uri="{BB962C8B-B14F-4D97-AF65-F5344CB8AC3E}">
        <p14:creationId xmlns:p14="http://schemas.microsoft.com/office/powerpoint/2010/main" val="406366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9DC0-F973-894C-88ED-960A6C86900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B23A2D64-3CFF-5345-B2FE-7DDA4AA7CF9A}"/>
              </a:ext>
            </a:extLst>
          </p:cNvPr>
          <p:cNvSpPr>
            <a:spLocks noGrp="1"/>
          </p:cNvSpPr>
          <p:nvPr>
            <p:ph sz="half" idx="1"/>
          </p:nvPr>
        </p:nvSpPr>
        <p:spPr>
          <a:xfrm>
            <a:off x="609600" y="1968503"/>
            <a:ext cx="5588000" cy="4157663"/>
          </a:xfrm>
        </p:spPr>
        <p:txBody>
          <a:bodyPr/>
          <a:lstStyle/>
          <a:p>
            <a:r>
              <a:rPr lang="en-US" sz="2400" dirty="0"/>
              <a:t>The theoretical foundations of DFT were set in the 1960s by the works of Hohenberg and Kohn</a:t>
            </a:r>
          </a:p>
          <a:p>
            <a:r>
              <a:rPr lang="en-US" sz="2400" dirty="0"/>
              <a:t>They proved that the determination of the ground-state wave function of the electrons in a system can be replaced by the determination of the ground-state electronic density</a:t>
            </a:r>
          </a:p>
          <a:p>
            <a:endParaRPr lang="en-US" sz="2400" dirty="0"/>
          </a:p>
          <a:p>
            <a:endParaRPr lang="en-US" sz="2400" dirty="0"/>
          </a:p>
        </p:txBody>
      </p:sp>
      <p:sp>
        <p:nvSpPr>
          <p:cNvPr id="4" name="Content Placeholder 3">
            <a:extLst>
              <a:ext uri="{FF2B5EF4-FFF2-40B4-BE49-F238E27FC236}">
                <a16:creationId xmlns:a16="http://schemas.microsoft.com/office/drawing/2014/main" id="{A6A87AF7-0CD1-384C-80AF-92C11A1F9589}"/>
              </a:ext>
            </a:extLst>
          </p:cNvPr>
          <p:cNvSpPr>
            <a:spLocks noGrp="1"/>
          </p:cNvSpPr>
          <p:nvPr>
            <p:ph sz="half" idx="2"/>
          </p:nvPr>
        </p:nvSpPr>
        <p:spPr/>
        <p:txBody>
          <a:bodyPr/>
          <a:lstStyle/>
          <a:p>
            <a:r>
              <a:rPr lang="en-US" sz="2400" dirty="0"/>
              <a:t>The density is expressed as the sum of squared single particle wave functions, these single particles being fictitious noninteracting electrons</a:t>
            </a:r>
          </a:p>
          <a:p>
            <a:r>
              <a:rPr lang="en-US" sz="2400" dirty="0"/>
              <a:t>An assembly of interacting electrons has been replaced by an assembly of fictitious noninteracting particles</a:t>
            </a:r>
          </a:p>
          <a:p>
            <a:endParaRPr lang="en-US" sz="2400" dirty="0"/>
          </a:p>
          <a:p>
            <a:endParaRPr lang="en-US" sz="2400" dirty="0"/>
          </a:p>
        </p:txBody>
      </p:sp>
      <p:sp>
        <p:nvSpPr>
          <p:cNvPr id="5" name="Slide Number Placeholder 4">
            <a:extLst>
              <a:ext uri="{FF2B5EF4-FFF2-40B4-BE49-F238E27FC236}">
                <a16:creationId xmlns:a16="http://schemas.microsoft.com/office/drawing/2014/main" id="{15866734-CFFF-CF46-B6CF-A77D1B8B9B58}"/>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230989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4F5-62B3-3C42-BFA5-B8CC3AC664C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9991AD43-6C7B-FA4A-A770-3ED4DD8A7174}"/>
              </a:ext>
            </a:extLst>
          </p:cNvPr>
          <p:cNvSpPr>
            <a:spLocks noGrp="1"/>
          </p:cNvSpPr>
          <p:nvPr>
            <p:ph sz="half" idx="1"/>
          </p:nvPr>
        </p:nvSpPr>
        <p:spPr/>
        <p:txBody>
          <a:bodyPr/>
          <a:lstStyle/>
          <a:p>
            <a:r>
              <a:rPr lang="en-US" sz="2400" dirty="0"/>
              <a:t>The electronic interactions are gathered in a one-electron term called ‘the exchange and correlation potential,’ which derives from an exchange and correlation functional of the total electronic density</a:t>
            </a:r>
          </a:p>
          <a:p>
            <a:r>
              <a:rPr lang="en-US" sz="2400" dirty="0"/>
              <a:t>No exact formulation exists for this exchange and correlation (XC) functional, so we utilize approximations</a:t>
            </a:r>
          </a:p>
          <a:p>
            <a:endParaRPr lang="en-US" sz="2400" dirty="0"/>
          </a:p>
          <a:p>
            <a:endParaRPr lang="en-US" sz="2400" dirty="0"/>
          </a:p>
        </p:txBody>
      </p:sp>
      <p:sp>
        <p:nvSpPr>
          <p:cNvPr id="4" name="Content Placeholder 3">
            <a:extLst>
              <a:ext uri="{FF2B5EF4-FFF2-40B4-BE49-F238E27FC236}">
                <a16:creationId xmlns:a16="http://schemas.microsoft.com/office/drawing/2014/main" id="{5CC4C7E2-2C0A-D64B-B4B8-364D324665A7}"/>
              </a:ext>
            </a:extLst>
          </p:cNvPr>
          <p:cNvSpPr>
            <a:spLocks noGrp="1"/>
          </p:cNvSpPr>
          <p:nvPr>
            <p:ph sz="half" idx="2"/>
          </p:nvPr>
        </p:nvSpPr>
        <p:spPr/>
        <p:txBody>
          <a:bodyPr/>
          <a:lstStyle/>
          <a:p>
            <a:r>
              <a:rPr lang="en-US" sz="2400" dirty="0"/>
              <a:t>One finally obtains a set of one-electron Schrodinger equations, whose terms depend on the electronic density</a:t>
            </a:r>
          </a:p>
          <a:p>
            <a:r>
              <a:rPr lang="en-US" sz="2400" dirty="0"/>
              <a:t>This is the basis of DFT, and referred to as </a:t>
            </a:r>
            <a:r>
              <a:rPr lang="en-US" sz="2400" i="1" dirty="0"/>
              <a:t>ab initio</a:t>
            </a:r>
            <a:r>
              <a:rPr lang="en-US" sz="2400" dirty="0"/>
              <a:t> (from first principles) calculations, despite relying on several assumptions or simplifications</a:t>
            </a:r>
          </a:p>
          <a:p>
            <a:endParaRPr lang="en-US" sz="2400" dirty="0"/>
          </a:p>
        </p:txBody>
      </p:sp>
      <p:sp>
        <p:nvSpPr>
          <p:cNvPr id="5" name="Slide Number Placeholder 4">
            <a:extLst>
              <a:ext uri="{FF2B5EF4-FFF2-40B4-BE49-F238E27FC236}">
                <a16:creationId xmlns:a16="http://schemas.microsoft.com/office/drawing/2014/main" id="{088EECC2-B359-D247-8F96-5543E33F4B09}"/>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192547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8B4-5851-374A-97CA-A0AC6A7DB2CB}"/>
              </a:ext>
            </a:extLst>
          </p:cNvPr>
          <p:cNvSpPr>
            <a:spLocks noGrp="1"/>
          </p:cNvSpPr>
          <p:nvPr>
            <p:ph type="title"/>
          </p:nvPr>
        </p:nvSpPr>
        <p:spPr/>
        <p:txBody>
          <a:bodyPr/>
          <a:lstStyle/>
          <a:p>
            <a:r>
              <a:rPr lang="en-US" dirty="0"/>
              <a:t>LDA/GGA</a:t>
            </a:r>
          </a:p>
        </p:txBody>
      </p:sp>
      <p:sp>
        <p:nvSpPr>
          <p:cNvPr id="3" name="Content Placeholder 2">
            <a:extLst>
              <a:ext uri="{FF2B5EF4-FFF2-40B4-BE49-F238E27FC236}">
                <a16:creationId xmlns:a16="http://schemas.microsoft.com/office/drawing/2014/main" id="{827FAF00-D4FF-824E-B26B-27BDFA8A54B6}"/>
              </a:ext>
            </a:extLst>
          </p:cNvPr>
          <p:cNvSpPr>
            <a:spLocks noGrp="1"/>
          </p:cNvSpPr>
          <p:nvPr>
            <p:ph sz="half" idx="1"/>
          </p:nvPr>
        </p:nvSpPr>
        <p:spPr/>
        <p:txBody>
          <a:bodyPr/>
          <a:lstStyle/>
          <a:p>
            <a:r>
              <a:rPr lang="en-US" sz="2400" dirty="0"/>
              <a:t>The simplest approximation for the XC functional is the local density approximation (LDA)</a:t>
            </a:r>
          </a:p>
          <a:p>
            <a:r>
              <a:rPr lang="en-US" sz="2400" dirty="0"/>
              <a:t>In the LDA, the density of the XC energy at a given point depends only on the value of the electronic density at this point</a:t>
            </a:r>
          </a:p>
          <a:p>
            <a:endParaRPr lang="en-US" sz="2400" dirty="0"/>
          </a:p>
        </p:txBody>
      </p:sp>
      <p:sp>
        <p:nvSpPr>
          <p:cNvPr id="4" name="Content Placeholder 3">
            <a:extLst>
              <a:ext uri="{FF2B5EF4-FFF2-40B4-BE49-F238E27FC236}">
                <a16:creationId xmlns:a16="http://schemas.microsoft.com/office/drawing/2014/main" id="{5F5015E5-9663-1B42-94B9-BF60056FFD47}"/>
              </a:ext>
            </a:extLst>
          </p:cNvPr>
          <p:cNvSpPr>
            <a:spLocks noGrp="1"/>
          </p:cNvSpPr>
          <p:nvPr>
            <p:ph sz="half" idx="2"/>
          </p:nvPr>
        </p:nvSpPr>
        <p:spPr/>
        <p:txBody>
          <a:bodyPr/>
          <a:lstStyle/>
          <a:p>
            <a:r>
              <a:rPr lang="en-US" sz="2400" dirty="0"/>
              <a:t>Generalized Gradient Approximation (GGA) functionals introduce in the XC energy an additional term depending on the local gradient of the electronic density</a:t>
            </a:r>
          </a:p>
          <a:p>
            <a:r>
              <a:rPr lang="en-US" sz="2400" dirty="0"/>
              <a:t>Most of the ab initio calculations in materials science are performed with these functionals</a:t>
            </a:r>
          </a:p>
          <a:p>
            <a:endParaRPr lang="en-US" sz="2400" dirty="0"/>
          </a:p>
          <a:p>
            <a:endParaRPr lang="en-US" sz="2400" dirty="0"/>
          </a:p>
        </p:txBody>
      </p:sp>
      <p:sp>
        <p:nvSpPr>
          <p:cNvPr id="5" name="Slide Number Placeholder 4">
            <a:extLst>
              <a:ext uri="{FF2B5EF4-FFF2-40B4-BE49-F238E27FC236}">
                <a16:creationId xmlns:a16="http://schemas.microsoft.com/office/drawing/2014/main" id="{954CF3F3-0894-EE47-BA7E-CAB5D1A23DC2}"/>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22964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DAA2-F5C7-604C-A5FD-77AAC651CA4F}"/>
              </a:ext>
            </a:extLst>
          </p:cNvPr>
          <p:cNvSpPr>
            <a:spLocks noGrp="1"/>
          </p:cNvSpPr>
          <p:nvPr>
            <p:ph type="title"/>
          </p:nvPr>
        </p:nvSpPr>
        <p:spPr/>
        <p:txBody>
          <a:bodyPr/>
          <a:lstStyle/>
          <a:p>
            <a:r>
              <a:rPr lang="en-US" dirty="0"/>
              <a:t>K-points and Pseudopotentials</a:t>
            </a:r>
          </a:p>
        </p:txBody>
      </p:sp>
      <p:sp>
        <p:nvSpPr>
          <p:cNvPr id="3" name="Content Placeholder 2">
            <a:extLst>
              <a:ext uri="{FF2B5EF4-FFF2-40B4-BE49-F238E27FC236}">
                <a16:creationId xmlns:a16="http://schemas.microsoft.com/office/drawing/2014/main" id="{8086C24F-DF46-9B4F-86F9-A9FF15F59333}"/>
              </a:ext>
            </a:extLst>
          </p:cNvPr>
          <p:cNvSpPr>
            <a:spLocks noGrp="1"/>
          </p:cNvSpPr>
          <p:nvPr>
            <p:ph sz="half" idx="1"/>
          </p:nvPr>
        </p:nvSpPr>
        <p:spPr>
          <a:xfrm>
            <a:off x="609600" y="1968503"/>
            <a:ext cx="5556036" cy="4157663"/>
          </a:xfrm>
        </p:spPr>
        <p:txBody>
          <a:bodyPr/>
          <a:lstStyle/>
          <a:p>
            <a:r>
              <a:rPr lang="en-US" sz="2200" dirty="0"/>
              <a:t>For materials science applications, most calculations are done for periodic systems, that is, one considers a cell periodically repeated in space</a:t>
            </a:r>
          </a:p>
          <a:p>
            <a:r>
              <a:rPr lang="en-US" sz="2200" dirty="0"/>
              <a:t>Bloch theorem then ensures that the electronic wave functions should be determined only in the irreducible Brillouin zone, which is in practice sampled with a limited number of so-called k points</a:t>
            </a:r>
          </a:p>
          <a:p>
            <a:endParaRPr lang="en-US" sz="2200" dirty="0"/>
          </a:p>
          <a:p>
            <a:endParaRPr lang="en-US" sz="2200" dirty="0"/>
          </a:p>
        </p:txBody>
      </p:sp>
      <p:sp>
        <p:nvSpPr>
          <p:cNvPr id="4" name="Content Placeholder 3">
            <a:extLst>
              <a:ext uri="{FF2B5EF4-FFF2-40B4-BE49-F238E27FC236}">
                <a16:creationId xmlns:a16="http://schemas.microsoft.com/office/drawing/2014/main" id="{FA1FB1AF-12A1-CD43-A27E-75AD0B45C498}"/>
              </a:ext>
            </a:extLst>
          </p:cNvPr>
          <p:cNvSpPr>
            <a:spLocks noGrp="1"/>
          </p:cNvSpPr>
          <p:nvPr>
            <p:ph sz="half" idx="2"/>
          </p:nvPr>
        </p:nvSpPr>
        <p:spPr>
          <a:xfrm>
            <a:off x="6197600" y="1968500"/>
            <a:ext cx="5556036" cy="4157663"/>
          </a:xfrm>
        </p:spPr>
        <p:txBody>
          <a:bodyPr/>
          <a:lstStyle/>
          <a:p>
            <a:r>
              <a:rPr lang="en-US" sz="2200" dirty="0" err="1"/>
              <a:t>Pseudoization</a:t>
            </a:r>
            <a:r>
              <a:rPr lang="en-US" sz="2200" dirty="0"/>
              <a:t> is based on the assumption that it is possible to separate the electronic levels in valence orbitals and core orbitals</a:t>
            </a:r>
          </a:p>
          <a:p>
            <a:r>
              <a:rPr lang="en-US" sz="2200" dirty="0"/>
              <a:t>Core electrons are supposed to be tightly bound to their nucleus and are unaffected by the chemical environment while valence electrons fully participate in the bonding</a:t>
            </a:r>
          </a:p>
          <a:p>
            <a:r>
              <a:rPr lang="en-US" sz="2200" dirty="0"/>
              <a:t>The interaction between the valence electrons and the ion made of the nucleus and core electrons is replaced by a pseudopotential of interaction</a:t>
            </a:r>
          </a:p>
          <a:p>
            <a:endParaRPr lang="en-US" sz="2200" dirty="0"/>
          </a:p>
          <a:p>
            <a:endParaRPr lang="en-US" sz="2200" dirty="0"/>
          </a:p>
          <a:p>
            <a:endParaRPr lang="en-US" sz="2200" dirty="0"/>
          </a:p>
        </p:txBody>
      </p:sp>
      <p:sp>
        <p:nvSpPr>
          <p:cNvPr id="5" name="Slide Number Placeholder 4">
            <a:extLst>
              <a:ext uri="{FF2B5EF4-FFF2-40B4-BE49-F238E27FC236}">
                <a16:creationId xmlns:a16="http://schemas.microsoft.com/office/drawing/2014/main" id="{6DDFE468-26C2-F14B-80F6-997A860D966B}"/>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spTree>
    <p:extLst>
      <p:ext uri="{BB962C8B-B14F-4D97-AF65-F5344CB8AC3E}">
        <p14:creationId xmlns:p14="http://schemas.microsoft.com/office/powerpoint/2010/main" val="35464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73BE-D6C8-FC4B-A73D-0C9C98D34665}"/>
              </a:ext>
            </a:extLst>
          </p:cNvPr>
          <p:cNvSpPr>
            <a:spLocks noGrp="1"/>
          </p:cNvSpPr>
          <p:nvPr>
            <p:ph type="title"/>
          </p:nvPr>
        </p:nvSpPr>
        <p:spPr/>
        <p:txBody>
          <a:bodyPr/>
          <a:lstStyle/>
          <a:p>
            <a:r>
              <a:rPr lang="en-US" dirty="0"/>
              <a:t>Pseudopotentials</a:t>
            </a:r>
          </a:p>
        </p:txBody>
      </p:sp>
      <p:sp>
        <p:nvSpPr>
          <p:cNvPr id="3" name="Content Placeholder 2">
            <a:extLst>
              <a:ext uri="{FF2B5EF4-FFF2-40B4-BE49-F238E27FC236}">
                <a16:creationId xmlns:a16="http://schemas.microsoft.com/office/drawing/2014/main" id="{E834EC25-4375-1347-89CB-17F95CD0E2FF}"/>
              </a:ext>
            </a:extLst>
          </p:cNvPr>
          <p:cNvSpPr>
            <a:spLocks noGrp="1"/>
          </p:cNvSpPr>
          <p:nvPr>
            <p:ph sz="half" idx="1"/>
          </p:nvPr>
        </p:nvSpPr>
        <p:spPr/>
        <p:txBody>
          <a:bodyPr/>
          <a:lstStyle/>
          <a:p>
            <a:r>
              <a:rPr lang="en-US" sz="2400" dirty="0"/>
              <a:t>Many important codes use plane waves as their basis set, where the wave functions are decomposed into plane waves</a:t>
            </a:r>
          </a:p>
          <a:p>
            <a:r>
              <a:rPr lang="en-US" sz="2400" dirty="0"/>
              <a:t>This choice is based on the ease of performing fast Fourier transform between direct and reciprocal space, which allows rather fast calculations</a:t>
            </a:r>
          </a:p>
          <a:p>
            <a:endParaRPr lang="en-US" sz="2400" dirty="0"/>
          </a:p>
          <a:p>
            <a:endParaRPr lang="en-US" sz="2400" dirty="0"/>
          </a:p>
        </p:txBody>
      </p:sp>
      <p:sp>
        <p:nvSpPr>
          <p:cNvPr id="4" name="Content Placeholder 3">
            <a:extLst>
              <a:ext uri="{FF2B5EF4-FFF2-40B4-BE49-F238E27FC236}">
                <a16:creationId xmlns:a16="http://schemas.microsoft.com/office/drawing/2014/main" id="{CB3CA59A-C4E9-2249-B9BB-0BBD34760098}"/>
              </a:ext>
            </a:extLst>
          </p:cNvPr>
          <p:cNvSpPr>
            <a:spLocks noGrp="1"/>
          </p:cNvSpPr>
          <p:nvPr>
            <p:ph sz="half" idx="2"/>
          </p:nvPr>
        </p:nvSpPr>
        <p:spPr/>
        <p:txBody>
          <a:bodyPr/>
          <a:lstStyle/>
          <a:p>
            <a:r>
              <a:rPr lang="en-US" sz="2400" dirty="0"/>
              <a:t>One can distinguish norm-conserving pseudopotentials, ultrasoft pseudopotentials, and projector augmented wave (PAW) formalism</a:t>
            </a:r>
          </a:p>
          <a:p>
            <a:r>
              <a:rPr lang="en-US" sz="2400" dirty="0"/>
              <a:t>PAW allows the reconstruction of the real electronic density and the real wave functions with all their oscillations, and can thus be considered an all-electron method</a:t>
            </a:r>
          </a:p>
          <a:p>
            <a:pPr marL="0" indent="0">
              <a:buNone/>
            </a:pPr>
            <a:endParaRPr lang="en-US" sz="2400" dirty="0"/>
          </a:p>
        </p:txBody>
      </p:sp>
      <p:sp>
        <p:nvSpPr>
          <p:cNvPr id="5" name="Slide Number Placeholder 4">
            <a:extLst>
              <a:ext uri="{FF2B5EF4-FFF2-40B4-BE49-F238E27FC236}">
                <a16:creationId xmlns:a16="http://schemas.microsoft.com/office/drawing/2014/main" id="{E5565CC8-F8B1-944C-9434-2FC318BBC66F}"/>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5919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0272-2D0D-754D-8119-54681297F215}"/>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9F8C083C-2A9E-6949-B762-2D75B53882EE}"/>
              </a:ext>
            </a:extLst>
          </p:cNvPr>
          <p:cNvSpPr>
            <a:spLocks noGrp="1"/>
          </p:cNvSpPr>
          <p:nvPr>
            <p:ph sz="half" idx="1"/>
          </p:nvPr>
        </p:nvSpPr>
        <p:spPr/>
        <p:txBody>
          <a:bodyPr/>
          <a:lstStyle/>
          <a:p>
            <a:r>
              <a:rPr lang="en-US" sz="2400" dirty="0"/>
              <a:t>The basic output of a standard ab initio calculation is the complete description of the electronic ground state for the considered atomic configuration</a:t>
            </a:r>
          </a:p>
          <a:p>
            <a:r>
              <a:rPr lang="en-US" sz="2400" dirty="0"/>
              <a:t>This includes the electronic density of states, which indicates bandgap, magnetism, optical absorption, X-ray spectra, etc. </a:t>
            </a:r>
          </a:p>
          <a:p>
            <a:endParaRPr lang="en-US" sz="2400" dirty="0"/>
          </a:p>
        </p:txBody>
      </p:sp>
      <p:sp>
        <p:nvSpPr>
          <p:cNvPr id="4" name="Content Placeholder 3">
            <a:extLst>
              <a:ext uri="{FF2B5EF4-FFF2-40B4-BE49-F238E27FC236}">
                <a16:creationId xmlns:a16="http://schemas.microsoft.com/office/drawing/2014/main" id="{AFB69B1C-3E06-0446-A2D6-BD219775AA52}"/>
              </a:ext>
            </a:extLst>
          </p:cNvPr>
          <p:cNvSpPr>
            <a:spLocks noGrp="1"/>
          </p:cNvSpPr>
          <p:nvPr>
            <p:ph sz="half" idx="2"/>
          </p:nvPr>
        </p:nvSpPr>
        <p:spPr/>
        <p:txBody>
          <a:bodyPr/>
          <a:lstStyle/>
          <a:p>
            <a:r>
              <a:rPr lang="en-US" sz="2400" dirty="0"/>
              <a:t>Total system energy, forces on individual atoms, stress tensor, etc. can be used to determine local spatial minima, phonon spectrum, saddle points, and time integration (when coupled to molecular dynamics)</a:t>
            </a:r>
          </a:p>
          <a:p>
            <a:endParaRPr lang="en-US" sz="2400" dirty="0"/>
          </a:p>
        </p:txBody>
      </p:sp>
      <p:sp>
        <p:nvSpPr>
          <p:cNvPr id="5" name="Slide Number Placeholder 4">
            <a:extLst>
              <a:ext uri="{FF2B5EF4-FFF2-40B4-BE49-F238E27FC236}">
                <a16:creationId xmlns:a16="http://schemas.microsoft.com/office/drawing/2014/main" id="{7C85DC5F-8A29-4841-A045-152808F70E3B}"/>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3068049055"/>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1730</Words>
  <Application>Microsoft Macintosh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1_NCStateU-horizontal-left-logo</vt:lpstr>
      <vt:lpstr>NE 591: Advanced Reactor Materials</vt:lpstr>
      <vt:lpstr>Last Time</vt:lpstr>
      <vt:lpstr>dft for nuclear fuels</vt:lpstr>
      <vt:lpstr>Density Functional Theory</vt:lpstr>
      <vt:lpstr>Density Functional Theory</vt:lpstr>
      <vt:lpstr>LDA/GGA</vt:lpstr>
      <vt:lpstr>K-points and Pseudopotentials</vt:lpstr>
      <vt:lpstr>Pseudopotentials</vt:lpstr>
      <vt:lpstr>Outputs</vt:lpstr>
      <vt:lpstr>Computational Expense</vt:lpstr>
      <vt:lpstr>Choices</vt:lpstr>
      <vt:lpstr>Calculations</vt:lpstr>
      <vt:lpstr>Metals</vt:lpstr>
      <vt:lpstr>Insulators</vt:lpstr>
      <vt:lpstr>Uranium Oxide</vt:lpstr>
      <vt:lpstr>Uranium Oxide</vt:lpstr>
      <vt:lpstr>UO2 defects</vt:lpstr>
      <vt:lpstr>Oxygen Clustering</vt:lpstr>
      <vt:lpstr>Xe in UO2</vt:lpstr>
      <vt:lpstr>Xe in UO2</vt:lpstr>
      <vt:lpstr>Quantum Espresso</vt:lpstr>
      <vt:lpstr>Project Description</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W. Beeler</cp:lastModifiedBy>
  <cp:revision>12</cp:revision>
  <dcterms:created xsi:type="dcterms:W3CDTF">2021-06-30T18:29:00Z</dcterms:created>
  <dcterms:modified xsi:type="dcterms:W3CDTF">2021-10-12T17:31:03Z</dcterms:modified>
</cp:coreProperties>
</file>