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19"/>
  </p:notesMasterIdLst>
  <p:sldIdLst>
    <p:sldId id="256" r:id="rId3"/>
    <p:sldId id="494" r:id="rId4"/>
    <p:sldId id="493" r:id="rId5"/>
    <p:sldId id="495" r:id="rId6"/>
    <p:sldId id="496" r:id="rId7"/>
    <p:sldId id="497" r:id="rId8"/>
    <p:sldId id="498" r:id="rId9"/>
    <p:sldId id="499" r:id="rId10"/>
    <p:sldId id="500" r:id="rId11"/>
    <p:sldId id="501" r:id="rId12"/>
    <p:sldId id="502" r:id="rId13"/>
    <p:sldId id="505" r:id="rId14"/>
    <p:sldId id="434" r:id="rId15"/>
    <p:sldId id="443" r:id="rId16"/>
    <p:sldId id="444" r:id="rId17"/>
    <p:sldId id="3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15"/>
    <p:restoredTop sz="94694"/>
  </p:normalViewPr>
  <p:slideViewPr>
    <p:cSldViewPr snapToGrid="0" snapToObjects="1">
      <p:cViewPr varScale="1">
        <p:scale>
          <a:sx n="108" d="100"/>
          <a:sy n="108" d="100"/>
        </p:scale>
        <p:origin x="208"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516A0F-2645-F945-ADC5-B2CC11F8F912}" type="datetimeFigureOut">
              <a:rPr lang="en-US" smtClean="0"/>
              <a:t>9/16/21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D32B1-08AD-0943-8C60-7CB4F1A83E64}" type="slidenum">
              <a:rPr lang="en-US" smtClean="0"/>
              <a:t>‹#›</a:t>
            </a:fld>
            <a:endParaRPr lang="en-US"/>
          </a:p>
        </p:txBody>
      </p:sp>
    </p:spTree>
    <p:extLst>
      <p:ext uri="{BB962C8B-B14F-4D97-AF65-F5344CB8AC3E}">
        <p14:creationId xmlns:p14="http://schemas.microsoft.com/office/powerpoint/2010/main" val="3836597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9D32B1-08AD-0943-8C60-7CB4F1A83E64}" type="slidenum">
              <a:rPr lang="en-US" smtClean="0"/>
              <a:t>13</a:t>
            </a:fld>
            <a:endParaRPr lang="en-US"/>
          </a:p>
        </p:txBody>
      </p:sp>
    </p:spTree>
    <p:extLst>
      <p:ext uri="{BB962C8B-B14F-4D97-AF65-F5344CB8AC3E}">
        <p14:creationId xmlns:p14="http://schemas.microsoft.com/office/powerpoint/2010/main" val="1809542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9D32B1-08AD-0943-8C60-7CB4F1A83E64}" type="slidenum">
              <a:rPr lang="en-US" smtClean="0"/>
              <a:t>14</a:t>
            </a:fld>
            <a:endParaRPr lang="en-US"/>
          </a:p>
        </p:txBody>
      </p:sp>
    </p:spTree>
    <p:extLst>
      <p:ext uri="{BB962C8B-B14F-4D97-AF65-F5344CB8AC3E}">
        <p14:creationId xmlns:p14="http://schemas.microsoft.com/office/powerpoint/2010/main" val="3136394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9D32B1-08AD-0943-8C60-7CB4F1A83E64}" type="slidenum">
              <a:rPr lang="en-US" smtClean="0"/>
              <a:t>15</a:t>
            </a:fld>
            <a:endParaRPr lang="en-US"/>
          </a:p>
        </p:txBody>
      </p:sp>
    </p:spTree>
    <p:extLst>
      <p:ext uri="{BB962C8B-B14F-4D97-AF65-F5344CB8AC3E}">
        <p14:creationId xmlns:p14="http://schemas.microsoft.com/office/powerpoint/2010/main" val="613571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802D-2D03-BE49-97AF-DE25499D6F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3C79BB-C53F-454F-8922-2B27391893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74EF80-FE65-ED4F-9FE0-B09E92D1EA8A}"/>
              </a:ext>
            </a:extLst>
          </p:cNvPr>
          <p:cNvSpPr>
            <a:spLocks noGrp="1"/>
          </p:cNvSpPr>
          <p:nvPr>
            <p:ph type="dt" sz="half" idx="10"/>
          </p:nvPr>
        </p:nvSpPr>
        <p:spPr/>
        <p:txBody>
          <a:bodyPr/>
          <a:lstStyle/>
          <a:p>
            <a:fld id="{6008B229-1626-F140-A5AB-667E95C72CE6}" type="datetime1">
              <a:rPr lang="en-US" smtClean="0"/>
              <a:t>9/16/21</a:t>
            </a:fld>
            <a:endParaRPr lang="en-US"/>
          </a:p>
        </p:txBody>
      </p:sp>
      <p:sp>
        <p:nvSpPr>
          <p:cNvPr id="5" name="Footer Placeholder 4">
            <a:extLst>
              <a:ext uri="{FF2B5EF4-FFF2-40B4-BE49-F238E27FC236}">
                <a16:creationId xmlns:a16="http://schemas.microsoft.com/office/drawing/2014/main" id="{679F942A-634C-BB40-9910-CBFA44068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42F66-DE68-D245-97C8-9A6FA1D0AEF4}"/>
              </a:ext>
            </a:extLst>
          </p:cNvPr>
          <p:cNvSpPr>
            <a:spLocks noGrp="1"/>
          </p:cNvSpPr>
          <p:nvPr>
            <p:ph type="sldNum" sz="quarter" idx="12"/>
          </p:nvPr>
        </p:nvSpPr>
        <p:spPr/>
        <p:txBody>
          <a:bodyPr/>
          <a:lstStyle/>
          <a:p>
            <a:fld id="{E5424F7F-1103-A749-AA35-91DD36B89A7B}" type="slidenum">
              <a:rPr lang="en-US" smtClean="0"/>
              <a:t>‹#›</a:t>
            </a:fld>
            <a:endParaRPr lang="en-US"/>
          </a:p>
        </p:txBody>
      </p:sp>
    </p:spTree>
    <p:extLst>
      <p:ext uri="{BB962C8B-B14F-4D97-AF65-F5344CB8AC3E}">
        <p14:creationId xmlns:p14="http://schemas.microsoft.com/office/powerpoint/2010/main" val="1315865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86B8-FDC8-A24B-A420-9A35290385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A81A36-D120-B846-BA83-5C4BFEA362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F6F14-E9DD-E146-A94A-4A7CA228F3D7}"/>
              </a:ext>
            </a:extLst>
          </p:cNvPr>
          <p:cNvSpPr>
            <a:spLocks noGrp="1"/>
          </p:cNvSpPr>
          <p:nvPr>
            <p:ph type="dt" sz="half" idx="10"/>
          </p:nvPr>
        </p:nvSpPr>
        <p:spPr/>
        <p:txBody>
          <a:bodyPr/>
          <a:lstStyle/>
          <a:p>
            <a:fld id="{777BA9D7-BCB1-2C4D-8831-3E14AB2674F7}" type="datetime1">
              <a:rPr lang="en-US" smtClean="0"/>
              <a:t>9/16/21</a:t>
            </a:fld>
            <a:endParaRPr lang="en-US"/>
          </a:p>
        </p:txBody>
      </p:sp>
      <p:sp>
        <p:nvSpPr>
          <p:cNvPr id="5" name="Footer Placeholder 4">
            <a:extLst>
              <a:ext uri="{FF2B5EF4-FFF2-40B4-BE49-F238E27FC236}">
                <a16:creationId xmlns:a16="http://schemas.microsoft.com/office/drawing/2014/main" id="{FF470E94-9F94-1649-8FE1-5341BF855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1F5164-23F2-A840-AE31-9813D2137143}"/>
              </a:ext>
            </a:extLst>
          </p:cNvPr>
          <p:cNvSpPr>
            <a:spLocks noGrp="1"/>
          </p:cNvSpPr>
          <p:nvPr>
            <p:ph type="sldNum" sz="quarter" idx="12"/>
          </p:nvPr>
        </p:nvSpPr>
        <p:spPr/>
        <p:txBody>
          <a:bodyPr/>
          <a:lstStyle/>
          <a:p>
            <a:fld id="{E5424F7F-1103-A749-AA35-91DD36B89A7B}" type="slidenum">
              <a:rPr lang="en-US" smtClean="0"/>
              <a:t>‹#›</a:t>
            </a:fld>
            <a:endParaRPr lang="en-US"/>
          </a:p>
        </p:txBody>
      </p:sp>
    </p:spTree>
    <p:extLst>
      <p:ext uri="{BB962C8B-B14F-4D97-AF65-F5344CB8AC3E}">
        <p14:creationId xmlns:p14="http://schemas.microsoft.com/office/powerpoint/2010/main" val="3020377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027D83-6F99-5343-9159-1F2E060A4D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F7CEDD-89DF-CC43-9E60-8FC65D4CFA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E88CF-EA17-6D4E-A676-D0DD2AEEE584}"/>
              </a:ext>
            </a:extLst>
          </p:cNvPr>
          <p:cNvSpPr>
            <a:spLocks noGrp="1"/>
          </p:cNvSpPr>
          <p:nvPr>
            <p:ph type="dt" sz="half" idx="10"/>
          </p:nvPr>
        </p:nvSpPr>
        <p:spPr/>
        <p:txBody>
          <a:bodyPr/>
          <a:lstStyle/>
          <a:p>
            <a:fld id="{C8CF900D-2ECF-E249-9251-2832B420FAEA}" type="datetime1">
              <a:rPr lang="en-US" smtClean="0"/>
              <a:t>9/16/21</a:t>
            </a:fld>
            <a:endParaRPr lang="en-US"/>
          </a:p>
        </p:txBody>
      </p:sp>
      <p:sp>
        <p:nvSpPr>
          <p:cNvPr id="5" name="Footer Placeholder 4">
            <a:extLst>
              <a:ext uri="{FF2B5EF4-FFF2-40B4-BE49-F238E27FC236}">
                <a16:creationId xmlns:a16="http://schemas.microsoft.com/office/drawing/2014/main" id="{BEC857EE-AA9E-7744-B121-837829395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5FA26-DD53-CA43-B54B-89E91BCDA11F}"/>
              </a:ext>
            </a:extLst>
          </p:cNvPr>
          <p:cNvSpPr>
            <a:spLocks noGrp="1"/>
          </p:cNvSpPr>
          <p:nvPr>
            <p:ph type="sldNum" sz="quarter" idx="12"/>
          </p:nvPr>
        </p:nvSpPr>
        <p:spPr/>
        <p:txBody>
          <a:bodyPr/>
          <a:lstStyle/>
          <a:p>
            <a:fld id="{E5424F7F-1103-A749-AA35-91DD36B89A7B}" type="slidenum">
              <a:rPr lang="en-US" smtClean="0"/>
              <a:t>‹#›</a:t>
            </a:fld>
            <a:endParaRPr lang="en-US"/>
          </a:p>
        </p:txBody>
      </p:sp>
    </p:spTree>
    <p:extLst>
      <p:ext uri="{BB962C8B-B14F-4D97-AF65-F5344CB8AC3E}">
        <p14:creationId xmlns:p14="http://schemas.microsoft.com/office/powerpoint/2010/main" val="187461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0785609-E5CC-DE44-B37C-B4F30876FF32}" type="datetime1">
              <a:rPr lang="en-US" smtClean="0"/>
              <a:t>9/16/21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3579085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280746"/>
            <a:ext cx="10972800" cy="38454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D2F8954-4A2E-3243-B2DC-9CD5CB712752}" type="datetime1">
              <a:rPr lang="en-US" smtClean="0"/>
              <a:t>9/16/21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133198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8075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2FD4575D-199B-0745-9376-4BA74FA8EFA7}" type="datetime1">
              <a:rPr lang="en-US" smtClean="0"/>
              <a:t>9/16/21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2895894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34EC5E2-8D01-2849-BCEF-95F1335AF02C}" type="datetime1">
              <a:rPr lang="en-US" smtClean="0"/>
              <a:t>9/16/21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3281657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4" y="867339"/>
            <a:ext cx="10972800" cy="1068387"/>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1BB4091-1279-5E46-833E-3B1192709521}" type="datetime1">
              <a:rPr lang="en-US" smtClean="0"/>
              <a:t>9/16/21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1306183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8C5C5CE-9A98-3649-A752-35F044CBF5B8}" type="datetime1">
              <a:rPr lang="en-US" smtClean="0"/>
              <a:t>9/16/21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2283825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9324C5E-CE4C-B646-8BD9-2D7670818E7E}" type="datetime1">
              <a:rPr lang="en-US" smtClean="0"/>
              <a:t>9/16/21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785831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03B3BC9F-3142-5445-97AB-BA4A48743DCA}" type="datetime1">
              <a:rPr lang="en-US" smtClean="0"/>
              <a:t>9/16/21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311528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C586-3F5F-8148-BB1F-499EF949B0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E2D30-D2E4-C24D-96F5-10BF4E0422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C657D-8EE5-CB48-9FCB-F9F368C27214}"/>
              </a:ext>
            </a:extLst>
          </p:cNvPr>
          <p:cNvSpPr>
            <a:spLocks noGrp="1"/>
          </p:cNvSpPr>
          <p:nvPr>
            <p:ph type="dt" sz="half" idx="10"/>
          </p:nvPr>
        </p:nvSpPr>
        <p:spPr/>
        <p:txBody>
          <a:bodyPr/>
          <a:lstStyle/>
          <a:p>
            <a:fld id="{054DD6E4-1949-3040-894C-35794FB3182E}" type="datetime1">
              <a:rPr lang="en-US" smtClean="0"/>
              <a:t>9/16/21</a:t>
            </a:fld>
            <a:endParaRPr lang="en-US"/>
          </a:p>
        </p:txBody>
      </p:sp>
      <p:sp>
        <p:nvSpPr>
          <p:cNvPr id="5" name="Footer Placeholder 4">
            <a:extLst>
              <a:ext uri="{FF2B5EF4-FFF2-40B4-BE49-F238E27FC236}">
                <a16:creationId xmlns:a16="http://schemas.microsoft.com/office/drawing/2014/main" id="{818A4680-2FCD-2C45-88DD-58DC3F094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3DDA8-E64C-534E-9966-09CB65200A30}"/>
              </a:ext>
            </a:extLst>
          </p:cNvPr>
          <p:cNvSpPr>
            <a:spLocks noGrp="1"/>
          </p:cNvSpPr>
          <p:nvPr>
            <p:ph type="sldNum" sz="quarter" idx="12"/>
          </p:nvPr>
        </p:nvSpPr>
        <p:spPr/>
        <p:txBody>
          <a:bodyPr/>
          <a:lstStyle/>
          <a:p>
            <a:fld id="{E5424F7F-1103-A749-AA35-91DD36B89A7B}" type="slidenum">
              <a:rPr lang="en-US" smtClean="0"/>
              <a:t>‹#›</a:t>
            </a:fld>
            <a:endParaRPr lang="en-US"/>
          </a:p>
        </p:txBody>
      </p:sp>
    </p:spTree>
    <p:extLst>
      <p:ext uri="{BB962C8B-B14F-4D97-AF65-F5344CB8AC3E}">
        <p14:creationId xmlns:p14="http://schemas.microsoft.com/office/powerpoint/2010/main" val="1233647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1897FE6E-4AF1-BB43-A3BB-BA9931BC385B}" type="datetime1">
              <a:rPr lang="en-US" smtClean="0"/>
              <a:t>9/16/21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9855682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DAF1F23-51F5-E24D-A2F3-F9FF410B2C6B}" type="datetime1">
              <a:rPr lang="en-US" smtClean="0"/>
              <a:t>9/16/21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31364201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7F9506E-CC5A-D948-B9E0-FC81D1F3EEB8}" type="datetime1">
              <a:rPr lang="en-US" smtClean="0"/>
              <a:t>9/16/21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77828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776C-1D59-8049-88C7-A9CF31D46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8B2CAF-2FC3-CE40-AFEE-BB0B1776B2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E7856D-91AF-CD4F-BBB9-BB22C9E8644B}"/>
              </a:ext>
            </a:extLst>
          </p:cNvPr>
          <p:cNvSpPr>
            <a:spLocks noGrp="1"/>
          </p:cNvSpPr>
          <p:nvPr>
            <p:ph type="dt" sz="half" idx="10"/>
          </p:nvPr>
        </p:nvSpPr>
        <p:spPr/>
        <p:txBody>
          <a:bodyPr/>
          <a:lstStyle/>
          <a:p>
            <a:fld id="{C757C4BA-F6BD-9D46-BAF7-7A606C7B7108}" type="datetime1">
              <a:rPr lang="en-US" smtClean="0"/>
              <a:t>9/16/21</a:t>
            </a:fld>
            <a:endParaRPr lang="en-US"/>
          </a:p>
        </p:txBody>
      </p:sp>
      <p:sp>
        <p:nvSpPr>
          <p:cNvPr id="5" name="Footer Placeholder 4">
            <a:extLst>
              <a:ext uri="{FF2B5EF4-FFF2-40B4-BE49-F238E27FC236}">
                <a16:creationId xmlns:a16="http://schemas.microsoft.com/office/drawing/2014/main" id="{16CE3E7E-C490-8847-8BD6-E8FF92724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8B10A-A8F3-4D47-8A42-C63FD91ED029}"/>
              </a:ext>
            </a:extLst>
          </p:cNvPr>
          <p:cNvSpPr>
            <a:spLocks noGrp="1"/>
          </p:cNvSpPr>
          <p:nvPr>
            <p:ph type="sldNum" sz="quarter" idx="12"/>
          </p:nvPr>
        </p:nvSpPr>
        <p:spPr/>
        <p:txBody>
          <a:bodyPr/>
          <a:lstStyle/>
          <a:p>
            <a:fld id="{E5424F7F-1103-A749-AA35-91DD36B89A7B}" type="slidenum">
              <a:rPr lang="en-US" smtClean="0"/>
              <a:t>‹#›</a:t>
            </a:fld>
            <a:endParaRPr lang="en-US"/>
          </a:p>
        </p:txBody>
      </p:sp>
    </p:spTree>
    <p:extLst>
      <p:ext uri="{BB962C8B-B14F-4D97-AF65-F5344CB8AC3E}">
        <p14:creationId xmlns:p14="http://schemas.microsoft.com/office/powerpoint/2010/main" val="843715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6C5A-058F-7443-BE51-F3484A7E13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6365D3-EC68-114D-9B11-DAB294D6F0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729DA-5D8F-0D4A-9476-2A4B456533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E80497-C1FE-D547-B571-D69E574199AB}"/>
              </a:ext>
            </a:extLst>
          </p:cNvPr>
          <p:cNvSpPr>
            <a:spLocks noGrp="1"/>
          </p:cNvSpPr>
          <p:nvPr>
            <p:ph type="dt" sz="half" idx="10"/>
          </p:nvPr>
        </p:nvSpPr>
        <p:spPr/>
        <p:txBody>
          <a:bodyPr/>
          <a:lstStyle/>
          <a:p>
            <a:fld id="{95FEEB89-C0FA-7B44-91C8-3A1F81281704}" type="datetime1">
              <a:rPr lang="en-US" smtClean="0"/>
              <a:t>9/16/21</a:t>
            </a:fld>
            <a:endParaRPr lang="en-US"/>
          </a:p>
        </p:txBody>
      </p:sp>
      <p:sp>
        <p:nvSpPr>
          <p:cNvPr id="6" name="Footer Placeholder 5">
            <a:extLst>
              <a:ext uri="{FF2B5EF4-FFF2-40B4-BE49-F238E27FC236}">
                <a16:creationId xmlns:a16="http://schemas.microsoft.com/office/drawing/2014/main" id="{8AC48521-7F13-C445-8751-4E87C9A27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37EE6-7CA7-0E41-9D14-89950249757E}"/>
              </a:ext>
            </a:extLst>
          </p:cNvPr>
          <p:cNvSpPr>
            <a:spLocks noGrp="1"/>
          </p:cNvSpPr>
          <p:nvPr>
            <p:ph type="sldNum" sz="quarter" idx="12"/>
          </p:nvPr>
        </p:nvSpPr>
        <p:spPr/>
        <p:txBody>
          <a:bodyPr/>
          <a:lstStyle/>
          <a:p>
            <a:fld id="{E5424F7F-1103-A749-AA35-91DD36B89A7B}" type="slidenum">
              <a:rPr lang="en-US" smtClean="0"/>
              <a:t>‹#›</a:t>
            </a:fld>
            <a:endParaRPr lang="en-US"/>
          </a:p>
        </p:txBody>
      </p:sp>
    </p:spTree>
    <p:extLst>
      <p:ext uri="{BB962C8B-B14F-4D97-AF65-F5344CB8AC3E}">
        <p14:creationId xmlns:p14="http://schemas.microsoft.com/office/powerpoint/2010/main" val="357213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FEF4-0D8E-DE46-AA71-05EE50ED02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DD346F-A12C-C142-8A93-08AF8CD4FB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3A45F87-A4D7-9343-A334-BB0CFE4C10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5EE44D-0A72-974F-A950-E6793FBEAC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3D733BD-E3C6-644A-BFEA-4784978800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82D901-6AD6-4A49-BB2B-6B6114E8DD7A}"/>
              </a:ext>
            </a:extLst>
          </p:cNvPr>
          <p:cNvSpPr>
            <a:spLocks noGrp="1"/>
          </p:cNvSpPr>
          <p:nvPr>
            <p:ph type="dt" sz="half" idx="10"/>
          </p:nvPr>
        </p:nvSpPr>
        <p:spPr/>
        <p:txBody>
          <a:bodyPr/>
          <a:lstStyle/>
          <a:p>
            <a:fld id="{CF66CC17-747B-F748-A0C3-012987D5CF06}" type="datetime1">
              <a:rPr lang="en-US" smtClean="0"/>
              <a:t>9/16/21</a:t>
            </a:fld>
            <a:endParaRPr lang="en-US"/>
          </a:p>
        </p:txBody>
      </p:sp>
      <p:sp>
        <p:nvSpPr>
          <p:cNvPr id="8" name="Footer Placeholder 7">
            <a:extLst>
              <a:ext uri="{FF2B5EF4-FFF2-40B4-BE49-F238E27FC236}">
                <a16:creationId xmlns:a16="http://schemas.microsoft.com/office/drawing/2014/main" id="{1AE8327C-C108-2948-9F3B-C5B7A290D5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E731F0-A30E-CD44-8DE4-E483375638B1}"/>
              </a:ext>
            </a:extLst>
          </p:cNvPr>
          <p:cNvSpPr>
            <a:spLocks noGrp="1"/>
          </p:cNvSpPr>
          <p:nvPr>
            <p:ph type="sldNum" sz="quarter" idx="12"/>
          </p:nvPr>
        </p:nvSpPr>
        <p:spPr/>
        <p:txBody>
          <a:bodyPr/>
          <a:lstStyle/>
          <a:p>
            <a:fld id="{E5424F7F-1103-A749-AA35-91DD36B89A7B}" type="slidenum">
              <a:rPr lang="en-US" smtClean="0"/>
              <a:t>‹#›</a:t>
            </a:fld>
            <a:endParaRPr lang="en-US"/>
          </a:p>
        </p:txBody>
      </p:sp>
    </p:spTree>
    <p:extLst>
      <p:ext uri="{BB962C8B-B14F-4D97-AF65-F5344CB8AC3E}">
        <p14:creationId xmlns:p14="http://schemas.microsoft.com/office/powerpoint/2010/main" val="652182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4FD0-E6C0-4B4E-9F81-15DB208377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13ED28-8A5F-F64A-8A93-8A03DD77CDF2}"/>
              </a:ext>
            </a:extLst>
          </p:cNvPr>
          <p:cNvSpPr>
            <a:spLocks noGrp="1"/>
          </p:cNvSpPr>
          <p:nvPr>
            <p:ph type="dt" sz="half" idx="10"/>
          </p:nvPr>
        </p:nvSpPr>
        <p:spPr/>
        <p:txBody>
          <a:bodyPr/>
          <a:lstStyle/>
          <a:p>
            <a:fld id="{69BCEF32-73C1-834F-B688-79D9DDD34705}" type="datetime1">
              <a:rPr lang="en-US" smtClean="0"/>
              <a:t>9/16/21</a:t>
            </a:fld>
            <a:endParaRPr lang="en-US"/>
          </a:p>
        </p:txBody>
      </p:sp>
      <p:sp>
        <p:nvSpPr>
          <p:cNvPr id="4" name="Footer Placeholder 3">
            <a:extLst>
              <a:ext uri="{FF2B5EF4-FFF2-40B4-BE49-F238E27FC236}">
                <a16:creationId xmlns:a16="http://schemas.microsoft.com/office/drawing/2014/main" id="{5AB56722-EB54-8141-9FFB-B883395CC8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2943BF-772C-0847-97EA-D301AA5778E5}"/>
              </a:ext>
            </a:extLst>
          </p:cNvPr>
          <p:cNvSpPr>
            <a:spLocks noGrp="1"/>
          </p:cNvSpPr>
          <p:nvPr>
            <p:ph type="sldNum" sz="quarter" idx="12"/>
          </p:nvPr>
        </p:nvSpPr>
        <p:spPr/>
        <p:txBody>
          <a:bodyPr/>
          <a:lstStyle/>
          <a:p>
            <a:fld id="{E5424F7F-1103-A749-AA35-91DD36B89A7B}" type="slidenum">
              <a:rPr lang="en-US" smtClean="0"/>
              <a:t>‹#›</a:t>
            </a:fld>
            <a:endParaRPr lang="en-US"/>
          </a:p>
        </p:txBody>
      </p:sp>
    </p:spTree>
    <p:extLst>
      <p:ext uri="{BB962C8B-B14F-4D97-AF65-F5344CB8AC3E}">
        <p14:creationId xmlns:p14="http://schemas.microsoft.com/office/powerpoint/2010/main" val="139781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AB0981-B3E8-BA40-99FE-EA2C2AD9529B}"/>
              </a:ext>
            </a:extLst>
          </p:cNvPr>
          <p:cNvSpPr>
            <a:spLocks noGrp="1"/>
          </p:cNvSpPr>
          <p:nvPr>
            <p:ph type="dt" sz="half" idx="10"/>
          </p:nvPr>
        </p:nvSpPr>
        <p:spPr/>
        <p:txBody>
          <a:bodyPr/>
          <a:lstStyle/>
          <a:p>
            <a:fld id="{2E3B6507-7DFF-0847-9F5C-8F1A1EA2E5B9}" type="datetime1">
              <a:rPr lang="en-US" smtClean="0"/>
              <a:t>9/16/21</a:t>
            </a:fld>
            <a:endParaRPr lang="en-US"/>
          </a:p>
        </p:txBody>
      </p:sp>
      <p:sp>
        <p:nvSpPr>
          <p:cNvPr id="3" name="Footer Placeholder 2">
            <a:extLst>
              <a:ext uri="{FF2B5EF4-FFF2-40B4-BE49-F238E27FC236}">
                <a16:creationId xmlns:a16="http://schemas.microsoft.com/office/drawing/2014/main" id="{EE22584C-B9F3-5C46-B605-B2FB47395B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E55008-FE08-E24B-9B3C-0A16B2CEE7C2}"/>
              </a:ext>
            </a:extLst>
          </p:cNvPr>
          <p:cNvSpPr>
            <a:spLocks noGrp="1"/>
          </p:cNvSpPr>
          <p:nvPr>
            <p:ph type="sldNum" sz="quarter" idx="12"/>
          </p:nvPr>
        </p:nvSpPr>
        <p:spPr/>
        <p:txBody>
          <a:bodyPr/>
          <a:lstStyle/>
          <a:p>
            <a:fld id="{E5424F7F-1103-A749-AA35-91DD36B89A7B}" type="slidenum">
              <a:rPr lang="en-US" smtClean="0"/>
              <a:t>‹#›</a:t>
            </a:fld>
            <a:endParaRPr lang="en-US"/>
          </a:p>
        </p:txBody>
      </p:sp>
    </p:spTree>
    <p:extLst>
      <p:ext uri="{BB962C8B-B14F-4D97-AF65-F5344CB8AC3E}">
        <p14:creationId xmlns:p14="http://schemas.microsoft.com/office/powerpoint/2010/main" val="2396198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EC03-3651-D14B-AEAB-3A7133F5A9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F6D8CA-8B8C-944F-8C90-AE9CC8AC0A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54B7D9-B6E8-714F-A4A5-B28D20D3F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6B4357-3269-4248-AEAA-3609D1B55016}"/>
              </a:ext>
            </a:extLst>
          </p:cNvPr>
          <p:cNvSpPr>
            <a:spLocks noGrp="1"/>
          </p:cNvSpPr>
          <p:nvPr>
            <p:ph type="dt" sz="half" idx="10"/>
          </p:nvPr>
        </p:nvSpPr>
        <p:spPr/>
        <p:txBody>
          <a:bodyPr/>
          <a:lstStyle/>
          <a:p>
            <a:fld id="{2DB495FC-A020-2046-83B9-B5FB38D52B0B}" type="datetime1">
              <a:rPr lang="en-US" smtClean="0"/>
              <a:t>9/16/21</a:t>
            </a:fld>
            <a:endParaRPr lang="en-US"/>
          </a:p>
        </p:txBody>
      </p:sp>
      <p:sp>
        <p:nvSpPr>
          <p:cNvPr id="6" name="Footer Placeholder 5">
            <a:extLst>
              <a:ext uri="{FF2B5EF4-FFF2-40B4-BE49-F238E27FC236}">
                <a16:creationId xmlns:a16="http://schemas.microsoft.com/office/drawing/2014/main" id="{DC507DF4-EB73-9348-BA24-2E62ACB54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BFC95E-AF76-2F40-8E6E-10EEB82B0CB8}"/>
              </a:ext>
            </a:extLst>
          </p:cNvPr>
          <p:cNvSpPr>
            <a:spLocks noGrp="1"/>
          </p:cNvSpPr>
          <p:nvPr>
            <p:ph type="sldNum" sz="quarter" idx="12"/>
          </p:nvPr>
        </p:nvSpPr>
        <p:spPr/>
        <p:txBody>
          <a:bodyPr/>
          <a:lstStyle/>
          <a:p>
            <a:fld id="{E5424F7F-1103-A749-AA35-91DD36B89A7B}" type="slidenum">
              <a:rPr lang="en-US" smtClean="0"/>
              <a:t>‹#›</a:t>
            </a:fld>
            <a:endParaRPr lang="en-US"/>
          </a:p>
        </p:txBody>
      </p:sp>
    </p:spTree>
    <p:extLst>
      <p:ext uri="{BB962C8B-B14F-4D97-AF65-F5344CB8AC3E}">
        <p14:creationId xmlns:p14="http://schemas.microsoft.com/office/powerpoint/2010/main" val="95678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6BE1-1070-164D-B226-7BEB3337B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FE752A-35DB-4244-957A-47F0C249B8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5A8CC6-3E86-9E4C-B828-E55B4933B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05BC1C-7B9D-C646-8E67-4C98CDDA9FEA}"/>
              </a:ext>
            </a:extLst>
          </p:cNvPr>
          <p:cNvSpPr>
            <a:spLocks noGrp="1"/>
          </p:cNvSpPr>
          <p:nvPr>
            <p:ph type="dt" sz="half" idx="10"/>
          </p:nvPr>
        </p:nvSpPr>
        <p:spPr/>
        <p:txBody>
          <a:bodyPr/>
          <a:lstStyle/>
          <a:p>
            <a:fld id="{BD7A8680-6AE5-D949-9D95-115987696769}" type="datetime1">
              <a:rPr lang="en-US" smtClean="0"/>
              <a:t>9/16/21</a:t>
            </a:fld>
            <a:endParaRPr lang="en-US"/>
          </a:p>
        </p:txBody>
      </p:sp>
      <p:sp>
        <p:nvSpPr>
          <p:cNvPr id="6" name="Footer Placeholder 5">
            <a:extLst>
              <a:ext uri="{FF2B5EF4-FFF2-40B4-BE49-F238E27FC236}">
                <a16:creationId xmlns:a16="http://schemas.microsoft.com/office/drawing/2014/main" id="{4C79295E-F278-8441-AA89-1F2F8EB282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FDEB5-4B8E-1143-AC2B-DDB5F2941463}"/>
              </a:ext>
            </a:extLst>
          </p:cNvPr>
          <p:cNvSpPr>
            <a:spLocks noGrp="1"/>
          </p:cNvSpPr>
          <p:nvPr>
            <p:ph type="sldNum" sz="quarter" idx="12"/>
          </p:nvPr>
        </p:nvSpPr>
        <p:spPr/>
        <p:txBody>
          <a:bodyPr/>
          <a:lstStyle/>
          <a:p>
            <a:fld id="{E5424F7F-1103-A749-AA35-91DD36B89A7B}" type="slidenum">
              <a:rPr lang="en-US" smtClean="0"/>
              <a:t>‹#›</a:t>
            </a:fld>
            <a:endParaRPr lang="en-US"/>
          </a:p>
        </p:txBody>
      </p:sp>
    </p:spTree>
    <p:extLst>
      <p:ext uri="{BB962C8B-B14F-4D97-AF65-F5344CB8AC3E}">
        <p14:creationId xmlns:p14="http://schemas.microsoft.com/office/powerpoint/2010/main" val="295644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12B010-5E9E-E240-BC91-7846D2B278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63D9EB-2FC9-1848-BCB3-4904198DC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44448-0A7D-184E-908E-72ADAF04E2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7D75D3-5748-F148-9D5F-9B1083DE5149}" type="datetime1">
              <a:rPr lang="en-US" smtClean="0"/>
              <a:t>9/16/21</a:t>
            </a:fld>
            <a:endParaRPr lang="en-US"/>
          </a:p>
        </p:txBody>
      </p:sp>
      <p:sp>
        <p:nvSpPr>
          <p:cNvPr id="5" name="Footer Placeholder 4">
            <a:extLst>
              <a:ext uri="{FF2B5EF4-FFF2-40B4-BE49-F238E27FC236}">
                <a16:creationId xmlns:a16="http://schemas.microsoft.com/office/drawing/2014/main" id="{B9886183-444C-E749-AEE5-FEA7D7D6E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918D00-42C1-B442-BC2B-ECBBCB6471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424F7F-1103-A749-AA35-91DD36B89A7B}" type="slidenum">
              <a:rPr lang="en-US" smtClean="0"/>
              <a:t>‹#›</a:t>
            </a:fld>
            <a:endParaRPr lang="en-US"/>
          </a:p>
        </p:txBody>
      </p:sp>
    </p:spTree>
    <p:extLst>
      <p:ext uri="{BB962C8B-B14F-4D97-AF65-F5344CB8AC3E}">
        <p14:creationId xmlns:p14="http://schemas.microsoft.com/office/powerpoint/2010/main" val="6814515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3"/>
            <a:ext cx="10972800" cy="1068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0"/>
            <a:ext cx="10972800" cy="3103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4F3AB534-2132-774F-82DE-4210B1BD5FED}" type="datetime1">
              <a:rPr lang="en-US" smtClean="0"/>
              <a:t>9/16/21</a:t>
            </a:fld>
            <a:endParaRPr lang="en-US" dirty="0"/>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fontAlgn="auto">
              <a:spcBef>
                <a:spcPts val="0"/>
              </a:spcBef>
              <a:spcAft>
                <a:spcPts val="0"/>
              </a:spcAft>
              <a:defRPr sz="16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12202925" cy="609600"/>
          </a:xfrm>
          <a:prstGeom prst="rect">
            <a:avLst/>
          </a:prstGeom>
        </p:spPr>
      </p:pic>
    </p:spTree>
    <p:extLst>
      <p:ext uri="{BB962C8B-B14F-4D97-AF65-F5344CB8AC3E}">
        <p14:creationId xmlns:p14="http://schemas.microsoft.com/office/powerpoint/2010/main" val="34590321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609585" rtl="0" eaLnBrk="1" fontAlgn="base" hangingPunct="1">
        <a:spcBef>
          <a:spcPct val="0"/>
        </a:spcBef>
        <a:spcAft>
          <a:spcPct val="0"/>
        </a:spcAft>
        <a:defRPr sz="4267" b="1" kern="1200">
          <a:solidFill>
            <a:schemeClr val="tx1"/>
          </a:solidFill>
          <a:latin typeface="Arial"/>
          <a:ea typeface="ＭＳ Ｐゴシック" charset="0"/>
          <a:cs typeface="Arial"/>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p:titleStyle>
    <p:bodyStyle>
      <a:lvl1pPr marL="457189" indent="-457189"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1pPr>
      <a:lvl2pPr marL="990575" indent="-380990"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2pPr>
      <a:lvl3pPr marL="1523962" indent="-304792" algn="l" defTabSz="609585"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2133547" indent="-304792" algn="l" defTabSz="609585" rtl="0" eaLnBrk="1" fontAlgn="base" hangingPunct="1">
        <a:spcBef>
          <a:spcPct val="20000"/>
        </a:spcBef>
        <a:spcAft>
          <a:spcPct val="0"/>
        </a:spcAft>
        <a:buFont typeface="Arial" charset="0"/>
        <a:buChar char="–"/>
        <a:defRPr sz="1867" kern="1200">
          <a:solidFill>
            <a:schemeClr val="tx1"/>
          </a:solidFill>
          <a:latin typeface="Arial"/>
          <a:ea typeface="ＭＳ Ｐゴシック" charset="0"/>
          <a:cs typeface="Arial"/>
        </a:defRPr>
      </a:lvl4pPr>
      <a:lvl5pPr marL="2743131" indent="-304792" algn="l" defTabSz="609585" rtl="0" eaLnBrk="1" fontAlgn="base" hangingPunct="1">
        <a:spcBef>
          <a:spcPct val="20000"/>
        </a:spcBef>
        <a:spcAft>
          <a:spcPct val="0"/>
        </a:spcAft>
        <a:buFont typeface="Arial" charset="0"/>
        <a:buChar char="»"/>
        <a:defRPr sz="1333" kern="1200">
          <a:solidFill>
            <a:schemeClr val="tx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8C24-8575-8644-833E-593D27AC502F}"/>
              </a:ext>
            </a:extLst>
          </p:cNvPr>
          <p:cNvSpPr>
            <a:spLocks noGrp="1"/>
          </p:cNvSpPr>
          <p:nvPr>
            <p:ph type="ctrTitle"/>
          </p:nvPr>
        </p:nvSpPr>
        <p:spPr/>
        <p:txBody>
          <a:bodyPr/>
          <a:lstStyle/>
          <a:p>
            <a:r>
              <a:rPr lang="en-US" sz="4000" dirty="0"/>
              <a:t>NE 591: Advanced Reactor Materials</a:t>
            </a:r>
          </a:p>
        </p:txBody>
      </p:sp>
      <p:sp>
        <p:nvSpPr>
          <p:cNvPr id="3" name="Subtitle 2">
            <a:extLst>
              <a:ext uri="{FF2B5EF4-FFF2-40B4-BE49-F238E27FC236}">
                <a16:creationId xmlns:a16="http://schemas.microsoft.com/office/drawing/2014/main" id="{62187F49-5DA5-4E46-B793-DAB018625C3A}"/>
              </a:ext>
            </a:extLst>
          </p:cNvPr>
          <p:cNvSpPr>
            <a:spLocks noGrp="1"/>
          </p:cNvSpPr>
          <p:nvPr>
            <p:ph type="subTitle" idx="1"/>
          </p:nvPr>
        </p:nvSpPr>
        <p:spPr/>
        <p:txBody>
          <a:bodyPr/>
          <a:lstStyle/>
          <a:p>
            <a:r>
              <a:rPr lang="en-US" dirty="0"/>
              <a:t>Fall 2021</a:t>
            </a:r>
          </a:p>
          <a:p>
            <a:r>
              <a:rPr lang="en-US" dirty="0"/>
              <a:t>Dr. Benjamin Beeler</a:t>
            </a:r>
          </a:p>
        </p:txBody>
      </p:sp>
      <p:sp>
        <p:nvSpPr>
          <p:cNvPr id="4" name="Slide Number Placeholder 3">
            <a:extLst>
              <a:ext uri="{FF2B5EF4-FFF2-40B4-BE49-F238E27FC236}">
                <a16:creationId xmlns:a16="http://schemas.microsoft.com/office/drawing/2014/main" id="{91667053-FE0B-2E4F-88E8-0DE41FF95167}"/>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300506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DCB8-B46E-4C48-A5E8-127FC39B85C2}"/>
              </a:ext>
            </a:extLst>
          </p:cNvPr>
          <p:cNvSpPr>
            <a:spLocks noGrp="1"/>
          </p:cNvSpPr>
          <p:nvPr>
            <p:ph type="title"/>
          </p:nvPr>
        </p:nvSpPr>
        <p:spPr/>
        <p:txBody>
          <a:bodyPr/>
          <a:lstStyle/>
          <a:p>
            <a:r>
              <a:rPr lang="en-US" dirty="0"/>
              <a:t>FCCI </a:t>
            </a:r>
          </a:p>
        </p:txBody>
      </p:sp>
      <p:sp>
        <p:nvSpPr>
          <p:cNvPr id="3" name="Content Placeholder 2">
            <a:extLst>
              <a:ext uri="{FF2B5EF4-FFF2-40B4-BE49-F238E27FC236}">
                <a16:creationId xmlns:a16="http://schemas.microsoft.com/office/drawing/2014/main" id="{08C8C4A5-FB2E-6E48-9205-484356B68440}"/>
              </a:ext>
            </a:extLst>
          </p:cNvPr>
          <p:cNvSpPr>
            <a:spLocks noGrp="1"/>
          </p:cNvSpPr>
          <p:nvPr>
            <p:ph sz="half" idx="1"/>
          </p:nvPr>
        </p:nvSpPr>
        <p:spPr>
          <a:xfrm>
            <a:off x="609599" y="1968503"/>
            <a:ext cx="6011917" cy="4157663"/>
          </a:xfrm>
        </p:spPr>
        <p:txBody>
          <a:bodyPr/>
          <a:lstStyle/>
          <a:p>
            <a:r>
              <a:rPr lang="en-US" sz="2400" dirty="0"/>
              <a:t>In the fuel, some phases are observed that are enriched with the fuel constituents and contain Fe or Ni as the major nonfuel or components</a:t>
            </a:r>
          </a:p>
          <a:p>
            <a:r>
              <a:rPr lang="en-US" sz="2400" dirty="0"/>
              <a:t>Other phases are observed that primarily contain lanthanides</a:t>
            </a:r>
          </a:p>
          <a:p>
            <a:r>
              <a:rPr lang="en-US" sz="2400" dirty="0"/>
              <a:t>The interaction zone formation is localized</a:t>
            </a:r>
          </a:p>
          <a:p>
            <a:r>
              <a:rPr lang="en-US" sz="2400" dirty="0"/>
              <a:t>Temperature and power variations along the length of a fuel element appear to impact the amount of FCCI that occurs</a:t>
            </a:r>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6" name="Content Placeholder 5">
            <a:extLst>
              <a:ext uri="{FF2B5EF4-FFF2-40B4-BE49-F238E27FC236}">
                <a16:creationId xmlns:a16="http://schemas.microsoft.com/office/drawing/2014/main" id="{47AF267C-60BA-664A-8071-C54C3BE46979}"/>
              </a:ext>
            </a:extLst>
          </p:cNvPr>
          <p:cNvPicPr>
            <a:picLocks noGrp="1" noChangeAspect="1"/>
          </p:cNvPicPr>
          <p:nvPr>
            <p:ph sz="half" idx="2"/>
          </p:nvPr>
        </p:nvPicPr>
        <p:blipFill>
          <a:blip r:embed="rId2"/>
          <a:stretch>
            <a:fillRect/>
          </a:stretch>
        </p:blipFill>
        <p:spPr>
          <a:xfrm>
            <a:off x="6758152" y="2756262"/>
            <a:ext cx="5041462" cy="1635642"/>
          </a:xfrm>
          <a:prstGeom prst="rect">
            <a:avLst/>
          </a:prstGeom>
        </p:spPr>
      </p:pic>
      <p:sp>
        <p:nvSpPr>
          <p:cNvPr id="5" name="Slide Number Placeholder 4">
            <a:extLst>
              <a:ext uri="{FF2B5EF4-FFF2-40B4-BE49-F238E27FC236}">
                <a16:creationId xmlns:a16="http://schemas.microsoft.com/office/drawing/2014/main" id="{303B83D5-54D0-8A49-A37A-C02A42F037E1}"/>
              </a:ext>
            </a:extLst>
          </p:cNvPr>
          <p:cNvSpPr>
            <a:spLocks noGrp="1"/>
          </p:cNvSpPr>
          <p:nvPr>
            <p:ph type="sldNum" sz="quarter" idx="12"/>
          </p:nvPr>
        </p:nvSpPr>
        <p:spPr/>
        <p:txBody>
          <a:bodyPr/>
          <a:lstStyle/>
          <a:p>
            <a:pPr>
              <a:defRPr/>
            </a:pPr>
            <a:fld id="{EC35E9FC-F6D5-0349-BBED-EA7D7A9BC49B}" type="slidenum">
              <a:rPr lang="en-US" smtClean="0"/>
              <a:pPr>
                <a:defRPr/>
              </a:pPr>
              <a:t>10</a:t>
            </a:fld>
            <a:endParaRPr lang="en-US"/>
          </a:p>
        </p:txBody>
      </p:sp>
      <p:pic>
        <p:nvPicPr>
          <p:cNvPr id="7" name="Picture 6">
            <a:extLst>
              <a:ext uri="{FF2B5EF4-FFF2-40B4-BE49-F238E27FC236}">
                <a16:creationId xmlns:a16="http://schemas.microsoft.com/office/drawing/2014/main" id="{582067B8-6F05-FE43-B91C-028BCFDC7C21}"/>
              </a:ext>
            </a:extLst>
          </p:cNvPr>
          <p:cNvPicPr>
            <a:picLocks noChangeAspect="1"/>
          </p:cNvPicPr>
          <p:nvPr/>
        </p:nvPicPr>
        <p:blipFill>
          <a:blip r:embed="rId3"/>
          <a:stretch>
            <a:fillRect/>
          </a:stretch>
        </p:blipFill>
        <p:spPr>
          <a:xfrm>
            <a:off x="6758152" y="4766601"/>
            <a:ext cx="5141310" cy="1075920"/>
          </a:xfrm>
          <a:prstGeom prst="rect">
            <a:avLst/>
          </a:prstGeom>
        </p:spPr>
      </p:pic>
      <p:sp>
        <p:nvSpPr>
          <p:cNvPr id="8" name="TextBox 7">
            <a:extLst>
              <a:ext uri="{FF2B5EF4-FFF2-40B4-BE49-F238E27FC236}">
                <a16:creationId xmlns:a16="http://schemas.microsoft.com/office/drawing/2014/main" id="{3E662D8C-89B5-B24E-A044-0B4CB09E4F86}"/>
              </a:ext>
            </a:extLst>
          </p:cNvPr>
          <p:cNvSpPr txBox="1"/>
          <p:nvPr/>
        </p:nvSpPr>
        <p:spPr>
          <a:xfrm>
            <a:off x="7028793" y="2231921"/>
            <a:ext cx="4593021" cy="378372"/>
          </a:xfrm>
          <a:prstGeom prst="rect">
            <a:avLst/>
          </a:prstGeom>
          <a:noFill/>
        </p:spPr>
        <p:txBody>
          <a:bodyPr wrap="square" rtlCol="0">
            <a:spAutoFit/>
          </a:bodyPr>
          <a:lstStyle/>
          <a:p>
            <a:pPr algn="ctr"/>
            <a:r>
              <a:rPr lang="en-US" dirty="0"/>
              <a:t>Two different locations in DP-16</a:t>
            </a:r>
          </a:p>
        </p:txBody>
      </p:sp>
    </p:spTree>
    <p:extLst>
      <p:ext uri="{BB962C8B-B14F-4D97-AF65-F5344CB8AC3E}">
        <p14:creationId xmlns:p14="http://schemas.microsoft.com/office/powerpoint/2010/main" val="410669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3240-0CB0-E249-A883-8A772C21EC02}"/>
              </a:ext>
            </a:extLst>
          </p:cNvPr>
          <p:cNvSpPr>
            <a:spLocks noGrp="1"/>
          </p:cNvSpPr>
          <p:nvPr>
            <p:ph type="title"/>
          </p:nvPr>
        </p:nvSpPr>
        <p:spPr/>
        <p:txBody>
          <a:bodyPr/>
          <a:lstStyle/>
          <a:p>
            <a:r>
              <a:rPr lang="en-US" dirty="0"/>
              <a:t>Melting Experiments</a:t>
            </a:r>
          </a:p>
        </p:txBody>
      </p:sp>
      <p:sp>
        <p:nvSpPr>
          <p:cNvPr id="3" name="Content Placeholder 2">
            <a:extLst>
              <a:ext uri="{FF2B5EF4-FFF2-40B4-BE49-F238E27FC236}">
                <a16:creationId xmlns:a16="http://schemas.microsoft.com/office/drawing/2014/main" id="{9623DC57-DCE3-AF4D-9490-6DE57B5D8ED2}"/>
              </a:ext>
            </a:extLst>
          </p:cNvPr>
          <p:cNvSpPr>
            <a:spLocks noGrp="1"/>
          </p:cNvSpPr>
          <p:nvPr>
            <p:ph sz="half" idx="1"/>
          </p:nvPr>
        </p:nvSpPr>
        <p:spPr>
          <a:xfrm>
            <a:off x="609600" y="1968503"/>
            <a:ext cx="6936828" cy="4157663"/>
          </a:xfrm>
        </p:spPr>
        <p:txBody>
          <a:bodyPr/>
          <a:lstStyle/>
          <a:p>
            <a:r>
              <a:rPr lang="en-US" sz="2200" dirty="0"/>
              <a:t>One potentially significant impact that the presence of FCCI zones is the melting of phases inside the cladding</a:t>
            </a:r>
          </a:p>
          <a:p>
            <a:r>
              <a:rPr lang="en-US" sz="2200" dirty="0"/>
              <a:t>This will limit the allowable coolant temperature that can be used for the reactor, but it can become more important when considering transients and accidents</a:t>
            </a:r>
          </a:p>
          <a:p>
            <a:r>
              <a:rPr lang="en-US" sz="2200" dirty="0"/>
              <a:t>This illustrates the effect of the relatively low quantities of Fe required to cause melting on the uranium-rich side of the U–Fe phase diagram</a:t>
            </a:r>
          </a:p>
          <a:p>
            <a:r>
              <a:rPr lang="en-US" sz="2200" dirty="0"/>
              <a:t>In general, no liquid phase formation is observed below heating at 700C</a:t>
            </a:r>
          </a:p>
          <a:p>
            <a:endParaRPr lang="en-US" sz="2200" dirty="0"/>
          </a:p>
          <a:p>
            <a:endParaRPr lang="en-US" sz="2200" dirty="0"/>
          </a:p>
        </p:txBody>
      </p:sp>
      <p:pic>
        <p:nvPicPr>
          <p:cNvPr id="6" name="Content Placeholder 5">
            <a:extLst>
              <a:ext uri="{FF2B5EF4-FFF2-40B4-BE49-F238E27FC236}">
                <a16:creationId xmlns:a16="http://schemas.microsoft.com/office/drawing/2014/main" id="{DDD21B83-3F3A-B34D-9E79-DE8B6F09854A}"/>
              </a:ext>
            </a:extLst>
          </p:cNvPr>
          <p:cNvPicPr>
            <a:picLocks noGrp="1" noChangeAspect="1"/>
          </p:cNvPicPr>
          <p:nvPr>
            <p:ph sz="half" idx="2"/>
          </p:nvPr>
        </p:nvPicPr>
        <p:blipFill>
          <a:blip r:embed="rId2"/>
          <a:stretch>
            <a:fillRect/>
          </a:stretch>
        </p:blipFill>
        <p:spPr>
          <a:xfrm>
            <a:off x="7854710" y="1789472"/>
            <a:ext cx="2729207" cy="5068528"/>
          </a:xfrm>
          <a:prstGeom prst="rect">
            <a:avLst/>
          </a:prstGeom>
        </p:spPr>
      </p:pic>
      <p:sp>
        <p:nvSpPr>
          <p:cNvPr id="5" name="Slide Number Placeholder 4">
            <a:extLst>
              <a:ext uri="{FF2B5EF4-FFF2-40B4-BE49-F238E27FC236}">
                <a16:creationId xmlns:a16="http://schemas.microsoft.com/office/drawing/2014/main" id="{E058E98D-8D96-8541-A62B-5D0B329EE0F1}"/>
              </a:ext>
            </a:extLst>
          </p:cNvPr>
          <p:cNvSpPr>
            <a:spLocks noGrp="1"/>
          </p:cNvSpPr>
          <p:nvPr>
            <p:ph type="sldNum" sz="quarter" idx="12"/>
          </p:nvPr>
        </p:nvSpPr>
        <p:spPr/>
        <p:txBody>
          <a:bodyPr/>
          <a:lstStyle/>
          <a:p>
            <a:pPr>
              <a:defRPr/>
            </a:pPr>
            <a:fld id="{EC35E9FC-F6D5-0349-BBED-EA7D7A9BC49B}" type="slidenum">
              <a:rPr lang="en-US" smtClean="0"/>
              <a:pPr>
                <a:defRPr/>
              </a:pPr>
              <a:t>11</a:t>
            </a:fld>
            <a:endParaRPr lang="en-US"/>
          </a:p>
        </p:txBody>
      </p:sp>
    </p:spTree>
    <p:extLst>
      <p:ext uri="{BB962C8B-B14F-4D97-AF65-F5344CB8AC3E}">
        <p14:creationId xmlns:p14="http://schemas.microsoft.com/office/powerpoint/2010/main" val="2403285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F56A-496A-2047-ADE5-CCF8BA98C8AD}"/>
              </a:ext>
            </a:extLst>
          </p:cNvPr>
          <p:cNvSpPr>
            <a:spLocks noGrp="1"/>
          </p:cNvSpPr>
          <p:nvPr>
            <p:ph type="title"/>
          </p:nvPr>
        </p:nvSpPr>
        <p:spPr/>
        <p:txBody>
          <a:bodyPr/>
          <a:lstStyle/>
          <a:p>
            <a:r>
              <a:rPr lang="en-US" dirty="0"/>
              <a:t>Metal fuel fabrication</a:t>
            </a:r>
          </a:p>
        </p:txBody>
      </p:sp>
      <p:sp>
        <p:nvSpPr>
          <p:cNvPr id="3" name="Slide Number Placeholder 2">
            <a:extLst>
              <a:ext uri="{FF2B5EF4-FFF2-40B4-BE49-F238E27FC236}">
                <a16:creationId xmlns:a16="http://schemas.microsoft.com/office/drawing/2014/main" id="{AB3C08B6-1600-4947-B6F4-BC6C06F3B322}"/>
              </a:ext>
            </a:extLst>
          </p:cNvPr>
          <p:cNvSpPr>
            <a:spLocks noGrp="1"/>
          </p:cNvSpPr>
          <p:nvPr>
            <p:ph type="sldNum" sz="quarter" idx="12"/>
          </p:nvPr>
        </p:nvSpPr>
        <p:spPr/>
        <p:txBody>
          <a:bodyPr/>
          <a:lstStyle/>
          <a:p>
            <a:pPr>
              <a:defRPr/>
            </a:pPr>
            <a:fld id="{0DA6BD0F-ABBC-C14D-BC96-77BE126A748B}" type="slidenum">
              <a:rPr lang="en-US" smtClean="0"/>
              <a:pPr>
                <a:defRPr/>
              </a:pPr>
              <a:t>12</a:t>
            </a:fld>
            <a:endParaRPr lang="en-US"/>
          </a:p>
        </p:txBody>
      </p:sp>
    </p:spTree>
    <p:extLst>
      <p:ext uri="{BB962C8B-B14F-4D97-AF65-F5344CB8AC3E}">
        <p14:creationId xmlns:p14="http://schemas.microsoft.com/office/powerpoint/2010/main" val="1160038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E851-9CAA-904E-B87E-EDA6E1A4863B}"/>
              </a:ext>
            </a:extLst>
          </p:cNvPr>
          <p:cNvSpPr>
            <a:spLocks noGrp="1"/>
          </p:cNvSpPr>
          <p:nvPr>
            <p:ph type="title"/>
          </p:nvPr>
        </p:nvSpPr>
        <p:spPr/>
        <p:txBody>
          <a:bodyPr/>
          <a:lstStyle/>
          <a:p>
            <a:r>
              <a:rPr lang="en-US" dirty="0"/>
              <a:t>Metal Fuel Fabrication</a:t>
            </a:r>
          </a:p>
        </p:txBody>
      </p:sp>
      <p:sp>
        <p:nvSpPr>
          <p:cNvPr id="3" name="Content Placeholder 2">
            <a:extLst>
              <a:ext uri="{FF2B5EF4-FFF2-40B4-BE49-F238E27FC236}">
                <a16:creationId xmlns:a16="http://schemas.microsoft.com/office/drawing/2014/main" id="{DA5AC39C-F1A3-CA4D-8276-0BBA3895B9A8}"/>
              </a:ext>
            </a:extLst>
          </p:cNvPr>
          <p:cNvSpPr>
            <a:spLocks noGrp="1"/>
          </p:cNvSpPr>
          <p:nvPr>
            <p:ph sz="half" idx="1"/>
          </p:nvPr>
        </p:nvSpPr>
        <p:spPr>
          <a:xfrm>
            <a:off x="609600" y="1968503"/>
            <a:ext cx="3888828" cy="4157663"/>
          </a:xfrm>
        </p:spPr>
        <p:txBody>
          <a:bodyPr/>
          <a:lstStyle/>
          <a:p>
            <a:r>
              <a:rPr lang="en-US" sz="2400" dirty="0"/>
              <a:t>Injection casting has been utilized for fuel slug fabrication</a:t>
            </a:r>
          </a:p>
          <a:p>
            <a:r>
              <a:rPr lang="en-US" sz="2400" dirty="0"/>
              <a:t>Remote fabrication has been performed inside a hot cell on recovered uranium</a:t>
            </a:r>
          </a:p>
          <a:p>
            <a:r>
              <a:rPr lang="en-US" sz="2400" dirty="0"/>
              <a:t>Fuel slugs for EBR II and FFTF were fabrication via injection casting</a:t>
            </a:r>
          </a:p>
        </p:txBody>
      </p:sp>
      <p:pic>
        <p:nvPicPr>
          <p:cNvPr id="6" name="Content Placeholder 5">
            <a:extLst>
              <a:ext uri="{FF2B5EF4-FFF2-40B4-BE49-F238E27FC236}">
                <a16:creationId xmlns:a16="http://schemas.microsoft.com/office/drawing/2014/main" id="{CFF54ABE-B410-0642-A653-583E0EDA6257}"/>
              </a:ext>
            </a:extLst>
          </p:cNvPr>
          <p:cNvPicPr>
            <a:picLocks noGrp="1" noChangeAspect="1"/>
          </p:cNvPicPr>
          <p:nvPr>
            <p:ph sz="half" idx="2"/>
          </p:nvPr>
        </p:nvPicPr>
        <p:blipFill>
          <a:blip r:embed="rId3"/>
          <a:stretch>
            <a:fillRect/>
          </a:stretch>
        </p:blipFill>
        <p:spPr>
          <a:xfrm>
            <a:off x="4820535" y="1968500"/>
            <a:ext cx="7205077" cy="3989387"/>
          </a:xfrm>
          <a:prstGeom prst="rect">
            <a:avLst/>
          </a:prstGeom>
        </p:spPr>
      </p:pic>
      <p:sp>
        <p:nvSpPr>
          <p:cNvPr id="5" name="Slide Number Placeholder 4">
            <a:extLst>
              <a:ext uri="{FF2B5EF4-FFF2-40B4-BE49-F238E27FC236}">
                <a16:creationId xmlns:a16="http://schemas.microsoft.com/office/drawing/2014/main" id="{000C07CA-C85C-0E46-83B0-05559C6298A2}"/>
              </a:ext>
            </a:extLst>
          </p:cNvPr>
          <p:cNvSpPr>
            <a:spLocks noGrp="1"/>
          </p:cNvSpPr>
          <p:nvPr>
            <p:ph type="sldNum" sz="quarter" idx="12"/>
          </p:nvPr>
        </p:nvSpPr>
        <p:spPr/>
        <p:txBody>
          <a:bodyPr/>
          <a:lstStyle/>
          <a:p>
            <a:pPr>
              <a:defRPr/>
            </a:pPr>
            <a:fld id="{EC35E9FC-F6D5-0349-BBED-EA7D7A9BC49B}" type="slidenum">
              <a:rPr lang="en-US" smtClean="0"/>
              <a:pPr>
                <a:defRPr/>
              </a:pPr>
              <a:t>13</a:t>
            </a:fld>
            <a:endParaRPr lang="en-US"/>
          </a:p>
        </p:txBody>
      </p:sp>
    </p:spTree>
    <p:extLst>
      <p:ext uri="{BB962C8B-B14F-4D97-AF65-F5344CB8AC3E}">
        <p14:creationId xmlns:p14="http://schemas.microsoft.com/office/powerpoint/2010/main" val="1598933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E851-9CAA-904E-B87E-EDA6E1A4863B}"/>
              </a:ext>
            </a:extLst>
          </p:cNvPr>
          <p:cNvSpPr>
            <a:spLocks noGrp="1"/>
          </p:cNvSpPr>
          <p:nvPr>
            <p:ph type="title"/>
          </p:nvPr>
        </p:nvSpPr>
        <p:spPr/>
        <p:txBody>
          <a:bodyPr/>
          <a:lstStyle/>
          <a:p>
            <a:r>
              <a:rPr lang="en-US" dirty="0"/>
              <a:t>Metal Fuel Fabrication</a:t>
            </a:r>
          </a:p>
        </p:txBody>
      </p:sp>
      <p:sp>
        <p:nvSpPr>
          <p:cNvPr id="3" name="Content Placeholder 2">
            <a:extLst>
              <a:ext uri="{FF2B5EF4-FFF2-40B4-BE49-F238E27FC236}">
                <a16:creationId xmlns:a16="http://schemas.microsoft.com/office/drawing/2014/main" id="{DA5AC39C-F1A3-CA4D-8276-0BBA3895B9A8}"/>
              </a:ext>
            </a:extLst>
          </p:cNvPr>
          <p:cNvSpPr>
            <a:spLocks noGrp="1"/>
          </p:cNvSpPr>
          <p:nvPr>
            <p:ph sz="half" idx="1"/>
          </p:nvPr>
        </p:nvSpPr>
        <p:spPr>
          <a:xfrm>
            <a:off x="609600" y="1968503"/>
            <a:ext cx="3888828" cy="4157663"/>
          </a:xfrm>
        </p:spPr>
        <p:txBody>
          <a:bodyPr/>
          <a:lstStyle/>
          <a:p>
            <a:r>
              <a:rPr lang="en-US" sz="2400" dirty="0"/>
              <a:t>Starting materials are charged into the graphite crucible in the furnace</a:t>
            </a:r>
          </a:p>
          <a:p>
            <a:r>
              <a:rPr lang="en-US" sz="2400" dirty="0"/>
              <a:t>Silica molds with tops closed are set above the crucible</a:t>
            </a:r>
          </a:p>
          <a:p>
            <a:r>
              <a:rPr lang="en-US" sz="2400" dirty="0"/>
              <a:t>Crucible is coated with yttria</a:t>
            </a:r>
          </a:p>
          <a:p>
            <a:r>
              <a:rPr lang="en-US" sz="2400" dirty="0"/>
              <a:t>Molds coated with zirconia</a:t>
            </a:r>
          </a:p>
        </p:txBody>
      </p:sp>
      <p:pic>
        <p:nvPicPr>
          <p:cNvPr id="6" name="Content Placeholder 5">
            <a:extLst>
              <a:ext uri="{FF2B5EF4-FFF2-40B4-BE49-F238E27FC236}">
                <a16:creationId xmlns:a16="http://schemas.microsoft.com/office/drawing/2014/main" id="{CFF54ABE-B410-0642-A653-583E0EDA6257}"/>
              </a:ext>
            </a:extLst>
          </p:cNvPr>
          <p:cNvPicPr>
            <a:picLocks noGrp="1" noChangeAspect="1"/>
          </p:cNvPicPr>
          <p:nvPr>
            <p:ph sz="half" idx="2"/>
          </p:nvPr>
        </p:nvPicPr>
        <p:blipFill>
          <a:blip r:embed="rId3"/>
          <a:stretch>
            <a:fillRect/>
          </a:stretch>
        </p:blipFill>
        <p:spPr>
          <a:xfrm>
            <a:off x="4820535" y="1968500"/>
            <a:ext cx="7205077" cy="3989387"/>
          </a:xfrm>
          <a:prstGeom prst="rect">
            <a:avLst/>
          </a:prstGeom>
        </p:spPr>
      </p:pic>
      <p:sp>
        <p:nvSpPr>
          <p:cNvPr id="5" name="Slide Number Placeholder 4">
            <a:extLst>
              <a:ext uri="{FF2B5EF4-FFF2-40B4-BE49-F238E27FC236}">
                <a16:creationId xmlns:a16="http://schemas.microsoft.com/office/drawing/2014/main" id="{000C07CA-C85C-0E46-83B0-05559C6298A2}"/>
              </a:ext>
            </a:extLst>
          </p:cNvPr>
          <p:cNvSpPr>
            <a:spLocks noGrp="1"/>
          </p:cNvSpPr>
          <p:nvPr>
            <p:ph type="sldNum" sz="quarter" idx="12"/>
          </p:nvPr>
        </p:nvSpPr>
        <p:spPr/>
        <p:txBody>
          <a:bodyPr/>
          <a:lstStyle/>
          <a:p>
            <a:pPr>
              <a:defRPr/>
            </a:pPr>
            <a:fld id="{EC35E9FC-F6D5-0349-BBED-EA7D7A9BC49B}" type="slidenum">
              <a:rPr lang="en-US" smtClean="0"/>
              <a:pPr>
                <a:defRPr/>
              </a:pPr>
              <a:t>14</a:t>
            </a:fld>
            <a:endParaRPr lang="en-US"/>
          </a:p>
        </p:txBody>
      </p:sp>
    </p:spTree>
    <p:extLst>
      <p:ext uri="{BB962C8B-B14F-4D97-AF65-F5344CB8AC3E}">
        <p14:creationId xmlns:p14="http://schemas.microsoft.com/office/powerpoint/2010/main" val="2982652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E851-9CAA-904E-B87E-EDA6E1A4863B}"/>
              </a:ext>
            </a:extLst>
          </p:cNvPr>
          <p:cNvSpPr>
            <a:spLocks noGrp="1"/>
          </p:cNvSpPr>
          <p:nvPr>
            <p:ph type="title"/>
          </p:nvPr>
        </p:nvSpPr>
        <p:spPr/>
        <p:txBody>
          <a:bodyPr/>
          <a:lstStyle/>
          <a:p>
            <a:r>
              <a:rPr lang="en-US" dirty="0"/>
              <a:t>Metal Fuel Fabrication</a:t>
            </a:r>
          </a:p>
        </p:txBody>
      </p:sp>
      <p:sp>
        <p:nvSpPr>
          <p:cNvPr id="3" name="Content Placeholder 2">
            <a:extLst>
              <a:ext uri="{FF2B5EF4-FFF2-40B4-BE49-F238E27FC236}">
                <a16:creationId xmlns:a16="http://schemas.microsoft.com/office/drawing/2014/main" id="{DA5AC39C-F1A3-CA4D-8276-0BBA3895B9A8}"/>
              </a:ext>
            </a:extLst>
          </p:cNvPr>
          <p:cNvSpPr>
            <a:spLocks noGrp="1"/>
          </p:cNvSpPr>
          <p:nvPr>
            <p:ph sz="half" idx="1"/>
          </p:nvPr>
        </p:nvSpPr>
        <p:spPr>
          <a:xfrm>
            <a:off x="609599" y="1968503"/>
            <a:ext cx="4210935" cy="4157663"/>
          </a:xfrm>
        </p:spPr>
        <p:txBody>
          <a:bodyPr/>
          <a:lstStyle/>
          <a:p>
            <a:r>
              <a:rPr lang="en-US" sz="2400" dirty="0"/>
              <a:t>Furnace closed and filled with </a:t>
            </a:r>
            <a:r>
              <a:rPr lang="en-US" sz="2400" dirty="0" err="1"/>
              <a:t>Ar</a:t>
            </a:r>
            <a:r>
              <a:rPr lang="en-US" sz="2400" dirty="0"/>
              <a:t> gas</a:t>
            </a:r>
          </a:p>
          <a:p>
            <a:r>
              <a:rPr lang="en-US" sz="2400" dirty="0"/>
              <a:t>Crucible is inductively heated to 1830K, and stirred electromagnetically</a:t>
            </a:r>
          </a:p>
          <a:p>
            <a:r>
              <a:rPr lang="en-US" sz="2400" dirty="0" err="1"/>
              <a:t>Ar</a:t>
            </a:r>
            <a:r>
              <a:rPr lang="en-US" sz="2400" dirty="0"/>
              <a:t> gas removed, molds are lowered, then </a:t>
            </a:r>
            <a:r>
              <a:rPr lang="en-US" sz="2400" dirty="0" err="1"/>
              <a:t>Ar</a:t>
            </a:r>
            <a:r>
              <a:rPr lang="en-US" sz="2400" dirty="0"/>
              <a:t> gas returned</a:t>
            </a:r>
          </a:p>
          <a:p>
            <a:r>
              <a:rPr lang="en-US" sz="2400" dirty="0"/>
              <a:t>Pressure difference injects the melt into the molds</a:t>
            </a:r>
          </a:p>
        </p:txBody>
      </p:sp>
      <p:pic>
        <p:nvPicPr>
          <p:cNvPr id="6" name="Content Placeholder 5">
            <a:extLst>
              <a:ext uri="{FF2B5EF4-FFF2-40B4-BE49-F238E27FC236}">
                <a16:creationId xmlns:a16="http://schemas.microsoft.com/office/drawing/2014/main" id="{CFF54ABE-B410-0642-A653-583E0EDA6257}"/>
              </a:ext>
            </a:extLst>
          </p:cNvPr>
          <p:cNvPicPr>
            <a:picLocks noGrp="1" noChangeAspect="1"/>
          </p:cNvPicPr>
          <p:nvPr>
            <p:ph sz="half" idx="2"/>
          </p:nvPr>
        </p:nvPicPr>
        <p:blipFill>
          <a:blip r:embed="rId3"/>
          <a:stretch>
            <a:fillRect/>
          </a:stretch>
        </p:blipFill>
        <p:spPr>
          <a:xfrm>
            <a:off x="4820535" y="1968500"/>
            <a:ext cx="7205077" cy="3989387"/>
          </a:xfrm>
          <a:prstGeom prst="rect">
            <a:avLst/>
          </a:prstGeom>
        </p:spPr>
      </p:pic>
      <p:sp>
        <p:nvSpPr>
          <p:cNvPr id="5" name="Slide Number Placeholder 4">
            <a:extLst>
              <a:ext uri="{FF2B5EF4-FFF2-40B4-BE49-F238E27FC236}">
                <a16:creationId xmlns:a16="http://schemas.microsoft.com/office/drawing/2014/main" id="{000C07CA-C85C-0E46-83B0-05559C6298A2}"/>
              </a:ext>
            </a:extLst>
          </p:cNvPr>
          <p:cNvSpPr>
            <a:spLocks noGrp="1"/>
          </p:cNvSpPr>
          <p:nvPr>
            <p:ph type="sldNum" sz="quarter" idx="12"/>
          </p:nvPr>
        </p:nvSpPr>
        <p:spPr/>
        <p:txBody>
          <a:bodyPr/>
          <a:lstStyle/>
          <a:p>
            <a:pPr>
              <a:defRPr/>
            </a:pPr>
            <a:fld id="{EC35E9FC-F6D5-0349-BBED-EA7D7A9BC49B}" type="slidenum">
              <a:rPr lang="en-US" smtClean="0"/>
              <a:pPr>
                <a:defRPr/>
              </a:pPr>
              <a:t>15</a:t>
            </a:fld>
            <a:endParaRPr lang="en-US"/>
          </a:p>
        </p:txBody>
      </p:sp>
    </p:spTree>
    <p:extLst>
      <p:ext uri="{BB962C8B-B14F-4D97-AF65-F5344CB8AC3E}">
        <p14:creationId xmlns:p14="http://schemas.microsoft.com/office/powerpoint/2010/main" val="1677275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F56A-496A-2047-ADE5-CCF8BA98C8AD}"/>
              </a:ext>
            </a:extLst>
          </p:cNvPr>
          <p:cNvSpPr>
            <a:spLocks noGrp="1"/>
          </p:cNvSpPr>
          <p:nvPr>
            <p:ph type="title"/>
          </p:nvPr>
        </p:nvSpPr>
        <p:spPr/>
        <p:txBody>
          <a:bodyPr/>
          <a:lstStyle/>
          <a:p>
            <a:r>
              <a:rPr lang="en-US" dirty="0"/>
              <a:t>Questions?</a:t>
            </a:r>
          </a:p>
        </p:txBody>
      </p:sp>
      <p:sp>
        <p:nvSpPr>
          <p:cNvPr id="3" name="Slide Number Placeholder 2">
            <a:extLst>
              <a:ext uri="{FF2B5EF4-FFF2-40B4-BE49-F238E27FC236}">
                <a16:creationId xmlns:a16="http://schemas.microsoft.com/office/drawing/2014/main" id="{AB3C08B6-1600-4947-B6F4-BC6C06F3B322}"/>
              </a:ext>
            </a:extLst>
          </p:cNvPr>
          <p:cNvSpPr>
            <a:spLocks noGrp="1"/>
          </p:cNvSpPr>
          <p:nvPr>
            <p:ph type="sldNum" sz="quarter" idx="12"/>
          </p:nvPr>
        </p:nvSpPr>
        <p:spPr/>
        <p:txBody>
          <a:bodyPr/>
          <a:lstStyle/>
          <a:p>
            <a:pPr>
              <a:defRPr/>
            </a:pPr>
            <a:fld id="{0DA6BD0F-ABBC-C14D-BC96-77BE126A748B}" type="slidenum">
              <a:rPr lang="en-US" smtClean="0"/>
              <a:pPr>
                <a:defRPr/>
              </a:pPr>
              <a:t>16</a:t>
            </a:fld>
            <a:endParaRPr lang="en-US"/>
          </a:p>
        </p:txBody>
      </p:sp>
    </p:spTree>
    <p:extLst>
      <p:ext uri="{BB962C8B-B14F-4D97-AF65-F5344CB8AC3E}">
        <p14:creationId xmlns:p14="http://schemas.microsoft.com/office/powerpoint/2010/main" val="286723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D733-9A9D-0147-B472-6D2A34313119}"/>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357AA63C-5C44-4545-A937-4E8E5D379A5A}"/>
              </a:ext>
            </a:extLst>
          </p:cNvPr>
          <p:cNvSpPr>
            <a:spLocks noGrp="1"/>
          </p:cNvSpPr>
          <p:nvPr>
            <p:ph sz="half" idx="1"/>
          </p:nvPr>
        </p:nvSpPr>
        <p:spPr>
          <a:xfrm>
            <a:off x="609599" y="1968503"/>
            <a:ext cx="10972799" cy="4157663"/>
          </a:xfrm>
        </p:spPr>
        <p:txBody>
          <a:bodyPr/>
          <a:lstStyle/>
          <a:p>
            <a:r>
              <a:rPr lang="en-US" sz="2400" dirty="0"/>
              <a:t>Thermal conductivity degradation</a:t>
            </a:r>
          </a:p>
          <a:p>
            <a:pPr lvl="1"/>
            <a:r>
              <a:rPr lang="en-US" sz="2400" dirty="0"/>
              <a:t>fission gas swelling/porosity, sodium infiltration</a:t>
            </a:r>
          </a:p>
          <a:p>
            <a:r>
              <a:rPr lang="en-US" sz="2400" dirty="0"/>
              <a:t>Fuel-cladding mechanical interaction</a:t>
            </a:r>
          </a:p>
          <a:p>
            <a:pPr lvl="1"/>
            <a:r>
              <a:rPr lang="en-US" sz="2400" dirty="0"/>
              <a:t>fuel swelling, creep, internal pressure, etc.</a:t>
            </a:r>
          </a:p>
          <a:p>
            <a:r>
              <a:rPr lang="en-US" sz="2400" dirty="0"/>
              <a:t>Fuel-cladding chemical interaction</a:t>
            </a:r>
          </a:p>
          <a:p>
            <a:pPr lvl="1"/>
            <a:r>
              <a:rPr lang="en-US" sz="2400" dirty="0"/>
              <a:t>phase diagrams and kinetics, low melting points, </a:t>
            </a:r>
            <a:r>
              <a:rPr lang="en-US" sz="2400" dirty="0" err="1"/>
              <a:t>intermetallics</a:t>
            </a:r>
            <a:r>
              <a:rPr lang="en-US" sz="2400" dirty="0"/>
              <a:t>, etc.</a:t>
            </a:r>
          </a:p>
          <a:p>
            <a:endParaRPr lang="en-US" sz="2400" dirty="0"/>
          </a:p>
        </p:txBody>
      </p:sp>
      <p:sp>
        <p:nvSpPr>
          <p:cNvPr id="5" name="Slide Number Placeholder 4">
            <a:extLst>
              <a:ext uri="{FF2B5EF4-FFF2-40B4-BE49-F238E27FC236}">
                <a16:creationId xmlns:a16="http://schemas.microsoft.com/office/drawing/2014/main" id="{ED13D8C5-2625-944D-A346-88684E6316EC}"/>
              </a:ext>
            </a:extLst>
          </p:cNvPr>
          <p:cNvSpPr>
            <a:spLocks noGrp="1"/>
          </p:cNvSpPr>
          <p:nvPr>
            <p:ph type="sldNum" sz="quarter" idx="12"/>
          </p:nvPr>
        </p:nvSpPr>
        <p:spPr/>
        <p:txBody>
          <a:bodyPr/>
          <a:lstStyle/>
          <a:p>
            <a:pPr>
              <a:defRPr/>
            </a:pPr>
            <a:fld id="{EC35E9FC-F6D5-0349-BBED-EA7D7A9BC49B}" type="slidenum">
              <a:rPr lang="en-US" smtClean="0"/>
              <a:pPr>
                <a:defRPr/>
              </a:pPr>
              <a:t>2</a:t>
            </a:fld>
            <a:endParaRPr lang="en-US"/>
          </a:p>
        </p:txBody>
      </p:sp>
    </p:spTree>
    <p:extLst>
      <p:ext uri="{BB962C8B-B14F-4D97-AF65-F5344CB8AC3E}">
        <p14:creationId xmlns:p14="http://schemas.microsoft.com/office/powerpoint/2010/main" val="359338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2AA17-899A-A44C-8048-58AE6BB42659}"/>
              </a:ext>
            </a:extLst>
          </p:cNvPr>
          <p:cNvSpPr>
            <a:spLocks noGrp="1"/>
          </p:cNvSpPr>
          <p:nvPr>
            <p:ph type="title"/>
          </p:nvPr>
        </p:nvSpPr>
        <p:spPr/>
        <p:txBody>
          <a:bodyPr/>
          <a:lstStyle/>
          <a:p>
            <a:r>
              <a:rPr lang="en-US" dirty="0"/>
              <a:t>FCCI</a:t>
            </a:r>
          </a:p>
        </p:txBody>
      </p:sp>
      <p:sp>
        <p:nvSpPr>
          <p:cNvPr id="3" name="Content Placeholder 2">
            <a:extLst>
              <a:ext uri="{FF2B5EF4-FFF2-40B4-BE49-F238E27FC236}">
                <a16:creationId xmlns:a16="http://schemas.microsoft.com/office/drawing/2014/main" id="{7FFE68A5-A364-7347-974E-D10BC673CC53}"/>
              </a:ext>
            </a:extLst>
          </p:cNvPr>
          <p:cNvSpPr>
            <a:spLocks noGrp="1"/>
          </p:cNvSpPr>
          <p:nvPr>
            <p:ph sz="half" idx="1"/>
          </p:nvPr>
        </p:nvSpPr>
        <p:spPr>
          <a:xfrm>
            <a:off x="609599" y="1968503"/>
            <a:ext cx="5588001" cy="4157663"/>
          </a:xfrm>
        </p:spPr>
        <p:txBody>
          <a:bodyPr/>
          <a:lstStyle/>
          <a:p>
            <a:r>
              <a:rPr lang="en-US" sz="2400" dirty="0"/>
              <a:t>The burnup of a fuel pin is another parameter that impacts the size of the fuel–cladding interaction zone</a:t>
            </a:r>
          </a:p>
          <a:p>
            <a:r>
              <a:rPr lang="en-US" sz="2400" dirty="0"/>
              <a:t>Larger interaction zones are observed for higher burnup fuel elements</a:t>
            </a:r>
          </a:p>
          <a:p>
            <a:r>
              <a:rPr lang="en-US" sz="2400" dirty="0"/>
              <a:t>The larger inventories of fission products allow more lanthanides to diffuse down the temperature gradient, thereby increasing the inventory of fission products at the interface</a:t>
            </a:r>
          </a:p>
        </p:txBody>
      </p:sp>
      <p:sp>
        <p:nvSpPr>
          <p:cNvPr id="5" name="Slide Number Placeholder 4">
            <a:extLst>
              <a:ext uri="{FF2B5EF4-FFF2-40B4-BE49-F238E27FC236}">
                <a16:creationId xmlns:a16="http://schemas.microsoft.com/office/drawing/2014/main" id="{08DD1CA4-DFAD-8D4C-8793-8A9C9795C297}"/>
              </a:ext>
            </a:extLst>
          </p:cNvPr>
          <p:cNvSpPr>
            <a:spLocks noGrp="1"/>
          </p:cNvSpPr>
          <p:nvPr>
            <p:ph type="sldNum" sz="quarter" idx="12"/>
          </p:nvPr>
        </p:nvSpPr>
        <p:spPr/>
        <p:txBody>
          <a:bodyPr/>
          <a:lstStyle/>
          <a:p>
            <a:pPr>
              <a:defRPr/>
            </a:pPr>
            <a:fld id="{EC35E9FC-F6D5-0349-BBED-EA7D7A9BC49B}" type="slidenum">
              <a:rPr lang="en-US" smtClean="0"/>
              <a:pPr>
                <a:defRPr/>
              </a:pPr>
              <a:t>3</a:t>
            </a:fld>
            <a:endParaRPr lang="en-US"/>
          </a:p>
        </p:txBody>
      </p:sp>
      <p:sp>
        <p:nvSpPr>
          <p:cNvPr id="6" name="Content Placeholder 5">
            <a:extLst>
              <a:ext uri="{FF2B5EF4-FFF2-40B4-BE49-F238E27FC236}">
                <a16:creationId xmlns:a16="http://schemas.microsoft.com/office/drawing/2014/main" id="{753EDF85-8C2A-BC41-A021-1E9097D92F7B}"/>
              </a:ext>
            </a:extLst>
          </p:cNvPr>
          <p:cNvSpPr>
            <a:spLocks noGrp="1"/>
          </p:cNvSpPr>
          <p:nvPr>
            <p:ph sz="half" idx="2"/>
          </p:nvPr>
        </p:nvSpPr>
        <p:spPr/>
        <p:txBody>
          <a:bodyPr/>
          <a:lstStyle/>
          <a:p>
            <a:r>
              <a:rPr lang="en-US" sz="2400" dirty="0"/>
              <a:t>For high burnup fuels, temperature effects also exacerbate FCCI due to thermal cond. degradation producing higher temperatures, and more rapid FP diffusion</a:t>
            </a:r>
          </a:p>
          <a:p>
            <a:r>
              <a:rPr lang="en-US" sz="2400" dirty="0"/>
              <a:t>Fuel elements at the hotter core positions can exhibit increased interdiffusion at the fuel–cladding interface over those at colder positions</a:t>
            </a:r>
          </a:p>
          <a:p>
            <a:endParaRPr lang="en-US" sz="2400" dirty="0"/>
          </a:p>
        </p:txBody>
      </p:sp>
    </p:spTree>
    <p:extLst>
      <p:ext uri="{BB962C8B-B14F-4D97-AF65-F5344CB8AC3E}">
        <p14:creationId xmlns:p14="http://schemas.microsoft.com/office/powerpoint/2010/main" val="349280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2CB7-6757-0A46-B980-78D171F06EE0}"/>
              </a:ext>
            </a:extLst>
          </p:cNvPr>
          <p:cNvSpPr>
            <a:spLocks noGrp="1"/>
          </p:cNvSpPr>
          <p:nvPr>
            <p:ph type="title"/>
          </p:nvPr>
        </p:nvSpPr>
        <p:spPr/>
        <p:txBody>
          <a:bodyPr/>
          <a:lstStyle/>
          <a:p>
            <a:r>
              <a:rPr lang="en-US" dirty="0"/>
              <a:t>FCCI Compositions</a:t>
            </a:r>
          </a:p>
        </p:txBody>
      </p:sp>
      <p:sp>
        <p:nvSpPr>
          <p:cNvPr id="3" name="Content Placeholder 2">
            <a:extLst>
              <a:ext uri="{FF2B5EF4-FFF2-40B4-BE49-F238E27FC236}">
                <a16:creationId xmlns:a16="http://schemas.microsoft.com/office/drawing/2014/main" id="{D31727EA-B72F-2F47-9CC9-01BF94551F77}"/>
              </a:ext>
            </a:extLst>
          </p:cNvPr>
          <p:cNvSpPr>
            <a:spLocks noGrp="1"/>
          </p:cNvSpPr>
          <p:nvPr>
            <p:ph sz="half" idx="1"/>
          </p:nvPr>
        </p:nvSpPr>
        <p:spPr>
          <a:xfrm>
            <a:off x="609600" y="1968503"/>
            <a:ext cx="7830207" cy="4157663"/>
          </a:xfrm>
        </p:spPr>
        <p:txBody>
          <a:bodyPr/>
          <a:lstStyle/>
          <a:p>
            <a:r>
              <a:rPr lang="en-US" sz="2200" dirty="0"/>
              <a:t>Fe and Cr are the major constituents in HT-9 cladding and should show up as major constituents in the FCCI zones of irradiated HT-9-clad fuel elements</a:t>
            </a:r>
          </a:p>
          <a:p>
            <a:r>
              <a:rPr lang="en-US" sz="2200" dirty="0"/>
              <a:t>For D9-clad fuel elements, Fe, Ni, and Cr are major constituents that should be present in FCCI zones</a:t>
            </a:r>
          </a:p>
          <a:p>
            <a:r>
              <a:rPr lang="en-US" sz="2200" dirty="0"/>
              <a:t>There have been some irradiated fuel samples that were specifically destructively analyzed to observe FCCI</a:t>
            </a:r>
          </a:p>
          <a:p>
            <a:r>
              <a:rPr lang="en-US" sz="2200" dirty="0"/>
              <a:t>The lowest and highest determined temperatures at the fuel–cladding interface were 540 and 660 C, respectively</a:t>
            </a:r>
          </a:p>
          <a:p>
            <a:r>
              <a:rPr lang="en-US" sz="2200" dirty="0"/>
              <a:t>The thickest interaction zone measured was 170 </a:t>
            </a:r>
            <a:r>
              <a:rPr lang="en-US" sz="2200" dirty="0">
                <a:latin typeface="Symbol" pitchFamily="2" charset="2"/>
              </a:rPr>
              <a:t>m</a:t>
            </a:r>
            <a:r>
              <a:rPr lang="en-US" sz="2200" dirty="0"/>
              <a:t>m, and the lanthanide fission products were the primary fuel constituents observed in the interaction layers</a:t>
            </a:r>
          </a:p>
          <a:p>
            <a:endParaRPr lang="en-US" sz="2200" dirty="0"/>
          </a:p>
        </p:txBody>
      </p:sp>
      <p:pic>
        <p:nvPicPr>
          <p:cNvPr id="6" name="Content Placeholder 5">
            <a:extLst>
              <a:ext uri="{FF2B5EF4-FFF2-40B4-BE49-F238E27FC236}">
                <a16:creationId xmlns:a16="http://schemas.microsoft.com/office/drawing/2014/main" id="{123AA60A-924B-9B4D-8A35-3C93BB503461}"/>
              </a:ext>
            </a:extLst>
          </p:cNvPr>
          <p:cNvPicPr>
            <a:picLocks noGrp="1" noChangeAspect="1"/>
          </p:cNvPicPr>
          <p:nvPr>
            <p:ph sz="half" idx="2"/>
          </p:nvPr>
        </p:nvPicPr>
        <p:blipFill>
          <a:blip r:embed="rId2"/>
          <a:stretch>
            <a:fillRect/>
          </a:stretch>
        </p:blipFill>
        <p:spPr>
          <a:xfrm>
            <a:off x="8545676" y="2727302"/>
            <a:ext cx="3228647" cy="2450878"/>
          </a:xfrm>
          <a:prstGeom prst="rect">
            <a:avLst/>
          </a:prstGeom>
        </p:spPr>
      </p:pic>
      <p:sp>
        <p:nvSpPr>
          <p:cNvPr id="5" name="Slide Number Placeholder 4">
            <a:extLst>
              <a:ext uri="{FF2B5EF4-FFF2-40B4-BE49-F238E27FC236}">
                <a16:creationId xmlns:a16="http://schemas.microsoft.com/office/drawing/2014/main" id="{93603850-C133-1B42-8F9D-DDA2FF39BC20}"/>
              </a:ext>
            </a:extLst>
          </p:cNvPr>
          <p:cNvSpPr>
            <a:spLocks noGrp="1"/>
          </p:cNvSpPr>
          <p:nvPr>
            <p:ph type="sldNum" sz="quarter" idx="12"/>
          </p:nvPr>
        </p:nvSpPr>
        <p:spPr/>
        <p:txBody>
          <a:bodyPr/>
          <a:lstStyle/>
          <a:p>
            <a:pPr>
              <a:defRPr/>
            </a:pPr>
            <a:fld id="{EC35E9FC-F6D5-0349-BBED-EA7D7A9BC49B}" type="slidenum">
              <a:rPr lang="en-US" smtClean="0"/>
              <a:pPr>
                <a:defRPr/>
              </a:pPr>
              <a:t>4</a:t>
            </a:fld>
            <a:endParaRPr lang="en-US" dirty="0"/>
          </a:p>
        </p:txBody>
      </p:sp>
    </p:spTree>
    <p:extLst>
      <p:ext uri="{BB962C8B-B14F-4D97-AF65-F5344CB8AC3E}">
        <p14:creationId xmlns:p14="http://schemas.microsoft.com/office/powerpoint/2010/main" val="366744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2CB7-6757-0A46-B980-78D171F06EE0}"/>
              </a:ext>
            </a:extLst>
          </p:cNvPr>
          <p:cNvSpPr>
            <a:spLocks noGrp="1"/>
          </p:cNvSpPr>
          <p:nvPr>
            <p:ph type="title"/>
          </p:nvPr>
        </p:nvSpPr>
        <p:spPr/>
        <p:txBody>
          <a:bodyPr/>
          <a:lstStyle/>
          <a:p>
            <a:r>
              <a:rPr lang="en-US" dirty="0"/>
              <a:t>FCCI Examinations</a:t>
            </a:r>
          </a:p>
        </p:txBody>
      </p:sp>
      <p:sp>
        <p:nvSpPr>
          <p:cNvPr id="5" name="Slide Number Placeholder 4">
            <a:extLst>
              <a:ext uri="{FF2B5EF4-FFF2-40B4-BE49-F238E27FC236}">
                <a16:creationId xmlns:a16="http://schemas.microsoft.com/office/drawing/2014/main" id="{93603850-C133-1B42-8F9D-DDA2FF39BC20}"/>
              </a:ext>
            </a:extLst>
          </p:cNvPr>
          <p:cNvSpPr>
            <a:spLocks noGrp="1"/>
          </p:cNvSpPr>
          <p:nvPr>
            <p:ph type="sldNum" sz="quarter" idx="12"/>
          </p:nvPr>
        </p:nvSpPr>
        <p:spPr/>
        <p:txBody>
          <a:bodyPr/>
          <a:lstStyle/>
          <a:p>
            <a:pPr>
              <a:defRPr/>
            </a:pPr>
            <a:fld id="{EC35E9FC-F6D5-0349-BBED-EA7D7A9BC49B}" type="slidenum">
              <a:rPr lang="en-US" smtClean="0"/>
              <a:pPr>
                <a:defRPr/>
              </a:pPr>
              <a:t>5</a:t>
            </a:fld>
            <a:endParaRPr lang="en-US"/>
          </a:p>
        </p:txBody>
      </p:sp>
      <p:pic>
        <p:nvPicPr>
          <p:cNvPr id="8" name="Picture 7">
            <a:extLst>
              <a:ext uri="{FF2B5EF4-FFF2-40B4-BE49-F238E27FC236}">
                <a16:creationId xmlns:a16="http://schemas.microsoft.com/office/drawing/2014/main" id="{03CC4FEE-5E4B-4648-BAD0-93AD88FDE83D}"/>
              </a:ext>
            </a:extLst>
          </p:cNvPr>
          <p:cNvPicPr>
            <a:picLocks noChangeAspect="1"/>
          </p:cNvPicPr>
          <p:nvPr/>
        </p:nvPicPr>
        <p:blipFill>
          <a:blip r:embed="rId2"/>
          <a:stretch>
            <a:fillRect/>
          </a:stretch>
        </p:blipFill>
        <p:spPr>
          <a:xfrm>
            <a:off x="2033887" y="1756041"/>
            <a:ext cx="8124226" cy="4965436"/>
          </a:xfrm>
          <a:prstGeom prst="rect">
            <a:avLst/>
          </a:prstGeom>
        </p:spPr>
      </p:pic>
    </p:spTree>
    <p:extLst>
      <p:ext uri="{BB962C8B-B14F-4D97-AF65-F5344CB8AC3E}">
        <p14:creationId xmlns:p14="http://schemas.microsoft.com/office/powerpoint/2010/main" val="213779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C6E9-00C8-9843-9251-F723AE8FA04B}"/>
              </a:ext>
            </a:extLst>
          </p:cNvPr>
          <p:cNvSpPr>
            <a:spLocks noGrp="1"/>
          </p:cNvSpPr>
          <p:nvPr>
            <p:ph type="title"/>
          </p:nvPr>
        </p:nvSpPr>
        <p:spPr/>
        <p:txBody>
          <a:bodyPr/>
          <a:lstStyle/>
          <a:p>
            <a:r>
              <a:rPr lang="en-US" dirty="0"/>
              <a:t>FCCI Compositions</a:t>
            </a:r>
          </a:p>
        </p:txBody>
      </p:sp>
      <p:sp>
        <p:nvSpPr>
          <p:cNvPr id="3" name="Content Placeholder 2">
            <a:extLst>
              <a:ext uri="{FF2B5EF4-FFF2-40B4-BE49-F238E27FC236}">
                <a16:creationId xmlns:a16="http://schemas.microsoft.com/office/drawing/2014/main" id="{B7882736-56D1-444D-AC5D-65EA56DDB895}"/>
              </a:ext>
            </a:extLst>
          </p:cNvPr>
          <p:cNvSpPr>
            <a:spLocks noGrp="1"/>
          </p:cNvSpPr>
          <p:nvPr>
            <p:ph sz="half" idx="1"/>
          </p:nvPr>
        </p:nvSpPr>
        <p:spPr/>
        <p:txBody>
          <a:bodyPr/>
          <a:lstStyle/>
          <a:p>
            <a:r>
              <a:rPr lang="en-US" sz="2400" dirty="0"/>
              <a:t>Element DP-16 was the only fuel element in which a sample was generated for analysis using SEM/EDS, in addition to the more typical OM and EPMA analyses usually performed on fuel elements</a:t>
            </a:r>
          </a:p>
          <a:p>
            <a:r>
              <a:rPr lang="en-US" sz="2400" dirty="0"/>
              <a:t>U-16Pu-23Zr and HT-9 cladding</a:t>
            </a:r>
          </a:p>
          <a:p>
            <a:r>
              <a:rPr lang="en-US" sz="2400" dirty="0"/>
              <a:t>X-ray analysis maps at the right</a:t>
            </a:r>
          </a:p>
          <a:p>
            <a:endParaRPr lang="en-US" sz="2400" dirty="0"/>
          </a:p>
        </p:txBody>
      </p:sp>
      <p:sp>
        <p:nvSpPr>
          <p:cNvPr id="5" name="Slide Number Placeholder 4">
            <a:extLst>
              <a:ext uri="{FF2B5EF4-FFF2-40B4-BE49-F238E27FC236}">
                <a16:creationId xmlns:a16="http://schemas.microsoft.com/office/drawing/2014/main" id="{D2796F3F-B650-5D46-B2E8-8AA1D3A287BF}"/>
              </a:ext>
            </a:extLst>
          </p:cNvPr>
          <p:cNvSpPr>
            <a:spLocks noGrp="1"/>
          </p:cNvSpPr>
          <p:nvPr>
            <p:ph type="sldNum" sz="quarter" idx="12"/>
          </p:nvPr>
        </p:nvSpPr>
        <p:spPr/>
        <p:txBody>
          <a:bodyPr/>
          <a:lstStyle/>
          <a:p>
            <a:pPr>
              <a:defRPr/>
            </a:pPr>
            <a:fld id="{EC35E9FC-F6D5-0349-BBED-EA7D7A9BC49B}" type="slidenum">
              <a:rPr lang="en-US" smtClean="0"/>
              <a:pPr>
                <a:defRPr/>
              </a:pPr>
              <a:t>6</a:t>
            </a:fld>
            <a:endParaRPr lang="en-US"/>
          </a:p>
        </p:txBody>
      </p:sp>
      <p:pic>
        <p:nvPicPr>
          <p:cNvPr id="6" name="Picture 5">
            <a:extLst>
              <a:ext uri="{FF2B5EF4-FFF2-40B4-BE49-F238E27FC236}">
                <a16:creationId xmlns:a16="http://schemas.microsoft.com/office/drawing/2014/main" id="{D96BE436-DEAA-094F-A5E7-4F9B9DEB1BCE}"/>
              </a:ext>
            </a:extLst>
          </p:cNvPr>
          <p:cNvPicPr>
            <a:picLocks noChangeAspect="1"/>
          </p:cNvPicPr>
          <p:nvPr/>
        </p:nvPicPr>
        <p:blipFill>
          <a:blip r:embed="rId2"/>
          <a:stretch>
            <a:fillRect/>
          </a:stretch>
        </p:blipFill>
        <p:spPr>
          <a:xfrm>
            <a:off x="643104" y="5772600"/>
            <a:ext cx="5917483" cy="274320"/>
          </a:xfrm>
          <a:prstGeom prst="rect">
            <a:avLst/>
          </a:prstGeom>
        </p:spPr>
      </p:pic>
      <p:pic>
        <p:nvPicPr>
          <p:cNvPr id="10" name="Picture 9">
            <a:extLst>
              <a:ext uri="{FF2B5EF4-FFF2-40B4-BE49-F238E27FC236}">
                <a16:creationId xmlns:a16="http://schemas.microsoft.com/office/drawing/2014/main" id="{52902A3A-2A56-3046-B53F-CDE59145D7A7}"/>
              </a:ext>
            </a:extLst>
          </p:cNvPr>
          <p:cNvPicPr>
            <a:picLocks noChangeAspect="1"/>
          </p:cNvPicPr>
          <p:nvPr/>
        </p:nvPicPr>
        <p:blipFill>
          <a:blip r:embed="rId3"/>
          <a:stretch>
            <a:fillRect/>
          </a:stretch>
        </p:blipFill>
        <p:spPr>
          <a:xfrm>
            <a:off x="7238607" y="1778930"/>
            <a:ext cx="2997985" cy="4945229"/>
          </a:xfrm>
          <a:prstGeom prst="rect">
            <a:avLst/>
          </a:prstGeom>
        </p:spPr>
      </p:pic>
      <p:sp>
        <p:nvSpPr>
          <p:cNvPr id="11" name="Rectangle 10">
            <a:extLst>
              <a:ext uri="{FF2B5EF4-FFF2-40B4-BE49-F238E27FC236}">
                <a16:creationId xmlns:a16="http://schemas.microsoft.com/office/drawing/2014/main" id="{1329AAE4-FE33-4149-904E-20FA3B58B45E}"/>
              </a:ext>
            </a:extLst>
          </p:cNvPr>
          <p:cNvSpPr/>
          <p:nvPr/>
        </p:nvSpPr>
        <p:spPr>
          <a:xfrm>
            <a:off x="10379895" y="3423762"/>
            <a:ext cx="939746" cy="1477328"/>
          </a:xfrm>
          <a:prstGeom prst="rect">
            <a:avLst/>
          </a:prstGeom>
        </p:spPr>
        <p:txBody>
          <a:bodyPr wrap="square">
            <a:spAutoFit/>
          </a:bodyPr>
          <a:lstStyle/>
          <a:p>
            <a:r>
              <a:rPr lang="en-US" dirty="0">
                <a:latin typeface="Helvetica" pitchFamily="2" charset="0"/>
              </a:rPr>
              <a:t>(b) U, (c) Pu, (d) Zr, (e) Fe, (f) Cr</a:t>
            </a:r>
            <a:endParaRPr lang="en-US" dirty="0">
              <a:effectLst/>
              <a:latin typeface="Helvetica" pitchFamily="2" charset="0"/>
            </a:endParaRPr>
          </a:p>
        </p:txBody>
      </p:sp>
    </p:spTree>
    <p:extLst>
      <p:ext uri="{BB962C8B-B14F-4D97-AF65-F5344CB8AC3E}">
        <p14:creationId xmlns:p14="http://schemas.microsoft.com/office/powerpoint/2010/main" val="396167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B6F7-DE44-A54E-850E-9A7F2F104817}"/>
              </a:ext>
            </a:extLst>
          </p:cNvPr>
          <p:cNvSpPr>
            <a:spLocks noGrp="1"/>
          </p:cNvSpPr>
          <p:nvPr>
            <p:ph type="title"/>
          </p:nvPr>
        </p:nvSpPr>
        <p:spPr/>
        <p:txBody>
          <a:bodyPr/>
          <a:lstStyle/>
          <a:p>
            <a:r>
              <a:rPr lang="en-US" dirty="0"/>
              <a:t>FCCI Compositions</a:t>
            </a:r>
          </a:p>
        </p:txBody>
      </p:sp>
      <p:sp>
        <p:nvSpPr>
          <p:cNvPr id="3" name="Content Placeholder 2">
            <a:extLst>
              <a:ext uri="{FF2B5EF4-FFF2-40B4-BE49-F238E27FC236}">
                <a16:creationId xmlns:a16="http://schemas.microsoft.com/office/drawing/2014/main" id="{439777E0-E28C-5749-96FE-4CB7D8E97031}"/>
              </a:ext>
            </a:extLst>
          </p:cNvPr>
          <p:cNvSpPr>
            <a:spLocks noGrp="1"/>
          </p:cNvSpPr>
          <p:nvPr>
            <p:ph sz="half" idx="1"/>
          </p:nvPr>
        </p:nvSpPr>
        <p:spPr>
          <a:xfrm>
            <a:off x="609600" y="1968503"/>
            <a:ext cx="4886972" cy="4157663"/>
          </a:xfrm>
        </p:spPr>
        <p:txBody>
          <a:bodyPr/>
          <a:lstStyle/>
          <a:p>
            <a:r>
              <a:rPr lang="en-US" sz="2400" dirty="0"/>
              <a:t>X-ray map for fission products</a:t>
            </a:r>
          </a:p>
          <a:p>
            <a:r>
              <a:rPr lang="en-US" sz="2400" dirty="0"/>
              <a:t>EPMA analysis for key species</a:t>
            </a:r>
          </a:p>
          <a:p>
            <a:r>
              <a:rPr lang="en-US" sz="2400" dirty="0"/>
              <a:t>Fe diffuses into the fuel, Ce and Nd diffuse into the cladding, and Pd enriches in localized areas of the fuel near the fuel–cladding interface</a:t>
            </a:r>
          </a:p>
          <a:p>
            <a:r>
              <a:rPr lang="en-US" sz="2400" dirty="0"/>
              <a:t>The lanthanides penetrated the farthest into the cladding (40 mm) of any components originating in the fuel</a:t>
            </a:r>
          </a:p>
          <a:p>
            <a:endParaRPr lang="en-US" sz="2400" dirty="0"/>
          </a:p>
          <a:p>
            <a:endParaRPr lang="en-US" sz="2400" dirty="0"/>
          </a:p>
        </p:txBody>
      </p:sp>
      <p:pic>
        <p:nvPicPr>
          <p:cNvPr id="7" name="Content Placeholder 6">
            <a:extLst>
              <a:ext uri="{FF2B5EF4-FFF2-40B4-BE49-F238E27FC236}">
                <a16:creationId xmlns:a16="http://schemas.microsoft.com/office/drawing/2014/main" id="{3CDFF704-A1CA-254F-9CDC-5F1D7A663285}"/>
              </a:ext>
            </a:extLst>
          </p:cNvPr>
          <p:cNvPicPr>
            <a:picLocks noGrp="1" noChangeAspect="1"/>
          </p:cNvPicPr>
          <p:nvPr>
            <p:ph sz="half" idx="2"/>
          </p:nvPr>
        </p:nvPicPr>
        <p:blipFill>
          <a:blip r:embed="rId2"/>
          <a:stretch>
            <a:fillRect/>
          </a:stretch>
        </p:blipFill>
        <p:spPr>
          <a:xfrm>
            <a:off x="8492341" y="1881984"/>
            <a:ext cx="3403589" cy="4075904"/>
          </a:xfrm>
          <a:prstGeom prst="rect">
            <a:avLst/>
          </a:prstGeom>
        </p:spPr>
      </p:pic>
      <p:sp>
        <p:nvSpPr>
          <p:cNvPr id="5" name="Slide Number Placeholder 4">
            <a:extLst>
              <a:ext uri="{FF2B5EF4-FFF2-40B4-BE49-F238E27FC236}">
                <a16:creationId xmlns:a16="http://schemas.microsoft.com/office/drawing/2014/main" id="{3176C519-A7C9-9942-B75A-71A7388C58E5}"/>
              </a:ext>
            </a:extLst>
          </p:cNvPr>
          <p:cNvSpPr>
            <a:spLocks noGrp="1"/>
          </p:cNvSpPr>
          <p:nvPr>
            <p:ph type="sldNum" sz="quarter" idx="12"/>
          </p:nvPr>
        </p:nvSpPr>
        <p:spPr/>
        <p:txBody>
          <a:bodyPr/>
          <a:lstStyle/>
          <a:p>
            <a:pPr>
              <a:defRPr/>
            </a:pPr>
            <a:fld id="{EC35E9FC-F6D5-0349-BBED-EA7D7A9BC49B}" type="slidenum">
              <a:rPr lang="en-US" smtClean="0"/>
              <a:pPr>
                <a:defRPr/>
              </a:pPr>
              <a:t>7</a:t>
            </a:fld>
            <a:endParaRPr lang="en-US"/>
          </a:p>
        </p:txBody>
      </p:sp>
      <p:pic>
        <p:nvPicPr>
          <p:cNvPr id="6" name="Picture 5">
            <a:extLst>
              <a:ext uri="{FF2B5EF4-FFF2-40B4-BE49-F238E27FC236}">
                <a16:creationId xmlns:a16="http://schemas.microsoft.com/office/drawing/2014/main" id="{7A831C1A-7686-994A-AC19-C311F395031E}"/>
              </a:ext>
            </a:extLst>
          </p:cNvPr>
          <p:cNvPicPr>
            <a:picLocks noChangeAspect="1"/>
          </p:cNvPicPr>
          <p:nvPr/>
        </p:nvPicPr>
        <p:blipFill>
          <a:blip r:embed="rId3"/>
          <a:stretch>
            <a:fillRect/>
          </a:stretch>
        </p:blipFill>
        <p:spPr>
          <a:xfrm>
            <a:off x="5496572" y="2371727"/>
            <a:ext cx="2927497" cy="3351214"/>
          </a:xfrm>
          <a:prstGeom prst="rect">
            <a:avLst/>
          </a:prstGeom>
        </p:spPr>
      </p:pic>
      <p:sp>
        <p:nvSpPr>
          <p:cNvPr id="8" name="Rectangle 7">
            <a:extLst>
              <a:ext uri="{FF2B5EF4-FFF2-40B4-BE49-F238E27FC236}">
                <a16:creationId xmlns:a16="http://schemas.microsoft.com/office/drawing/2014/main" id="{B77F493F-7369-9A49-8789-6E3F0D4B125F}"/>
              </a:ext>
            </a:extLst>
          </p:cNvPr>
          <p:cNvSpPr/>
          <p:nvPr/>
        </p:nvSpPr>
        <p:spPr>
          <a:xfrm>
            <a:off x="5394546" y="5755276"/>
            <a:ext cx="3063659" cy="338554"/>
          </a:xfrm>
          <a:prstGeom prst="rect">
            <a:avLst/>
          </a:prstGeom>
        </p:spPr>
        <p:txBody>
          <a:bodyPr wrap="none">
            <a:spAutoFit/>
          </a:bodyPr>
          <a:lstStyle/>
          <a:p>
            <a:r>
              <a:rPr lang="en-US" sz="1600" dirty="0">
                <a:latin typeface="Helvetica" pitchFamily="2" charset="0"/>
              </a:rPr>
              <a:t>(g) Ce, (h) Nd, (i) Ru, and (j) Pd</a:t>
            </a:r>
            <a:endParaRPr lang="en-US" sz="1600" dirty="0">
              <a:effectLst/>
              <a:latin typeface="Helvetica" pitchFamily="2" charset="0"/>
            </a:endParaRPr>
          </a:p>
        </p:txBody>
      </p:sp>
    </p:spTree>
    <p:extLst>
      <p:ext uri="{BB962C8B-B14F-4D97-AF65-F5344CB8AC3E}">
        <p14:creationId xmlns:p14="http://schemas.microsoft.com/office/powerpoint/2010/main" val="9994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6BC8-6FCB-704C-AC34-A78F5D1F01F2}"/>
              </a:ext>
            </a:extLst>
          </p:cNvPr>
          <p:cNvSpPr>
            <a:spLocks noGrp="1"/>
          </p:cNvSpPr>
          <p:nvPr>
            <p:ph type="title"/>
          </p:nvPr>
        </p:nvSpPr>
        <p:spPr/>
        <p:txBody>
          <a:bodyPr/>
          <a:lstStyle/>
          <a:p>
            <a:r>
              <a:rPr lang="en-US" dirty="0"/>
              <a:t>FCCI Compositions</a:t>
            </a:r>
          </a:p>
        </p:txBody>
      </p:sp>
      <p:sp>
        <p:nvSpPr>
          <p:cNvPr id="3" name="Content Placeholder 2">
            <a:extLst>
              <a:ext uri="{FF2B5EF4-FFF2-40B4-BE49-F238E27FC236}">
                <a16:creationId xmlns:a16="http://schemas.microsoft.com/office/drawing/2014/main" id="{6E857B11-BFC0-1741-B543-829D58113A2A}"/>
              </a:ext>
            </a:extLst>
          </p:cNvPr>
          <p:cNvSpPr>
            <a:spLocks noGrp="1"/>
          </p:cNvSpPr>
          <p:nvPr>
            <p:ph sz="half" idx="1"/>
          </p:nvPr>
        </p:nvSpPr>
        <p:spPr>
          <a:xfrm>
            <a:off x="609600" y="1968503"/>
            <a:ext cx="6579476" cy="4157663"/>
          </a:xfrm>
        </p:spPr>
        <p:txBody>
          <a:bodyPr/>
          <a:lstStyle/>
          <a:p>
            <a:r>
              <a:rPr lang="en-US" sz="2400" dirty="0"/>
              <a:t>The DP-11 fuel element was irradiated to about 10 at.% burnup at elevated cladding temperatures (630–660 C), binary U-Zr</a:t>
            </a:r>
          </a:p>
          <a:p>
            <a:r>
              <a:rPr lang="en-US" sz="2400" dirty="0"/>
              <a:t>There is a 50-</a:t>
            </a:r>
            <a:r>
              <a:rPr lang="en-US" sz="2400" dirty="0">
                <a:latin typeface="Symbol" pitchFamily="2" charset="2"/>
              </a:rPr>
              <a:t>m</a:t>
            </a:r>
            <a:r>
              <a:rPr lang="en-US" sz="2400" dirty="0"/>
              <a:t>m-wide zone of the cladding that is high in Cr and low in Fe and Ni</a:t>
            </a:r>
          </a:p>
          <a:p>
            <a:r>
              <a:rPr lang="en-US" sz="2400" dirty="0"/>
              <a:t>In the fuel, Fe has </a:t>
            </a:r>
            <a:r>
              <a:rPr lang="en-US" sz="2400" dirty="0" err="1"/>
              <a:t>interdiffused</a:t>
            </a:r>
            <a:r>
              <a:rPr lang="en-US" sz="2400" dirty="0"/>
              <a:t> around 250 </a:t>
            </a:r>
            <a:r>
              <a:rPr lang="en-US" sz="2400" dirty="0">
                <a:latin typeface="Symbol" pitchFamily="2" charset="2"/>
              </a:rPr>
              <a:t>m</a:t>
            </a:r>
            <a:r>
              <a:rPr lang="en-US" sz="2400" dirty="0"/>
              <a:t>m</a:t>
            </a:r>
          </a:p>
          <a:p>
            <a:r>
              <a:rPr lang="en-US" sz="2400" dirty="0"/>
              <a:t>In the cladding band containing high Cr and low Fe and Ni, lanthanide concentrations are elevated</a:t>
            </a:r>
          </a:p>
          <a:p>
            <a:endParaRPr lang="en-US" sz="2400" dirty="0"/>
          </a:p>
          <a:p>
            <a:endParaRPr lang="en-US" sz="2400" dirty="0"/>
          </a:p>
        </p:txBody>
      </p:sp>
      <p:pic>
        <p:nvPicPr>
          <p:cNvPr id="7" name="Content Placeholder 6">
            <a:extLst>
              <a:ext uri="{FF2B5EF4-FFF2-40B4-BE49-F238E27FC236}">
                <a16:creationId xmlns:a16="http://schemas.microsoft.com/office/drawing/2014/main" id="{A4EE7470-92D5-EC4F-BDA4-F4F360CC166A}"/>
              </a:ext>
            </a:extLst>
          </p:cNvPr>
          <p:cNvPicPr>
            <a:picLocks noGrp="1" noChangeAspect="1"/>
          </p:cNvPicPr>
          <p:nvPr>
            <p:ph sz="half" idx="2"/>
          </p:nvPr>
        </p:nvPicPr>
        <p:blipFill>
          <a:blip r:embed="rId2"/>
          <a:stretch>
            <a:fillRect/>
          </a:stretch>
        </p:blipFill>
        <p:spPr>
          <a:xfrm>
            <a:off x="7278900" y="1619790"/>
            <a:ext cx="3662369" cy="5238210"/>
          </a:xfrm>
          <a:prstGeom prst="rect">
            <a:avLst/>
          </a:prstGeom>
        </p:spPr>
      </p:pic>
      <p:sp>
        <p:nvSpPr>
          <p:cNvPr id="5" name="Slide Number Placeholder 4">
            <a:extLst>
              <a:ext uri="{FF2B5EF4-FFF2-40B4-BE49-F238E27FC236}">
                <a16:creationId xmlns:a16="http://schemas.microsoft.com/office/drawing/2014/main" id="{3112BB3F-F1DB-3249-B292-F86627819AD6}"/>
              </a:ext>
            </a:extLst>
          </p:cNvPr>
          <p:cNvSpPr>
            <a:spLocks noGrp="1"/>
          </p:cNvSpPr>
          <p:nvPr>
            <p:ph type="sldNum" sz="quarter" idx="12"/>
          </p:nvPr>
        </p:nvSpPr>
        <p:spPr/>
        <p:txBody>
          <a:bodyPr/>
          <a:lstStyle/>
          <a:p>
            <a:pPr>
              <a:defRPr/>
            </a:pPr>
            <a:fld id="{EC35E9FC-F6D5-0349-BBED-EA7D7A9BC49B}" type="slidenum">
              <a:rPr lang="en-US" smtClean="0"/>
              <a:pPr>
                <a:defRPr/>
              </a:pPr>
              <a:t>8</a:t>
            </a:fld>
            <a:endParaRPr lang="en-US"/>
          </a:p>
        </p:txBody>
      </p:sp>
      <p:pic>
        <p:nvPicPr>
          <p:cNvPr id="6" name="Picture 5">
            <a:extLst>
              <a:ext uri="{FF2B5EF4-FFF2-40B4-BE49-F238E27FC236}">
                <a16:creationId xmlns:a16="http://schemas.microsoft.com/office/drawing/2014/main" id="{FDA53B95-5FAB-3F46-BDFE-7B7F50B46E25}"/>
              </a:ext>
            </a:extLst>
          </p:cNvPr>
          <p:cNvPicPr>
            <a:picLocks noChangeAspect="1"/>
          </p:cNvPicPr>
          <p:nvPr/>
        </p:nvPicPr>
        <p:blipFill>
          <a:blip r:embed="rId3"/>
          <a:stretch>
            <a:fillRect/>
          </a:stretch>
        </p:blipFill>
        <p:spPr>
          <a:xfrm>
            <a:off x="187969" y="6173472"/>
            <a:ext cx="7382577" cy="182880"/>
          </a:xfrm>
          <a:prstGeom prst="rect">
            <a:avLst/>
          </a:prstGeom>
        </p:spPr>
      </p:pic>
    </p:spTree>
    <p:extLst>
      <p:ext uri="{BB962C8B-B14F-4D97-AF65-F5344CB8AC3E}">
        <p14:creationId xmlns:p14="http://schemas.microsoft.com/office/powerpoint/2010/main" val="51602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DCB8-B46E-4C48-A5E8-127FC39B85C2}"/>
              </a:ext>
            </a:extLst>
          </p:cNvPr>
          <p:cNvSpPr>
            <a:spLocks noGrp="1"/>
          </p:cNvSpPr>
          <p:nvPr>
            <p:ph type="title"/>
          </p:nvPr>
        </p:nvSpPr>
        <p:spPr/>
        <p:txBody>
          <a:bodyPr/>
          <a:lstStyle/>
          <a:p>
            <a:r>
              <a:rPr lang="en-US" dirty="0"/>
              <a:t>FCCI </a:t>
            </a:r>
          </a:p>
        </p:txBody>
      </p:sp>
      <p:sp>
        <p:nvSpPr>
          <p:cNvPr id="3" name="Content Placeholder 2">
            <a:extLst>
              <a:ext uri="{FF2B5EF4-FFF2-40B4-BE49-F238E27FC236}">
                <a16:creationId xmlns:a16="http://schemas.microsoft.com/office/drawing/2014/main" id="{08C8C4A5-FB2E-6E48-9205-484356B68440}"/>
              </a:ext>
            </a:extLst>
          </p:cNvPr>
          <p:cNvSpPr>
            <a:spLocks noGrp="1"/>
          </p:cNvSpPr>
          <p:nvPr>
            <p:ph sz="half" idx="1"/>
          </p:nvPr>
        </p:nvSpPr>
        <p:spPr/>
        <p:txBody>
          <a:bodyPr/>
          <a:lstStyle/>
          <a:p>
            <a:r>
              <a:rPr lang="en-US" sz="2400" dirty="0"/>
              <a:t>A variety of phases have been observed to form locally where swelled fuel has contacted the cladding</a:t>
            </a:r>
          </a:p>
          <a:p>
            <a:r>
              <a:rPr lang="en-US" sz="2400" dirty="0"/>
              <a:t>At the interface between the fuel and the cladding, the observed phases on both sides combine the cladding elements Fe, Ni, and Cr with the fuel components U, Zr, and Pu and the lanthanide fission products</a:t>
            </a:r>
          </a:p>
          <a:p>
            <a:endParaRPr lang="en-US" sz="2400" dirty="0"/>
          </a:p>
          <a:p>
            <a:endParaRPr lang="en-US" sz="2400" dirty="0"/>
          </a:p>
        </p:txBody>
      </p:sp>
      <p:sp>
        <p:nvSpPr>
          <p:cNvPr id="4" name="Content Placeholder 3">
            <a:extLst>
              <a:ext uri="{FF2B5EF4-FFF2-40B4-BE49-F238E27FC236}">
                <a16:creationId xmlns:a16="http://schemas.microsoft.com/office/drawing/2014/main" id="{DDDACF29-A588-494D-8F73-C1F16A4D4F99}"/>
              </a:ext>
            </a:extLst>
          </p:cNvPr>
          <p:cNvSpPr>
            <a:spLocks noGrp="1"/>
          </p:cNvSpPr>
          <p:nvPr>
            <p:ph sz="half" idx="2"/>
          </p:nvPr>
        </p:nvSpPr>
        <p:spPr/>
        <p:txBody>
          <a:bodyPr/>
          <a:lstStyle/>
          <a:p>
            <a:r>
              <a:rPr lang="en-US" sz="2400" dirty="0"/>
              <a:t>In the cladding, the developed phases are enriched with cladding components, and they contain differing amounts of the primary fuel components and fission product components</a:t>
            </a:r>
          </a:p>
          <a:p>
            <a:r>
              <a:rPr lang="en-US" sz="2400" dirty="0"/>
              <a:t>Lanthanides penetrate farthest into the cladding, specifically Ce and Nd</a:t>
            </a:r>
          </a:p>
          <a:p>
            <a:r>
              <a:rPr lang="en-US" sz="2400" dirty="0"/>
              <a:t>Fe and Ni depletion zones are observed in all the fuel elements</a:t>
            </a:r>
          </a:p>
          <a:p>
            <a:endParaRPr lang="en-US" sz="2400" dirty="0"/>
          </a:p>
          <a:p>
            <a:endParaRPr lang="en-US" sz="2400" dirty="0"/>
          </a:p>
          <a:p>
            <a:endParaRPr lang="en-US" sz="2400" dirty="0"/>
          </a:p>
        </p:txBody>
      </p:sp>
      <p:sp>
        <p:nvSpPr>
          <p:cNvPr id="5" name="Slide Number Placeholder 4">
            <a:extLst>
              <a:ext uri="{FF2B5EF4-FFF2-40B4-BE49-F238E27FC236}">
                <a16:creationId xmlns:a16="http://schemas.microsoft.com/office/drawing/2014/main" id="{303B83D5-54D0-8A49-A37A-C02A42F037E1}"/>
              </a:ext>
            </a:extLst>
          </p:cNvPr>
          <p:cNvSpPr>
            <a:spLocks noGrp="1"/>
          </p:cNvSpPr>
          <p:nvPr>
            <p:ph type="sldNum" sz="quarter" idx="12"/>
          </p:nvPr>
        </p:nvSpPr>
        <p:spPr/>
        <p:txBody>
          <a:bodyPr/>
          <a:lstStyle/>
          <a:p>
            <a:pPr>
              <a:defRPr/>
            </a:pPr>
            <a:fld id="{EC35E9FC-F6D5-0349-BBED-EA7D7A9BC49B}" type="slidenum">
              <a:rPr lang="en-US" smtClean="0"/>
              <a:pPr>
                <a:defRPr/>
              </a:pPr>
              <a:t>9</a:t>
            </a:fld>
            <a:endParaRPr lang="en-US"/>
          </a:p>
        </p:txBody>
      </p:sp>
    </p:spTree>
    <p:extLst>
      <p:ext uri="{BB962C8B-B14F-4D97-AF65-F5344CB8AC3E}">
        <p14:creationId xmlns:p14="http://schemas.microsoft.com/office/powerpoint/2010/main" val="33412810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34931</TotalTime>
  <Words>881</Words>
  <Application>Microsoft Macintosh PowerPoint</Application>
  <PresentationFormat>Widescreen</PresentationFormat>
  <Paragraphs>96</Paragraphs>
  <Slides>16</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Calibri Light</vt:lpstr>
      <vt:lpstr>Helvetica</vt:lpstr>
      <vt:lpstr>Symbol</vt:lpstr>
      <vt:lpstr>Custom Design</vt:lpstr>
      <vt:lpstr>1_NCStateU-horizontal-left-logo</vt:lpstr>
      <vt:lpstr>NE 591: Advanced Reactor Materials</vt:lpstr>
      <vt:lpstr>Last Time</vt:lpstr>
      <vt:lpstr>FCCI</vt:lpstr>
      <vt:lpstr>FCCI Compositions</vt:lpstr>
      <vt:lpstr>FCCI Examinations</vt:lpstr>
      <vt:lpstr>FCCI Compositions</vt:lpstr>
      <vt:lpstr>FCCI Compositions</vt:lpstr>
      <vt:lpstr>FCCI Compositions</vt:lpstr>
      <vt:lpstr>FCCI </vt:lpstr>
      <vt:lpstr>FCCI </vt:lpstr>
      <vt:lpstr>Melting Experiments</vt:lpstr>
      <vt:lpstr>Metal fuel fabrication</vt:lpstr>
      <vt:lpstr>Metal Fuel Fabrication</vt:lpstr>
      <vt:lpstr>Metal Fuel Fabrication</vt:lpstr>
      <vt:lpstr>Metal Fuel Fabrication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Fabrication</dc:title>
  <dc:creator>Ben Beeler</dc:creator>
  <cp:lastModifiedBy>Benjamin W. Beeler</cp:lastModifiedBy>
  <cp:revision>94</cp:revision>
  <dcterms:created xsi:type="dcterms:W3CDTF">2019-12-09T16:44:02Z</dcterms:created>
  <dcterms:modified xsi:type="dcterms:W3CDTF">2021-09-16T17:07:22Z</dcterms:modified>
</cp:coreProperties>
</file>