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43" r:id="rId3"/>
    <p:sldId id="374" r:id="rId4"/>
    <p:sldId id="375" r:id="rId5"/>
    <p:sldId id="377" r:id="rId6"/>
    <p:sldId id="390" r:id="rId7"/>
    <p:sldId id="391" r:id="rId8"/>
    <p:sldId id="392" r:id="rId9"/>
    <p:sldId id="394" r:id="rId10"/>
    <p:sldId id="386" r:id="rId11"/>
    <p:sldId id="389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mayeen Rafat Shahriar" initials="ARS" lastIdx="2" clrIdx="0">
    <p:extLst>
      <p:ext uri="{19B8F6BF-5375-455C-9EA6-DF929625EA0E}">
        <p15:presenceInfo xmlns:p15="http://schemas.microsoft.com/office/powerpoint/2012/main" userId="60f4adc77df318a8" providerId="Windows Live"/>
      </p:ext>
    </p:extLst>
  </p:cmAuthor>
  <p:cmAuthor id="2" name="Brina Mortensen Montoya" initials="BMM" lastIdx="1" clrIdx="1">
    <p:extLst>
      <p:ext uri="{19B8F6BF-5375-455C-9EA6-DF929625EA0E}">
        <p15:presenceInfo xmlns:p15="http://schemas.microsoft.com/office/powerpoint/2012/main" userId="S::bmmorten@ncsu.edu::8c1409c5-1452-48a7-b4a9-9f4cece5fe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0"/>
    <p:restoredTop sz="95794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6T11:43:07.7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227 558 24575,'0'-14'0,"-5"3"0,4-8 0,-4 1 0,0-4 0,4-1 0,-9-5 0,9 10 0,-3-7 0,4 14 0,4 0 0,1 2 0,5 8 0,0-3 0,0 4 0,0 0 0,5-5 0,-4-1 0,4 1 0,-5 0 0,-4 0 0,3 4 0,-4-3 0,1 8 0,3 1 0,-8 5 0,3 0 0,1 10 0,-4-8 0,4 7 0,-5-8 0,0-1 0,0 0 0,4 0 0,-3 0 0,4 0 0,-5 0 0,0 0 0,0-1 0,4-3 0,-2 2 0,2-2 0,0 4 0,-2 0 0,6 0 0,-7 0 0,8 0 0,-8 0 0,8-4 0,-8 3 0,8-4 0,-4 1 0,1 3 0,2-8 0,-3 3 0,5-4 0,-5-4 0,-1-2 0,-4-4 0,0-5 0,0 3 0,0-10 0,0 5 0,0 0 0,0-5 0,0-12 0,0 1 0,0-14 0,0 2 0,0-26 0,0 11 0,0-21 0,0 33 0,0 8 0,0 25 0,0 12 0,0 17 0,0-3 0,0 4 0,0-5 0,0 6 0,0 10 0,0-1 0,0 11 0,0-12 0,5 3 0,-3-4 0,8-1 0,-9 1 0,9 10 0,-4-14 0,4 17 0,-4-18 0,3 4 0,-8-6 0,8 3 0,-7-6 0,6 2 0,-7-6 0,4-4 0,-5 5 0,-5-5 0,0-1 0,-5-4 0,-6 0 0,4 0 0,-4-5 0,6 0 0,-6-6 0,4 0 0,-8 0 0,8 1 0,-3-1 0,5 6 0,-1-5 0,1 5 0,-10-6 0,8 6 0,-18-5 0,17 9 0,-7-8 0,9 8 0,-4-4 0,4 5 0,-9 0 0,9 0 0,-4 0 0,10 4 0,0 2 0,5 4 0,0 0 0,0 0 0,0 5 0,0 12 0,0-3 0,0 9 0,-10-11 0,8 1 0,-14 6 0,15-5 0,-10 0 0,10-3 0,-8-9 0,8 3 0,-4-4 0,1-6 0,-1 0 0,-1-9 0,2-2 0,4-4 0,0 0 0,0-1 0,0 1 0,-5-1 0,4 1 0,-3 0 0,4-11 0,0 8 0,-5-13 0,3 9 0,-8-21 0,3 5 0,-4-6 0,4 10 0,-3 6 0,8 0 0,-12-3 0,12 8 0,-12-2 0,13 6 0,1 8 0,12-7 0,-1 11 0,27-8 0,-17 8 0,18-8 0,-17 8 0,0-3 0,-5 5 0,-2 0 0,-4 0 0,-1 0 0,0 4 0,-5 2 0,-1 4 0,-4 0 0,5 0 0,-4 0 0,3 1 0,-4-1 0,0 0 0,5 0 0,-4 0 0,4 0 0,-1 0 0,-3 0 0,3-1 0,-4 1 0,4-5 0,-3 4 0,8-8 0,-8 0 0,3-7 0,0-4 0,2-16 0,0 6 0,4-13 0,-8 0 0,3 8 0,0-8 0,-4 10 0,4 6 0,-5-5 0,0 11 0,0-5 0,0 6 0,4 5 0,1 4 0,0 7 0,-1 8 0,1-2 0,-4 8 0,4-8 0,0 9 0,-4-4 0,4 0 0,0 4 0,-4-4 0,9 11 0,-9-10 0,5 8 0,-6-15 0,4 10 0,-3-10 0,4 8 0,-5-7 0,0 2 0,0-4 0,0 0 0,0 0 0,0-1 0,0 1 0,0 0 0,0 6 0,0 10 0,0-1 0,0 1 0,0-10 0,0-6 0,0 15 0,0-11 0,0 11 0,0-9 0,0-5 0,0 5 0,0 3 0,0-15 0,0 4 0,0-18 0,0 0 0,0-1 0,0-8 0,0 6 0,0-7 0,0 10 0,0 0 0,4-1 0,-3-4 0,4 4 0,-5-4 0,0 5 0,0 0 0,0 0 0,0 4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7C5660-D87B-442F-B5CA-277EBE8D2F66}" type="datetimeFigureOut">
              <a:rPr lang="en-US" smtClean="0"/>
              <a:t>9/16/21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4845CB4-DE83-48E9-B99D-22DDCB4C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96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45CB4-DE83-48E9-B99D-22DDCB4CDF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569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45CB4-DE83-48E9-B99D-22DDCB4CD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9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DE7F-642E-4933-8DA2-1B393D8B8484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1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1A1D6-B072-438A-9501-3674EB72DB04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2B88-191F-496C-9478-9E0B789EF1C7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602" y="172859"/>
            <a:ext cx="914400" cy="92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40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D9D1D-D194-4E67-8DFB-33BACA90FA46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9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A95E-0CB1-4C97-8A81-126F8D375CF9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7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59E45-D1AB-439B-806D-7AD0F3AF70C0}" type="datetime1">
              <a:rPr lang="en-US" smtClean="0"/>
              <a:t>9/16/21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79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205CF-F9AF-46B5-B7A1-D27A1181642D}" type="datetime1">
              <a:rPr lang="en-US" smtClean="0"/>
              <a:t>9/16/21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4BAFF-905E-45DD-9EC7-280236E272C8}" type="datetime1">
              <a:rPr lang="en-US" smtClean="0"/>
              <a:t>9/16/21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11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CE363-ABE1-4EF8-B99D-7C99F911CD05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7B7F8-7A89-4BB0-A0A0-7D5247026C51}" type="datetime1">
              <a:rPr lang="en-US" smtClean="0"/>
              <a:t>9/16/21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2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0EEB0-7B01-4443-9D77-20E1EC70DE38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9B82C-8AF8-455D-84BC-7B8F69389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19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911" y="2700998"/>
            <a:ext cx="10719581" cy="104100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Application of </a:t>
            </a:r>
            <a:r>
              <a:rPr lang="en-US" sz="3600" dirty="0" err="1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SiC</a:t>
            </a:r>
            <a:r>
              <a:rPr lang="en-US" sz="36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as cladding material (non- TRISO application)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CB936-20A6-4969-BC02-F01FFE431620}"/>
              </a:ext>
            </a:extLst>
          </p:cNvPr>
          <p:cNvSpPr txBox="1"/>
          <p:nvPr/>
        </p:nvSpPr>
        <p:spPr>
          <a:xfrm>
            <a:off x="2361025" y="5117130"/>
            <a:ext cx="75566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Khadija </a:t>
            </a:r>
            <a:r>
              <a:rPr lang="en-US" sz="2000" b="1" dirty="0" err="1">
                <a:solidFill>
                  <a:schemeClr val="bg1"/>
                </a:solidFill>
              </a:rPr>
              <a:t>Mahbuba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Graduate Student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Nuclear Engineering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North Carolina State University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D49B8263-61FF-4364-8FDE-D322B803D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07" y="182882"/>
            <a:ext cx="2019417" cy="20398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F7A95-B666-42F7-97E2-F2CEAB73662E}"/>
              </a:ext>
            </a:extLst>
          </p:cNvPr>
          <p:cNvSpPr txBox="1"/>
          <p:nvPr/>
        </p:nvSpPr>
        <p:spPr>
          <a:xfrm>
            <a:off x="4485244" y="4358640"/>
            <a:ext cx="3305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NE 795 Class 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6876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10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D6E70-03B2-44C7-A26F-A3148528B07D}"/>
              </a:ext>
            </a:extLst>
          </p:cNvPr>
          <p:cNvSpPr txBox="1"/>
          <p:nvPr/>
        </p:nvSpPr>
        <p:spPr>
          <a:xfrm>
            <a:off x="9959926" y="5110144"/>
            <a:ext cx="28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58F3D09B-11B5-4A4C-98B4-133AEC2A6E1C}"/>
              </a:ext>
            </a:extLst>
          </p:cNvPr>
          <p:cNvSpPr txBox="1">
            <a:spLocks/>
          </p:cNvSpPr>
          <p:nvPr/>
        </p:nvSpPr>
        <p:spPr>
          <a:xfrm>
            <a:off x="832337" y="1574801"/>
            <a:ext cx="10603449" cy="22224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SiC</a:t>
            </a:r>
            <a:r>
              <a:rPr lang="en-US" sz="2000" dirty="0"/>
              <a:t> based claddings are highly heterogenous</a:t>
            </a:r>
          </a:p>
          <a:p>
            <a:r>
              <a:rPr lang="en-US" sz="2000" dirty="0" err="1"/>
              <a:t>SiC</a:t>
            </a:r>
            <a:r>
              <a:rPr lang="en-US" sz="2000" dirty="0"/>
              <a:t> based claddings show excellent HT strength and an outstanding oxidation resistance to an HT steam , thus increase the fuel margin during LOCAs </a:t>
            </a:r>
          </a:p>
          <a:p>
            <a:r>
              <a:rPr lang="en-US" sz="2000" dirty="0"/>
              <a:t>The hydrothermal corrosion of </a:t>
            </a:r>
            <a:r>
              <a:rPr lang="en-US" sz="2000" dirty="0" err="1"/>
              <a:t>SiC</a:t>
            </a:r>
            <a:r>
              <a:rPr lang="en-US" sz="2000" dirty="0"/>
              <a:t> and the FPs retention capability of </a:t>
            </a:r>
            <a:r>
              <a:rPr lang="en-US" sz="2000" dirty="0" err="1"/>
              <a:t>SiC</a:t>
            </a:r>
            <a:r>
              <a:rPr lang="en-US" sz="2000" dirty="0"/>
              <a:t> and </a:t>
            </a:r>
            <a:r>
              <a:rPr lang="en-US" sz="2000" dirty="0" err="1"/>
              <a:t>SiC</a:t>
            </a:r>
            <a:r>
              <a:rPr lang="en-US" sz="2000" dirty="0"/>
              <a:t> composites are identified as critical feasibility issues that need to be fully addressed </a:t>
            </a:r>
          </a:p>
          <a:p>
            <a:r>
              <a:rPr lang="en-US" sz="2000" dirty="0"/>
              <a:t>Hydrogen water chemistry could be a solution</a:t>
            </a:r>
          </a:p>
          <a:p>
            <a:r>
              <a:rPr lang="en-US" sz="2000" dirty="0"/>
              <a:t>Cheaper manufacturing process is required for </a:t>
            </a:r>
            <a:r>
              <a:rPr lang="en-US" sz="2000" dirty="0" err="1"/>
              <a:t>SiC</a:t>
            </a:r>
            <a:r>
              <a:rPr lang="en-US" sz="2000" dirty="0"/>
              <a:t> based cladding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60127E2F-9C55-4245-B369-01F5B91A7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6" y="4187012"/>
            <a:ext cx="6285749" cy="1846263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F31B3D7E-17E0-DA42-8684-068C8E118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446" y="3895084"/>
            <a:ext cx="3987800" cy="2374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6468C2-F9B4-B44D-AF88-E64ACE133FF3}"/>
              </a:ext>
            </a:extLst>
          </p:cNvPr>
          <p:cNvSpPr txBox="1"/>
          <p:nvPr/>
        </p:nvSpPr>
        <p:spPr>
          <a:xfrm>
            <a:off x="8655011" y="3797300"/>
            <a:ext cx="317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in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241864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A108-464A-42CC-A43E-49110877A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34905"/>
            <a:ext cx="9144000" cy="1048117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C38A2-7F75-4662-B810-7EB8A1A1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1190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dirty="0"/>
              <a:t>Questions??</a:t>
            </a:r>
          </a:p>
        </p:txBody>
      </p:sp>
    </p:spTree>
    <p:extLst>
      <p:ext uri="{BB962C8B-B14F-4D97-AF65-F5344CB8AC3E}">
        <p14:creationId xmlns:p14="http://schemas.microsoft.com/office/powerpoint/2010/main" val="116384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4AC3-CE32-494C-8A6F-7598B8204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E2A-97E7-4957-9AA9-1AD2CE65D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Background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Production of  </a:t>
            </a:r>
            <a:r>
              <a:rPr lang="en-US" dirty="0" err="1"/>
              <a:t>SiC</a:t>
            </a:r>
            <a:r>
              <a:rPr lang="en-US" dirty="0"/>
              <a:t> based cladding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based cladding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Summary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0B4C7-5B0E-4F0C-916B-732DAE4D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FAD4D-EB6D-4067-B866-3A1EC95E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9A727-8531-4866-87E8-B696B26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3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BF0-7877-434F-A316-7ED2B681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FB10-D828-4931-88E1-770E3437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7315200" cy="45278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Why do we need new cladding material?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dirty="0"/>
              <a:t>The idea of replacing the metal cladding (Zr based alloy) in LWR with a ceramic composite began to emerge after a decade of studying the core that melted in the accident at Three Mile Island Unit 2 (TMI-2) in 1979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Earliest ceramic composite: </a:t>
            </a:r>
            <a:r>
              <a:rPr lang="en-US" sz="1900" dirty="0"/>
              <a:t>alumina fibers and an alumina matrix, known as a continuous fiber ceramic composite (CFCC)</a:t>
            </a:r>
            <a:r>
              <a:rPr lang="en-US" sz="1900" dirty="0">
                <a:solidFill>
                  <a:srgbClr val="FF0000"/>
                </a:solidFill>
              </a:rPr>
              <a:t>=&gt;</a:t>
            </a:r>
            <a:r>
              <a:rPr lang="en-US" sz="1900" dirty="0"/>
              <a:t>pros: lower thermal expansion, lower heat generation in cladding reaction; cons: permeable to fission gas and loose strength under irradiation</a:t>
            </a:r>
          </a:p>
          <a:p>
            <a:r>
              <a:rPr lang="en-US" sz="1900" dirty="0"/>
              <a:t>Multilayered </a:t>
            </a:r>
            <a:r>
              <a:rPr lang="en-US" sz="1900" dirty="0" err="1"/>
              <a:t>SiC</a:t>
            </a:r>
            <a:r>
              <a:rPr lang="en-US" sz="1900" dirty="0"/>
              <a:t>/</a:t>
            </a:r>
            <a:r>
              <a:rPr lang="en-US" sz="1900" dirty="0" err="1"/>
              <a:t>SiC</a:t>
            </a:r>
            <a:r>
              <a:rPr lang="en-US" sz="1900" dirty="0"/>
              <a:t> composite based cladding named as Triplex ceramic cladding for commercial use in 2009</a:t>
            </a:r>
          </a:p>
          <a:p>
            <a:r>
              <a:rPr lang="en-US" sz="1900" dirty="0"/>
              <a:t>After Fukushima accident in 2011, concept of ATF(accident accident tolerant fuel) starts to get more focus</a:t>
            </a:r>
          </a:p>
          <a:p>
            <a:r>
              <a:rPr lang="en-US" sz="1900" dirty="0"/>
              <a:t>Vendors have also expressed interest in increasing fuel burnup above licensed limits roughly about 62 </a:t>
            </a:r>
            <a:r>
              <a:rPr lang="en-US" sz="1900" dirty="0" err="1"/>
              <a:t>GWd</a:t>
            </a:r>
            <a:r>
              <a:rPr lang="en-US" sz="1900" dirty="0"/>
              <a:t>/MTU rod-average)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432C9-C938-44E3-A3A8-043EF60CD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0E560-075C-4CEC-B687-92E1F418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0E62-217F-473B-A320-3792EC733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/>
              <a:t>3</a:t>
            </a:fld>
            <a:endParaRPr lang="en-US" dirty="0"/>
          </a:p>
        </p:txBody>
      </p:sp>
      <p:pic>
        <p:nvPicPr>
          <p:cNvPr id="10" name="Picture 9" descr="Chart, diagram&#10;&#10;Description automatically generated">
            <a:extLst>
              <a:ext uri="{FF2B5EF4-FFF2-40B4-BE49-F238E27FC236}">
                <a16:creationId xmlns:a16="http://schemas.microsoft.com/office/drawing/2014/main" id="{B552E163-BB04-AE4E-B142-4143CA0D1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992" y="1095863"/>
            <a:ext cx="2998808" cy="2397303"/>
          </a:xfrm>
          <a:prstGeom prst="rect">
            <a:avLst/>
          </a:prstGeom>
        </p:spPr>
      </p:pic>
      <p:pic>
        <p:nvPicPr>
          <p:cNvPr id="12" name="Picture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C1EFCF0-7269-4945-9DB2-F5E27D5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343" y="3528450"/>
            <a:ext cx="2892457" cy="2575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5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92CF-C80C-472B-A5C0-41C3D836F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 method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cladding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E099-8881-413E-9023-FF588142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9/16/21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061CD-666D-4BE7-9E67-F8AE74EDD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North Carolina State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5514-558B-4E5F-8685-7D0A9F17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9B82C-8AF8-455D-84BC-7B8F693894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63350EF0-AD94-0C48-9EE8-06E677EB4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743" y="3011267"/>
            <a:ext cx="2898257" cy="1491571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02FE85-BA88-D449-963B-6E2F80DF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34"/>
            <a:ext cx="7772400" cy="48632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/>
              <a:t>Method 1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 inner monolith provides strength and hermeticity for the tube, , the composite layer (CVI=chemical vapor infiltered) adds strength to the monolith while providing a pseudo-ductile failure mode in the hoop direction, and the outer </a:t>
            </a:r>
            <a:r>
              <a:rPr lang="en-US" sz="2000" dirty="0" err="1"/>
              <a:t>SiC</a:t>
            </a:r>
            <a:r>
              <a:rPr lang="en-US" sz="2000" dirty="0"/>
              <a:t> coating protects against corrosion (EBC) 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u="sng" dirty="0"/>
              <a:t>Method 2</a:t>
            </a:r>
          </a:p>
          <a:p>
            <a:r>
              <a:rPr lang="en-US" sz="2000" dirty="0"/>
              <a:t>Nano-infiltration and transient eutectic phase (NITE) process with utilization of hot pressing =&gt; more dense material thus improving material property and better hermiticity to fission gas</a:t>
            </a:r>
          </a:p>
          <a:p>
            <a:r>
              <a:rPr lang="en-US" sz="2000" dirty="0"/>
              <a:t>A combination of method 1 and 2 is also utilized</a:t>
            </a:r>
          </a:p>
          <a:p>
            <a:pPr marL="0" indent="0">
              <a:buNone/>
            </a:pPr>
            <a:endParaRPr lang="en-US" sz="2400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31618DA-12F3-C046-A63B-678CB777C87F}"/>
                  </a:ext>
                </a:extLst>
              </p14:cNvPr>
              <p14:cNvContentPartPr/>
              <p14:nvPr/>
            </p14:nvContentPartPr>
            <p14:xfrm>
              <a:off x="8728942" y="6060960"/>
              <a:ext cx="194040" cy="26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31618DA-12F3-C046-A63B-678CB777C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19942" y="6052320"/>
                <a:ext cx="211680" cy="2833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 descr="Graphical user interface&#10;&#10;Description automatically generated">
            <a:extLst>
              <a:ext uri="{FF2B5EF4-FFF2-40B4-BE49-F238E27FC236}">
                <a16:creationId xmlns:a16="http://schemas.microsoft.com/office/drawing/2014/main" id="{E4F3ED69-E8E1-494B-83A2-111835DA67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489304"/>
            <a:ext cx="3886200" cy="3644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B5D2DEB-C1E7-514D-B533-F826495BD7F8}"/>
              </a:ext>
            </a:extLst>
          </p:cNvPr>
          <p:cNvSpPr txBox="1"/>
          <p:nvPr/>
        </p:nvSpPr>
        <p:spPr>
          <a:xfrm>
            <a:off x="8728942" y="5400675"/>
            <a:ext cx="317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oxidation in 1700C steam for (a) 2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b,c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0.5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24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9EB-D108-4B21-8B4F-292E1257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-70341"/>
            <a:ext cx="10509738" cy="1338990"/>
          </a:xfrm>
        </p:spPr>
        <p:txBody>
          <a:bodyPr/>
          <a:lstStyle/>
          <a:p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cladding in LWR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F870-4C2C-4204-B4F7-6F996FC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E73-2F55-4161-94AD-C05E9C1C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pic>
        <p:nvPicPr>
          <p:cNvPr id="16" name="Content Placeholder 15" descr="Diagram&#10;&#10;Description automatically generated">
            <a:extLst>
              <a:ext uri="{FF2B5EF4-FFF2-40B4-BE49-F238E27FC236}">
                <a16:creationId xmlns:a16="http://schemas.microsoft.com/office/drawing/2014/main" id="{4188ED2D-4C25-A447-92A5-DDB8821FE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52" y="1626508"/>
            <a:ext cx="5448300" cy="4043558"/>
          </a:xfrm>
        </p:spPr>
      </p:pic>
      <p:pic>
        <p:nvPicPr>
          <p:cNvPr id="18" name="Picture 17" descr="A picture containing chart&#10;&#10;Description automatically generated">
            <a:extLst>
              <a:ext uri="{FF2B5EF4-FFF2-40B4-BE49-F238E27FC236}">
                <a16:creationId xmlns:a16="http://schemas.microsoft.com/office/drawing/2014/main" id="{D73FF00B-0724-BB4B-9429-06870C052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28725"/>
            <a:ext cx="5448300" cy="440055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6CC07B9-F0F0-2B4F-8935-6ED3F4CE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016223"/>
            <a:ext cx="2743200" cy="365125"/>
          </a:xfrm>
        </p:spPr>
        <p:txBody>
          <a:bodyPr/>
          <a:lstStyle/>
          <a:p>
            <a:fld id="{49C9B82C-8AF8-455D-84BC-7B8F6938945A}" type="slidenum">
              <a:rPr lang="en-US" smtClean="0"/>
              <a:t>5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ADEDB2-3A86-5145-926B-926AD9ADF825}"/>
              </a:ext>
            </a:extLst>
          </p:cNvPr>
          <p:cNvSpPr/>
          <p:nvPr/>
        </p:nvSpPr>
        <p:spPr>
          <a:xfrm>
            <a:off x="7546694" y="1898248"/>
            <a:ext cx="1238491" cy="3194614"/>
          </a:xfrm>
          <a:prstGeom prst="rect">
            <a:avLst/>
          </a:prstGeom>
          <a:solidFill>
            <a:schemeClr val="accent4">
              <a:lumMod val="40000"/>
              <a:lumOff val="60000"/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5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9EB-D108-4B21-8B4F-292E1257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41"/>
            <a:ext cx="11353800" cy="1338990"/>
          </a:xfrm>
        </p:spPr>
        <p:txBody>
          <a:bodyPr/>
          <a:lstStyle/>
          <a:p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based cladding in LWR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F870-4C2C-4204-B4F7-6F996FC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E73-2F55-4161-94AD-C05E9C1C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69C765-B4FA-B64B-89EE-A4C578EC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C9B82C-8AF8-455D-84BC-7B8F6938945A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597E563-721D-4444-943E-2E84AD2E9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268412"/>
            <a:ext cx="7350918" cy="50879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u="sng" dirty="0"/>
              <a:t>1. Aqueous corrosion</a:t>
            </a:r>
          </a:p>
          <a:p>
            <a:r>
              <a:rPr lang="en-US" sz="1900" dirty="0"/>
              <a:t>Corrosion process is initiated with oxidation of Si. SiO</a:t>
            </a:r>
            <a:r>
              <a:rPr lang="en-US" sz="1900" baseline="-25000" dirty="0"/>
              <a:t>2</a:t>
            </a:r>
            <a:r>
              <a:rPr lang="en-US" sz="1900" dirty="0"/>
              <a:t> layer undergoes slow volatilization</a:t>
            </a:r>
          </a:p>
          <a:p>
            <a:r>
              <a:rPr lang="en-US" sz="1900" dirty="0"/>
              <a:t>Formation of Si(OH)</a:t>
            </a:r>
            <a:r>
              <a:rPr lang="en-US" sz="1900" baseline="-25000" dirty="0"/>
              <a:t>4  </a:t>
            </a:r>
            <a:r>
              <a:rPr lang="en-US" sz="1900" dirty="0"/>
              <a:t>and dissolution as </a:t>
            </a:r>
            <a:r>
              <a:rPr lang="en-US" sz="1900" dirty="0" err="1"/>
              <a:t>silisic</a:t>
            </a:r>
            <a:r>
              <a:rPr lang="en-US" sz="1900" dirty="0"/>
              <a:t> acid =&gt; weight loss of </a:t>
            </a:r>
            <a:r>
              <a:rPr lang="en-US" sz="1900" dirty="0" err="1"/>
              <a:t>SiC</a:t>
            </a:r>
            <a:r>
              <a:rPr lang="en-US" sz="1900" dirty="0"/>
              <a:t> cladding</a:t>
            </a:r>
          </a:p>
          <a:p>
            <a:r>
              <a:rPr lang="en-US" sz="1900" dirty="0"/>
              <a:t>Si(OH)</a:t>
            </a:r>
            <a:r>
              <a:rPr lang="en-US" sz="1900" baseline="-25000" dirty="0"/>
              <a:t>4  </a:t>
            </a:r>
            <a:r>
              <a:rPr lang="en-US" sz="1900" dirty="0"/>
              <a:t>dissolved more easily in alkaline water</a:t>
            </a:r>
          </a:p>
          <a:p>
            <a:r>
              <a:rPr lang="en-US" sz="1900" dirty="0"/>
              <a:t>Presence of impurities decreases aqueous corrosion resistance</a:t>
            </a:r>
          </a:p>
          <a:p>
            <a:r>
              <a:rPr lang="en-US" sz="1900" dirty="0"/>
              <a:t>CVD </a:t>
            </a:r>
            <a:r>
              <a:rPr lang="en-US" sz="1900" dirty="0" err="1"/>
              <a:t>SiC</a:t>
            </a:r>
            <a:r>
              <a:rPr lang="en-US" sz="1900" dirty="0"/>
              <a:t> has more resistance; corrosion highly depends on </a:t>
            </a:r>
            <a:r>
              <a:rPr lang="en-US" sz="1900" dirty="0" err="1"/>
              <a:t>microstucture</a:t>
            </a:r>
            <a:endParaRPr lang="en-US" sz="1900" dirty="0"/>
          </a:p>
          <a:p>
            <a:r>
              <a:rPr lang="en-US" sz="1900" dirty="0"/>
              <a:t>Si depletion occurs at exposed surfaces and grain boundaries ; High angle GBs are more prone to corrosion</a:t>
            </a:r>
          </a:p>
          <a:p>
            <a:r>
              <a:rPr lang="en-US" sz="1900" dirty="0"/>
              <a:t>Increment of O</a:t>
            </a:r>
            <a:r>
              <a:rPr lang="en-US" sz="1900" baseline="-25000" dirty="0"/>
              <a:t>2 </a:t>
            </a:r>
            <a:r>
              <a:rPr lang="en-US" sz="1900" dirty="0"/>
              <a:t>make coolant more corrosive.</a:t>
            </a:r>
          </a:p>
          <a:p>
            <a:r>
              <a:rPr lang="en-US" sz="1900" dirty="0"/>
              <a:t>At 300 C. 10 MPa, O</a:t>
            </a:r>
            <a:r>
              <a:rPr lang="en-US" sz="1900" baseline="-25000" dirty="0"/>
              <a:t>2 </a:t>
            </a:r>
            <a:r>
              <a:rPr lang="en-US" sz="1900" dirty="0"/>
              <a:t>&lt; 10 ppb, 225 days, unirradiated </a:t>
            </a:r>
            <a:r>
              <a:rPr lang="en-US" sz="1900" dirty="0">
                <a:solidFill>
                  <a:srgbClr val="FF0000"/>
                </a:solidFill>
              </a:rPr>
              <a:t>=&gt; Zero corrosion.  </a:t>
            </a:r>
            <a:r>
              <a:rPr lang="en-US" sz="1900" dirty="0"/>
              <a:t>In –pile hydrothermal corrosion (~1 </a:t>
            </a:r>
            <a:r>
              <a:rPr lang="en-US" sz="1900" dirty="0" err="1"/>
              <a:t>dpa</a:t>
            </a:r>
            <a:r>
              <a:rPr lang="en-US" sz="1900" dirty="0"/>
              <a:t>) shows about 6% -10% weight loss.</a:t>
            </a:r>
          </a:p>
          <a:p>
            <a:r>
              <a:rPr lang="en-US" sz="1800" dirty="0" err="1"/>
              <a:t>SiC</a:t>
            </a:r>
            <a:r>
              <a:rPr lang="en-US" sz="1800" dirty="0"/>
              <a:t> plate joint bonds </a:t>
            </a:r>
            <a:r>
              <a:rPr lang="en-US" sz="1800" dirty="0">
                <a:cs typeface="Times New Roman" panose="02020603050405020304" pitchFamily="18" charset="0"/>
              </a:rPr>
              <a:t>(</a:t>
            </a:r>
            <a:r>
              <a:rPr lang="en-US" sz="1800" dirty="0" err="1">
                <a:cs typeface="Times New Roman" panose="02020603050405020304" pitchFamily="18" charset="0"/>
              </a:rPr>
              <a:t>TiC</a:t>
            </a:r>
            <a:r>
              <a:rPr lang="en-US" sz="1800" dirty="0">
                <a:cs typeface="Times New Roman" panose="02020603050405020304" pitchFamily="18" charset="0"/>
              </a:rPr>
              <a:t>/</a:t>
            </a:r>
            <a:r>
              <a:rPr lang="en-US" sz="1800" dirty="0" err="1">
                <a:cs typeface="Times New Roman" panose="02020603050405020304" pitchFamily="18" charset="0"/>
              </a:rPr>
              <a:t>SiC</a:t>
            </a:r>
            <a:r>
              <a:rPr lang="en-US" sz="1800" dirty="0">
                <a:cs typeface="Times New Roman" panose="02020603050405020304" pitchFamily="18" charset="0"/>
              </a:rPr>
              <a:t> tape, calcium aluminate glass, or titanium foil) are completely or partially </a:t>
            </a:r>
            <a:r>
              <a:rPr lang="en-US" sz="1800" dirty="0" err="1">
                <a:cs typeface="Times New Roman" panose="02020603050405020304" pitchFamily="18" charset="0"/>
              </a:rPr>
              <a:t>debonded</a:t>
            </a:r>
            <a:r>
              <a:rPr lang="en-US" sz="1800" dirty="0">
                <a:cs typeface="Times New Roman" panose="02020603050405020304" pitchFamily="18" charset="0"/>
              </a:rPr>
              <a:t> after exposure to 0.16 </a:t>
            </a:r>
            <a:r>
              <a:rPr lang="en-US" sz="1800" dirty="0" err="1">
                <a:cs typeface="Times New Roman" panose="02020603050405020304" pitchFamily="18" charset="0"/>
              </a:rPr>
              <a:t>dpa</a:t>
            </a:r>
            <a:r>
              <a:rPr lang="en-US" sz="1800" dirty="0">
                <a:cs typeface="Times New Roman" panose="02020603050405020304" pitchFamily="18" charset="0"/>
              </a:rPr>
              <a:t> for 44 days)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0EF426F-7F5C-6F41-8CC7-2C09431A7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299" y="1536434"/>
            <a:ext cx="3479801" cy="2132781"/>
          </a:xfrm>
          <a:prstGeom prst="rect">
            <a:avLst/>
          </a:prstGeom>
        </p:spPr>
      </p:pic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9B5FFD4A-15EF-574F-A029-CF07B4D39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818" y="3708972"/>
            <a:ext cx="4322763" cy="21327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EAE645-042C-5D49-9A61-761CBBBF2AC6}"/>
              </a:ext>
            </a:extLst>
          </p:cNvPr>
          <p:cNvSpPr txBox="1"/>
          <p:nvPr/>
        </p:nvSpPr>
        <p:spPr>
          <a:xfrm>
            <a:off x="8725693" y="5727621"/>
            <a:ext cx="317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consumed (micron)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C3AA78-3DB2-7043-BCC3-ED8EE939824B}"/>
              </a:ext>
            </a:extLst>
          </p:cNvPr>
          <p:cNvSpPr txBox="1"/>
          <p:nvPr/>
        </p:nvSpPr>
        <p:spPr>
          <a:xfrm>
            <a:off x="8181254" y="1219787"/>
            <a:ext cx="31725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deaerated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solution:</a:t>
            </a:r>
          </a:p>
        </p:txBody>
      </p:sp>
    </p:spTree>
    <p:extLst>
      <p:ext uri="{BB962C8B-B14F-4D97-AF65-F5344CB8AC3E}">
        <p14:creationId xmlns:p14="http://schemas.microsoft.com/office/powerpoint/2010/main" val="14069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9EB-D108-4B21-8B4F-292E1257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-70341"/>
            <a:ext cx="10509738" cy="1338990"/>
          </a:xfrm>
        </p:spPr>
        <p:txBody>
          <a:bodyPr/>
          <a:lstStyle/>
          <a:p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cladding in LWR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F870-4C2C-4204-B4F7-6F996FC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E73-2F55-4161-94AD-C05E9C1C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DBB433F-00CD-2C4A-B38C-9B22110E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C9B82C-8AF8-455D-84BC-7B8F6938945A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CABE2C-D99D-664A-8C2F-53E66B89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290"/>
            <a:ext cx="7886212" cy="2439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2. Thermal property</a:t>
            </a:r>
          </a:p>
          <a:p>
            <a:r>
              <a:rPr lang="en-US" sz="1700" dirty="0"/>
              <a:t>Though pure </a:t>
            </a:r>
            <a:r>
              <a:rPr lang="en-US" sz="1700" dirty="0" err="1"/>
              <a:t>SiC</a:t>
            </a:r>
            <a:r>
              <a:rPr lang="en-US" sz="1700" dirty="0"/>
              <a:t> has a higher thermal conductivity, the </a:t>
            </a:r>
            <a:r>
              <a:rPr lang="en-US" sz="1700" dirty="0" err="1"/>
              <a:t>SiC</a:t>
            </a:r>
            <a:r>
              <a:rPr lang="en-US" sz="1700" dirty="0"/>
              <a:t> composite layer has lower (25-30 W/m-K) which is reduced to (3-5 W/m-K) after irradiation in LWR condition</a:t>
            </a:r>
          </a:p>
          <a:p>
            <a:r>
              <a:rPr lang="en-US" sz="1700" dirty="0"/>
              <a:t>Results in 100 C temperature gradient in radial direction</a:t>
            </a:r>
          </a:p>
          <a:p>
            <a:r>
              <a:rPr lang="en-US" sz="1700" dirty="0"/>
              <a:t>Average fuel temperature is 280 C higher than Zr based cladding, lead to annular fuel design</a:t>
            </a:r>
          </a:p>
          <a:p>
            <a:r>
              <a:rPr lang="en-US" sz="1700" dirty="0"/>
              <a:t>Anisotropic swelling in </a:t>
            </a:r>
            <a:r>
              <a:rPr lang="en-US" sz="1700" dirty="0" err="1"/>
              <a:t>SiC</a:t>
            </a:r>
            <a:r>
              <a:rPr lang="en-US" sz="1700" dirty="0"/>
              <a:t> composite layer</a:t>
            </a:r>
          </a:p>
          <a:p>
            <a:pPr marL="0" indent="0">
              <a:buNone/>
            </a:pPr>
            <a:endParaRPr lang="en-US" sz="1800" u="sng" dirty="0"/>
          </a:p>
        </p:txBody>
      </p:sp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CABDF24A-F0BC-D146-A819-09C9431F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447" y="1118290"/>
            <a:ext cx="2629388" cy="2888016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42B9E0FF-25A5-A349-A009-D43E514BA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547" y="3834962"/>
            <a:ext cx="6565900" cy="252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9EB-D108-4B21-8B4F-292E1257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-70341"/>
            <a:ext cx="10509738" cy="1338990"/>
          </a:xfrm>
        </p:spPr>
        <p:txBody>
          <a:bodyPr/>
          <a:lstStyle/>
          <a:p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cladding in LWR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F870-4C2C-4204-B4F7-6F996FC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E73-2F55-4161-94AD-C05E9C1C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D6C7E3-DC8C-2846-AAB1-8DE1776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C9B82C-8AF8-455D-84BC-7B8F6938945A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8589861A-D9A1-CA42-9049-CD8AF34F2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96" y="3719901"/>
            <a:ext cx="6266774" cy="2431804"/>
          </a:xfrm>
          <a:prstGeom prst="rect">
            <a:avLst/>
          </a:prstGeom>
        </p:spPr>
      </p:pic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A7CC7A-55B3-7243-80EC-D649C979115A}"/>
              </a:ext>
            </a:extLst>
          </p:cNvPr>
          <p:cNvSpPr txBox="1">
            <a:spLocks/>
          </p:cNvSpPr>
          <p:nvPr/>
        </p:nvSpPr>
        <p:spPr>
          <a:xfrm>
            <a:off x="821530" y="1373201"/>
            <a:ext cx="10908507" cy="24392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900" u="sng" dirty="0"/>
              <a:t>3. Mechanical property</a:t>
            </a:r>
            <a:endParaRPr lang="en-US" sz="2900" dirty="0"/>
          </a:p>
          <a:p>
            <a:r>
              <a:rPr lang="en-US" sz="2200" dirty="0"/>
              <a:t>Almost time independent during a high temperature transient.</a:t>
            </a:r>
          </a:p>
          <a:p>
            <a:r>
              <a:rPr lang="en-US" sz="2200" dirty="0"/>
              <a:t>The high elastic modulus and lack of cladding creep at LWR temperatures mean that PCMI can be completely avoided even in the peak power rods</a:t>
            </a:r>
          </a:p>
          <a:p>
            <a:r>
              <a:rPr lang="en-US" sz="2200" dirty="0"/>
              <a:t>Water quench tests from 1000 C up to 1500C result in only a small decrease in mechanical properties, while hoop stress tests irradiated at PWR coolant and neutronic conditions revealed a 10% to 60% reduction in strength due to mismatched physical properties among the three layers, and corrosion</a:t>
            </a:r>
          </a:p>
          <a:p>
            <a:r>
              <a:rPr lang="en-US" sz="2200" dirty="0"/>
              <a:t>Though Zr based alloy has higher ultimate tensile strength, shear strength of non- </a:t>
            </a:r>
            <a:r>
              <a:rPr lang="en-US" sz="2200" dirty="0" err="1"/>
              <a:t>SiC</a:t>
            </a:r>
            <a:r>
              <a:rPr lang="en-US" sz="2200" dirty="0"/>
              <a:t> bonding layer is reduced by ~30%  under irradiation and shows irradiation induced microcracking which don not happen in </a:t>
            </a:r>
            <a:r>
              <a:rPr lang="en-US" sz="2200" dirty="0" err="1"/>
              <a:t>SiC</a:t>
            </a:r>
            <a:r>
              <a:rPr lang="en-US" sz="2200" dirty="0"/>
              <a:t> based bonding layers</a:t>
            </a:r>
          </a:p>
          <a:p>
            <a:r>
              <a:rPr lang="en-US" sz="2200"/>
              <a:t>Will maintain </a:t>
            </a:r>
            <a:r>
              <a:rPr lang="en-US" sz="2200" dirty="0"/>
              <a:t>a coolable geometry (not fragmented) at high temperature, which is a very important improvement in accident conditions 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C9EB-D108-4B21-8B4F-292E1257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2" y="-70341"/>
            <a:ext cx="10509738" cy="1338990"/>
          </a:xfrm>
        </p:spPr>
        <p:txBody>
          <a:bodyPr/>
          <a:lstStyle/>
          <a:p>
            <a:r>
              <a:rPr lang="en-US" dirty="0"/>
              <a:t>Behaviors of </a:t>
            </a:r>
            <a:r>
              <a:rPr lang="en-US" dirty="0" err="1"/>
              <a:t>SiC</a:t>
            </a:r>
            <a:r>
              <a:rPr lang="en-US" dirty="0"/>
              <a:t> cladding in LWR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F870-4C2C-4204-B4F7-6F996FC0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A5DAC-9DA6-4C07-8E08-7E8DAA401280}" type="datetime1">
              <a:rPr lang="en-US" smtClean="0"/>
              <a:t>9/16/21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9BE73-2F55-4161-94AD-C05E9C1CA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North Carolina State University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D6C7E3-DC8C-2846-AAB1-8DE1776F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9C9B82C-8AF8-455D-84BC-7B8F6938945A}" type="slidenum">
              <a:rPr lang="en-US" smtClean="0"/>
              <a:t>9</a:t>
            </a:fld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6A7CC7A-55B3-7243-80EC-D649C979115A}"/>
              </a:ext>
            </a:extLst>
          </p:cNvPr>
          <p:cNvSpPr txBox="1">
            <a:spLocks/>
          </p:cNvSpPr>
          <p:nvPr/>
        </p:nvSpPr>
        <p:spPr>
          <a:xfrm>
            <a:off x="821530" y="1373200"/>
            <a:ext cx="10908507" cy="4527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4. Neutronic property</a:t>
            </a:r>
            <a:endParaRPr lang="en-US" sz="2000" dirty="0"/>
          </a:p>
          <a:p>
            <a:r>
              <a:rPr lang="en-US" sz="1800" dirty="0"/>
              <a:t>Neutron absorption cross-section is lower than Zr based cladding</a:t>
            </a:r>
          </a:p>
          <a:p>
            <a:r>
              <a:rPr lang="en-US" sz="1900" dirty="0"/>
              <a:t>Enables a smaller uranium enrichment and that could also result in increasing the fuel cycle duration </a:t>
            </a:r>
          </a:p>
          <a:p>
            <a:r>
              <a:rPr lang="en-US" sz="1800" dirty="0"/>
              <a:t>Inherent low activation </a:t>
            </a:r>
          </a:p>
          <a:p>
            <a:r>
              <a:rPr lang="en-US" sz="1900" dirty="0"/>
              <a:t>Lack of progressive irradiation growth compared to Zr based cladding</a:t>
            </a:r>
            <a:endParaRPr lang="en-US" sz="1800" dirty="0"/>
          </a:p>
          <a:p>
            <a:pPr marL="0" indent="0">
              <a:buNone/>
            </a:pPr>
            <a:r>
              <a:rPr lang="en-US" sz="1800" u="sng" dirty="0"/>
              <a:t>5. Fission product </a:t>
            </a:r>
            <a:r>
              <a:rPr lang="en-US" sz="1800" u="sng" dirty="0" err="1"/>
              <a:t>behaviour</a:t>
            </a:r>
            <a:endParaRPr lang="en-US" sz="1800" u="sng" dirty="0"/>
          </a:p>
          <a:p>
            <a:r>
              <a:rPr lang="en-US" sz="1800" dirty="0"/>
              <a:t>A fully ceramic </a:t>
            </a:r>
            <a:r>
              <a:rPr lang="en-US" sz="1800" dirty="0" err="1"/>
              <a:t>SiC</a:t>
            </a:r>
            <a:r>
              <a:rPr lang="en-US" sz="1800" dirty="0"/>
              <a:t>-cladding design cannot prevent the micro-cracking of the matrix beyond the elastic limit to the composite, while a metal/ceramic multi-layer </a:t>
            </a:r>
            <a:r>
              <a:rPr lang="en-US" sz="1800" dirty="0" err="1"/>
              <a:t>SiC</a:t>
            </a:r>
            <a:r>
              <a:rPr lang="en-US" sz="1800" dirty="0"/>
              <a:t>/</a:t>
            </a:r>
            <a:r>
              <a:rPr lang="en-US" sz="1800" dirty="0" err="1"/>
              <a:t>SiC</a:t>
            </a:r>
            <a:r>
              <a:rPr lang="en-US" sz="1800" dirty="0"/>
              <a:t> composite cladding, due to the fair ductility of the metal, withstands the strain imposed by the deformation of the composite to improve the leak-tightness.</a:t>
            </a:r>
          </a:p>
          <a:p>
            <a:r>
              <a:rPr lang="en-US" sz="1800" dirty="0"/>
              <a:t>Microcracking is characterized by formation of a pathway, likely a network of microcracks, that allows for release of radionuclides from the cladding internals to the coolant.</a:t>
            </a:r>
          </a:p>
          <a:p>
            <a:pPr marL="0" indent="0">
              <a:buNone/>
            </a:pPr>
            <a:r>
              <a:rPr lang="en-US" sz="1800" u="sng" dirty="0"/>
              <a:t>6. Compatibility with fuel</a:t>
            </a:r>
          </a:p>
          <a:p>
            <a:r>
              <a:rPr lang="en-US" sz="1800" dirty="0"/>
              <a:t>No notable interaction between </a:t>
            </a:r>
            <a:r>
              <a:rPr lang="en-US" sz="1800" dirty="0" err="1"/>
              <a:t>SiC</a:t>
            </a:r>
            <a:r>
              <a:rPr lang="en-US" sz="1800" dirty="0"/>
              <a:t> and UO</a:t>
            </a:r>
            <a:r>
              <a:rPr lang="en-US" sz="1800" baseline="-25000" dirty="0"/>
              <a:t>2</a:t>
            </a:r>
            <a:r>
              <a:rPr lang="en-US" sz="1800" dirty="0"/>
              <a:t>below 1200 C 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2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</TotalTime>
  <Words>1034</Words>
  <Application>Microsoft Macintosh PowerPoint</Application>
  <PresentationFormat>Widescreen</PresentationFormat>
  <Paragraphs>109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Cambria</vt:lpstr>
      <vt:lpstr>Times New Roman</vt:lpstr>
      <vt:lpstr>Wingdings</vt:lpstr>
      <vt:lpstr>Office Theme</vt:lpstr>
      <vt:lpstr>Application of SiC as cladding material (non- TRISO application)</vt:lpstr>
      <vt:lpstr>Outline</vt:lpstr>
      <vt:lpstr>Background</vt:lpstr>
      <vt:lpstr>Production method of SiC based cladding</vt:lpstr>
      <vt:lpstr>Behaviors of SiC cladding in LWR</vt:lpstr>
      <vt:lpstr>Behaviors of SiC based cladding in LWR (cont)</vt:lpstr>
      <vt:lpstr>Behaviors of SiC cladding in LWR (cont)</vt:lpstr>
      <vt:lpstr>Behaviors of SiC cladding in LWR (cont)</vt:lpstr>
      <vt:lpstr>Behaviors of SiC cladding in LWR (cont)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Coastal Scour Stabilization using Granular Filter in Geosynthetic Nonwoven Containers</dc:title>
  <dc:creator>Azmayeen Rafat Shahriar</dc:creator>
  <cp:lastModifiedBy>Benjamin W. Beeler</cp:lastModifiedBy>
  <cp:revision>81</cp:revision>
  <cp:lastPrinted>2019-11-19T21:16:53Z</cp:lastPrinted>
  <dcterms:created xsi:type="dcterms:W3CDTF">2019-11-19T20:43:20Z</dcterms:created>
  <dcterms:modified xsi:type="dcterms:W3CDTF">2021-09-16T20:02:24Z</dcterms:modified>
</cp:coreProperties>
</file>