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1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72"/>
  </p:normalViewPr>
  <p:slideViewPr>
    <p:cSldViewPr snapToGrid="0" snapToObjects="1">
      <p:cViewPr varScale="1">
        <p:scale>
          <a:sx n="142" d="100"/>
          <a:sy n="142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EC73A-63E2-804E-B201-6CDCC6A4D100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C905-C48B-C042-B47E-D7A776633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2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6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6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4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7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1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7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2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0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EBA0-F4FB-0048-8F3D-BD218463F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Fuel Fabrication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DE25D-10FF-1D41-9E49-CCD029714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 591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EED92-2B94-B04B-ACF3-199640B4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8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73B5-8414-0A41-BE41-A4ED03EA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Fabrication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B2F1E-0B36-AA49-AC53-3DA9D394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96" y="1968501"/>
            <a:ext cx="9643207" cy="39690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543E4F-A85F-F943-9F7C-0A70A937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7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71A6-F436-A643-82A4-DD5AD8C3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Powder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0145-AE89-6143-982A-913C648D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096000" cy="396567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Uranium arrives at a fuel manufacturing plant in one of two forms, uranium hexafluoride (UF</a:t>
            </a:r>
            <a:r>
              <a:rPr lang="en-US" baseline="-25000" dirty="0"/>
              <a:t>6</a:t>
            </a:r>
            <a:r>
              <a:rPr lang="en-US" dirty="0"/>
              <a:t>) and it needs to be converted to uranium dioxide (UO</a:t>
            </a:r>
            <a:r>
              <a:rPr lang="en-US" baseline="-25000" dirty="0"/>
              <a:t>2</a:t>
            </a:r>
            <a:r>
              <a:rPr lang="en-US" dirty="0"/>
              <a:t>) prior to pellet fabrication</a:t>
            </a:r>
          </a:p>
          <a:p>
            <a:r>
              <a:rPr lang="en-US" dirty="0"/>
              <a:t>An example conversion process injects UF</a:t>
            </a:r>
            <a:r>
              <a:rPr lang="en-US" baseline="-25000" dirty="0"/>
              <a:t>6</a:t>
            </a:r>
            <a:r>
              <a:rPr lang="en-US" dirty="0"/>
              <a:t> into water to form a UO</a:t>
            </a:r>
            <a:r>
              <a:rPr lang="en-US" baseline="-25000" dirty="0"/>
              <a:t>2</a:t>
            </a:r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 particulate slurry, ammonia (NH3) is added to this mixture and the UO</a:t>
            </a:r>
            <a:r>
              <a:rPr lang="en-US" baseline="-25000" dirty="0"/>
              <a:t>2</a:t>
            </a:r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 reacts to produce ammonium </a:t>
            </a:r>
            <a:r>
              <a:rPr lang="en-US" dirty="0" err="1"/>
              <a:t>diuranate</a:t>
            </a:r>
            <a:r>
              <a:rPr lang="en-US" dirty="0"/>
              <a:t> (ADU, (NH</a:t>
            </a:r>
            <a:r>
              <a:rPr lang="en-US" baseline="-25000" dirty="0"/>
              <a:t>3</a:t>
            </a:r>
            <a:r>
              <a:rPr lang="en-US" dirty="0"/>
              <a:t>)2U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7</a:t>
            </a:r>
            <a:r>
              <a:rPr lang="en-US" dirty="0"/>
              <a:t>), after which the slurry is filtered, dried and heated in a reducing atmosphere to pure UO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A reducing atmosphere is one in which oxidation is prevented by removal of oxygen and other oxidizing gases, and which may contain actively reducing gases such as hydrogen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A8C4B-D740-D041-A686-14741DEA3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18" y="2315882"/>
            <a:ext cx="4349003" cy="325830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6CDFF-BA5B-4A4D-B341-D912E74E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6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C2A0-A06F-274D-92E3-F41E5D39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Powder/Pellet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3E00-BB98-824A-927A-7E280F044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 UO</a:t>
            </a:r>
            <a:r>
              <a:rPr lang="en-US" baseline="-25000" dirty="0"/>
              <a:t>2 </a:t>
            </a:r>
            <a:r>
              <a:rPr lang="en-US" dirty="0"/>
              <a:t>powder may need further processing or conditioning before it can be formed into pellets:</a:t>
            </a:r>
          </a:p>
          <a:p>
            <a:pPr lvl="1"/>
            <a:r>
              <a:rPr lang="en-US" dirty="0"/>
              <a:t>Homogenization: powders may need to be blended to ensure uniformity in terms of particle size distribution and specific surface area</a:t>
            </a:r>
          </a:p>
          <a:p>
            <a:pPr lvl="1"/>
            <a:r>
              <a:rPr lang="en-US" dirty="0"/>
              <a:t>Additives: U</a:t>
            </a:r>
            <a:r>
              <a:rPr lang="en-US" baseline="-25000" dirty="0"/>
              <a:t>3</a:t>
            </a:r>
            <a:r>
              <a:rPr lang="en-US" dirty="0"/>
              <a:t>O</a:t>
            </a:r>
            <a:r>
              <a:rPr lang="en-US" baseline="-25000" dirty="0"/>
              <a:t>8</a:t>
            </a:r>
            <a:r>
              <a:rPr lang="en-US" dirty="0"/>
              <a:t> may be added to ensure satisfactory microstructure and density for the pellets and other fuel ingredients, such as lubricants, burnable absorbers (e.g. gadolinium) and pore-formers may also need to be added</a:t>
            </a:r>
          </a:p>
          <a:p>
            <a:r>
              <a:rPr lang="en-US" dirty="0"/>
              <a:t>UO</a:t>
            </a:r>
            <a:r>
              <a:rPr lang="en-US" baseline="-25000" dirty="0"/>
              <a:t>2</a:t>
            </a:r>
            <a:r>
              <a:rPr lang="en-US" dirty="0"/>
              <a:t> powder is fed into dies and pressed biaxially into cylindrical pellet form using a load of several hundred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Pellets are then sintered in a heating furnace</a:t>
            </a:r>
          </a:p>
          <a:p>
            <a:pPr lvl="1"/>
            <a:r>
              <a:rPr lang="en-US" dirty="0"/>
              <a:t>Sintering is the process of compacting and forming a solid mass of material by heat or pressure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D4E37-18E9-0A49-A8B4-2E6D49C2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7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EE0E-AA0C-5040-9980-E9528C74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Sintering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1768-484F-F945-85F9-A17776DE5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4090185" cy="39656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During sintering, atoms in the materials diffuse across the boundaries of the particles, fusing the particles together and creating one solid piece</a:t>
            </a:r>
          </a:p>
          <a:p>
            <a:pPr defTabSz="803275">
              <a:tabLst>
                <a:tab pos="457200" algn="l"/>
                <a:tab pos="1597025" algn="l"/>
              </a:tabLst>
            </a:pPr>
            <a:r>
              <a:rPr lang="en-US" dirty="0"/>
              <a:t>The final fuel pellets are nearly fully dense with a uniform microstructure: grain size ~ 10 </a:t>
            </a:r>
            <a:r>
              <a:rPr lang="en-US" dirty="0" err="1"/>
              <a:t>μm</a:t>
            </a:r>
            <a:r>
              <a:rPr lang="en-US" dirty="0"/>
              <a:t>; pore size ~ 3 </a:t>
            </a:r>
            <a:r>
              <a:rPr lang="en-US" dirty="0" err="1"/>
              <a:t>μm</a:t>
            </a:r>
            <a:r>
              <a:rPr lang="en-US" dirty="0"/>
              <a:t>; density ~ 95 - 99% </a:t>
            </a:r>
          </a:p>
          <a:p>
            <a:pPr defTabSz="803275">
              <a:tabLst>
                <a:tab pos="457200" algn="l"/>
                <a:tab pos="1597025" algn="l"/>
              </a:tabLst>
            </a:pPr>
            <a:r>
              <a:rPr lang="en-US" dirty="0"/>
              <a:t>A single pellet in a typical reactor yields about the same amount of energy as one ton of coal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2B13-01D0-B04A-8B41-F6011F7B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84A9B1-EFD1-6744-B01A-094E560C8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487" y="1785522"/>
            <a:ext cx="6884737" cy="18577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DC6E5D-B282-2C40-8715-27A1DE727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692" y="3851378"/>
            <a:ext cx="5209006" cy="268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2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B95B-4242-D245-B8D2-BBC5E182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strictly manufactured to be UO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8867-135F-3841-89BA-48D8FBEE9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961529" cy="3965670"/>
          </a:xfrm>
        </p:spPr>
        <p:txBody>
          <a:bodyPr/>
          <a:lstStyle/>
          <a:p>
            <a:r>
              <a:rPr lang="en-US" sz="2000" dirty="0"/>
              <a:t>Fuel fabricated to be nearly stoichiometric; i.e., UO</a:t>
            </a:r>
            <a:r>
              <a:rPr lang="en-US" sz="2000" baseline="-25000" dirty="0"/>
              <a:t>2.00±</a:t>
            </a:r>
          </a:p>
          <a:p>
            <a:pPr lvl="1"/>
            <a:r>
              <a:rPr lang="en-US" sz="1800" dirty="0"/>
              <a:t>Structure stable to </a:t>
            </a:r>
            <a:r>
              <a:rPr lang="en-US" sz="1800" dirty="0" err="1"/>
              <a:t>T</a:t>
            </a:r>
            <a:r>
              <a:rPr lang="en-US" sz="1800" baseline="-25000" dirty="0" err="1"/>
              <a:t>melt</a:t>
            </a:r>
            <a:endParaRPr lang="en-US" sz="1800" baseline="-25000" dirty="0"/>
          </a:p>
          <a:p>
            <a:pPr lvl="1"/>
            <a:r>
              <a:rPr lang="en-US" sz="1800" dirty="0"/>
              <a:t>Maximum </a:t>
            </a:r>
            <a:r>
              <a:rPr lang="en-US" sz="1800" dirty="0" err="1"/>
              <a:t>T</a:t>
            </a:r>
            <a:r>
              <a:rPr lang="en-US" sz="1800" baseline="-25000" dirty="0" err="1"/>
              <a:t>melt</a:t>
            </a:r>
            <a:endParaRPr lang="en-US" sz="1800" baseline="-25000" dirty="0"/>
          </a:p>
          <a:p>
            <a:r>
              <a:rPr lang="en-US" sz="2000" dirty="0"/>
              <a:t>O/M ratio varies slightly during irradiation</a:t>
            </a:r>
          </a:p>
          <a:p>
            <a:r>
              <a:rPr lang="en-US" sz="2000" dirty="0"/>
              <a:t>Large deviations from stoichiometry relevant to </a:t>
            </a:r>
          </a:p>
          <a:p>
            <a:pPr lvl="1"/>
            <a:r>
              <a:rPr lang="en-US" sz="1800" dirty="0"/>
              <a:t>Fabrication</a:t>
            </a:r>
          </a:p>
          <a:p>
            <a:pPr lvl="1"/>
            <a:r>
              <a:rPr lang="en-US" sz="1800" dirty="0"/>
              <a:t>Defected fuel behavior </a:t>
            </a:r>
          </a:p>
          <a:p>
            <a:pPr lvl="1"/>
            <a:r>
              <a:rPr lang="en-US" sz="1800" dirty="0"/>
              <a:t>Reprocessing</a:t>
            </a:r>
          </a:p>
          <a:p>
            <a:pPr lvl="1"/>
            <a:r>
              <a:rPr lang="en-US" sz="1800" dirty="0"/>
              <a:t>Accident conditions during dry storage or shipment of used nuclear fuel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6884E-C84D-A643-A3C3-BA56F7D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1" descr="Figure 3-2 Partial phase diagram of the uranium-oxygen system, NB_Vertical lines represent the UO2 and U4O9 compounds.png">
            <a:extLst>
              <a:ext uri="{FF2B5EF4-FFF2-40B4-BE49-F238E27FC236}">
                <a16:creationId xmlns:a16="http://schemas.microsoft.com/office/drawing/2014/main" id="{46AE35FC-BEC2-DB41-AD0D-2E19E66C1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3788" y="1991839"/>
            <a:ext cx="3700753" cy="4547074"/>
          </a:xfrm>
          <a:prstGeom prst="rect">
            <a:avLst/>
          </a:prstGeom>
          <a:noFill/>
          <a:ln w="6350">
            <a:solidFill>
              <a:srgbClr val="D4AD6F"/>
            </a:solidFill>
          </a:ln>
        </p:spPr>
      </p:pic>
    </p:spTree>
    <p:extLst>
      <p:ext uri="{BB962C8B-B14F-4D97-AF65-F5344CB8AC3E}">
        <p14:creationId xmlns:p14="http://schemas.microsoft.com/office/powerpoint/2010/main" val="13098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78FE-3B0C-B74A-A346-F59E6728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Rods and Assemblies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C8D5-BC26-8D47-9204-3A8D6AC6F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100918" cy="39656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fuel pellets are assembled in fuel rods and then put together in fuel assemblies</a:t>
            </a:r>
          </a:p>
          <a:p>
            <a:r>
              <a:rPr lang="en-US" dirty="0"/>
              <a:t>Designs dictate that the pellet-filled rods have a precise physical arrangement in terms of their lattice pitch (spacing), and their relation to other features such as water (moderator) channels and control-rod channels</a:t>
            </a:r>
          </a:p>
          <a:p>
            <a:r>
              <a:rPr lang="en-US" dirty="0"/>
              <a:t>Physical structures for holding the fuel rods are therefore engineered with extremely tight tolerances and are largely constructed of steel and zirconium alloys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7DE1D-3610-0346-A82D-3710AFAC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C8812-4963-6646-B519-0982CBC92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505" y="2293286"/>
            <a:ext cx="4634753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1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EA7B-97A7-7148-9FB6-77B533D4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Fuel Fabrication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554A-10F8-B040-BCBD-FF413ACE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596128" cy="3965670"/>
          </a:xfrm>
        </p:spPr>
        <p:txBody>
          <a:bodyPr/>
          <a:lstStyle/>
          <a:p>
            <a:r>
              <a:rPr lang="en-US" dirty="0"/>
              <a:t>Uranium is mined and converted into fuel in a number of countries</a:t>
            </a:r>
          </a:p>
          <a:p>
            <a:r>
              <a:rPr lang="en-US" dirty="0"/>
              <a:t>USA, Russia, Kazakhstan and France are leaders</a:t>
            </a:r>
          </a:p>
          <a:p>
            <a:r>
              <a:rPr lang="en-US" dirty="0"/>
              <a:t>Is a growing need for HALEU</a:t>
            </a:r>
          </a:p>
          <a:p>
            <a:pPr lvl="1"/>
            <a:r>
              <a:rPr lang="en-US" dirty="0"/>
              <a:t>High assay low enriched uranium</a:t>
            </a:r>
          </a:p>
          <a:p>
            <a:pPr lvl="1"/>
            <a:r>
              <a:rPr lang="en-US" dirty="0"/>
              <a:t>Uranium with 19.7% enrichment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2373C-3002-D045-BBC2-766295AB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416" y="1978300"/>
            <a:ext cx="5491586" cy="472410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0D0FF-2868-8144-A742-FDF45873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0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D3B9-CB65-D648-9D38-735663FD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Fabrication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C6C1-61C4-004C-9070-2496CBD8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Mining -&gt; Processing -&gt; Conversion -&gt; Enrichment -&gt; Powder -&gt; Compaction/Sintering -&gt; Rod/Assembly</a:t>
            </a:r>
          </a:p>
          <a:p>
            <a:r>
              <a:rPr lang="en-US" dirty="0"/>
              <a:t>U</a:t>
            </a:r>
            <a:r>
              <a:rPr lang="en-US" baseline="-25000" dirty="0"/>
              <a:t>3</a:t>
            </a:r>
            <a:r>
              <a:rPr lang="en-US" dirty="0"/>
              <a:t>O</a:t>
            </a:r>
            <a:r>
              <a:rPr lang="en-US" baseline="-25000" dirty="0"/>
              <a:t>8</a:t>
            </a:r>
            <a:r>
              <a:rPr lang="en-US" dirty="0"/>
              <a:t> must be converted to UF</a:t>
            </a:r>
            <a:r>
              <a:rPr lang="en-US" baseline="-25000" dirty="0"/>
              <a:t>6</a:t>
            </a:r>
            <a:r>
              <a:rPr lang="en-US" dirty="0"/>
              <a:t> for enrichment, which is then converted to UO</a:t>
            </a:r>
            <a:r>
              <a:rPr lang="en-US" baseline="-25000" dirty="0"/>
              <a:t>2</a:t>
            </a:r>
            <a:r>
              <a:rPr lang="en-US" dirty="0"/>
              <a:t> powder for pellet manufacture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91B7A-A36F-E941-8437-B917F325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26605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564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Calibri</vt:lpstr>
      <vt:lpstr>NCStateU-horizontal-left-logo</vt:lpstr>
      <vt:lpstr>Fuel Fabrication</vt:lpstr>
      <vt:lpstr>Fabrication Process</vt:lpstr>
      <vt:lpstr>Powder Processing</vt:lpstr>
      <vt:lpstr>Powder/Pellet Processing</vt:lpstr>
      <vt:lpstr>Sintering Process</vt:lpstr>
      <vt:lpstr>Fuel strictly manufactured to be UO2</vt:lpstr>
      <vt:lpstr>Rods and Assemblies</vt:lpstr>
      <vt:lpstr>Global Fuel Fabrication</vt:lpstr>
      <vt:lpstr>Fuel Fabrication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Fabrication</dc:title>
  <dc:creator>Benjamin Beeler</dc:creator>
  <cp:lastModifiedBy>Benjamin Beeler</cp:lastModifiedBy>
  <cp:revision>6</cp:revision>
  <dcterms:created xsi:type="dcterms:W3CDTF">2020-01-08T19:48:34Z</dcterms:created>
  <dcterms:modified xsi:type="dcterms:W3CDTF">2020-01-08T20:30:39Z</dcterms:modified>
</cp:coreProperties>
</file>