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537" r:id="rId2"/>
    <p:sldId id="562" r:id="rId3"/>
    <p:sldId id="328" r:id="rId4"/>
    <p:sldId id="550" r:id="rId5"/>
    <p:sldId id="551" r:id="rId6"/>
    <p:sldId id="552" r:id="rId7"/>
    <p:sldId id="553" r:id="rId8"/>
    <p:sldId id="556" r:id="rId9"/>
    <p:sldId id="557" r:id="rId10"/>
    <p:sldId id="558" r:id="rId11"/>
    <p:sldId id="559" r:id="rId12"/>
    <p:sldId id="560" r:id="rId13"/>
    <p:sldId id="5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30"/>
    <p:restoredTop sz="94672"/>
  </p:normalViewPr>
  <p:slideViewPr>
    <p:cSldViewPr snapToGrid="0" snapToObjects="1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90BC3A-953C-654D-BC1C-D0CE62D49644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7D17-6095-D940-89AB-64358FB46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1AB4-6496-0D46-9C3B-B71641B90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Nuclear Fuel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102A4-1D26-9E41-904A-5C94FEB21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NE-533</a:t>
            </a:r>
          </a:p>
          <a:p>
            <a:r>
              <a:rPr lang="en-US" dirty="0"/>
              <a:t>Spring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6DA87-5AA8-004F-861E-B1E0BAA30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6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A62F-7FF8-AA2A-8498-8BF89FD0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TRISO Pressure Vessel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37F3-DC6B-A6F6-DB46-098DFE3A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1"/>
            <a:ext cx="6268278" cy="3965670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SiC</a:t>
            </a:r>
            <a:r>
              <a:rPr lang="en-US" sz="2000" dirty="0"/>
              <a:t> represents the pressure vessel wall which will fail as soon as the stress induced in the </a:t>
            </a:r>
            <a:r>
              <a:rPr lang="en-US" sz="2000" dirty="0" err="1"/>
              <a:t>SiC</a:t>
            </a:r>
            <a:r>
              <a:rPr lang="en-US" sz="2000" dirty="0"/>
              <a:t> layer by the internal gas pressure exceeds the tensile strength of the </a:t>
            </a:r>
            <a:r>
              <a:rPr lang="en-US" sz="2000" dirty="0" err="1"/>
              <a:t>SiC</a:t>
            </a:r>
            <a:endParaRPr lang="en-US" sz="2000" dirty="0"/>
          </a:p>
          <a:p>
            <a:r>
              <a:rPr lang="en-US" sz="2000" dirty="0"/>
              <a:t>Initially stresses in the </a:t>
            </a:r>
            <a:r>
              <a:rPr lang="en-US" sz="2000" dirty="0" err="1"/>
              <a:t>SiC</a:t>
            </a:r>
            <a:r>
              <a:rPr lang="en-US" sz="2000" dirty="0"/>
              <a:t> layer are compressive because of the attempted shrinkage of the two </a:t>
            </a:r>
            <a:r>
              <a:rPr lang="en-US" sz="2000" dirty="0" err="1"/>
              <a:t>PyC</a:t>
            </a:r>
            <a:r>
              <a:rPr lang="en-US" sz="2000" dirty="0"/>
              <a:t> layers, but as the gas pressure increases, they become tensile until failure occurs</a:t>
            </a:r>
          </a:p>
          <a:p>
            <a:r>
              <a:rPr lang="en-US" sz="2000" dirty="0"/>
              <a:t>While stresses in the </a:t>
            </a:r>
            <a:r>
              <a:rPr lang="en-US" sz="2000" dirty="0" err="1"/>
              <a:t>OPyC</a:t>
            </a:r>
            <a:r>
              <a:rPr lang="en-US" sz="2000" dirty="0"/>
              <a:t> vary little during the course of the irradiation, they decrease in the </a:t>
            </a:r>
            <a:r>
              <a:rPr lang="en-US" sz="2000" dirty="0" err="1"/>
              <a:t>IPyC</a:t>
            </a:r>
            <a:r>
              <a:rPr lang="en-US" sz="2000" dirty="0"/>
              <a:t> layer because of an increasing compressive component from increasing gas pressure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055A1-7368-8ACD-B54A-6F86EAEC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A80A89-29ED-08E7-BA33-FFEF3AA4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379" y="2260969"/>
            <a:ext cx="4921955" cy="277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4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CD7E-25B1-3367-778D-99F8737F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in TRISO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D43E-AE14-9A6F-4770-29E94D64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711687" cy="3965670"/>
          </a:xfrm>
        </p:spPr>
        <p:txBody>
          <a:bodyPr/>
          <a:lstStyle/>
          <a:p>
            <a:r>
              <a:rPr lang="en-US" sz="2000" dirty="0"/>
              <a:t>Fission product attack</a:t>
            </a:r>
          </a:p>
          <a:p>
            <a:pPr lvl="1"/>
            <a:r>
              <a:rPr lang="en-US" sz="2000" dirty="0"/>
              <a:t>experiments show that noble metals can be transported to the </a:t>
            </a:r>
            <a:r>
              <a:rPr lang="en-US" sz="2000" dirty="0" err="1"/>
              <a:t>SiC</a:t>
            </a:r>
            <a:r>
              <a:rPr lang="en-US" sz="2000" dirty="0"/>
              <a:t>, where they can chemically interact</a:t>
            </a:r>
          </a:p>
          <a:p>
            <a:pPr lvl="1"/>
            <a:r>
              <a:rPr lang="en-US" sz="2000" dirty="0"/>
              <a:t>Pd-Si compounds can form and lead to degradation of the </a:t>
            </a:r>
            <a:r>
              <a:rPr lang="en-US" sz="2000" dirty="0" err="1"/>
              <a:t>SiC</a:t>
            </a:r>
            <a:r>
              <a:rPr lang="en-US" sz="2000" dirty="0"/>
              <a:t> layer</a:t>
            </a:r>
          </a:p>
          <a:p>
            <a:pPr lvl="1"/>
            <a:r>
              <a:rPr lang="en-US" sz="2000" dirty="0"/>
              <a:t>Ag has been observed to diffuse through intact </a:t>
            </a:r>
            <a:r>
              <a:rPr lang="en-US" sz="2000" dirty="0" err="1"/>
              <a:t>SiC</a:t>
            </a:r>
            <a:r>
              <a:rPr lang="en-US" sz="2000" dirty="0"/>
              <a:t> layers</a:t>
            </a:r>
          </a:p>
          <a:p>
            <a:pPr lvl="1"/>
            <a:r>
              <a:rPr lang="en-US" sz="2000" dirty="0"/>
              <a:t>If the </a:t>
            </a:r>
            <a:r>
              <a:rPr lang="en-US" sz="2000" dirty="0" err="1"/>
              <a:t>IPyC</a:t>
            </a:r>
            <a:r>
              <a:rPr lang="en-US" sz="2000" dirty="0"/>
              <a:t> is cracked, CO formed can interact with </a:t>
            </a:r>
            <a:r>
              <a:rPr lang="en-US" sz="2000" dirty="0" err="1"/>
              <a:t>SiC</a:t>
            </a:r>
            <a:r>
              <a:rPr lang="en-US" sz="2000" dirty="0"/>
              <a:t> to for </a:t>
            </a:r>
            <a:r>
              <a:rPr lang="en-US" sz="2000" dirty="0" err="1"/>
              <a:t>SiO</a:t>
            </a:r>
            <a:r>
              <a:rPr lang="en-US" sz="2000" dirty="0"/>
              <a:t> gas, degrading the </a:t>
            </a:r>
            <a:r>
              <a:rPr lang="en-US" sz="2000" dirty="0" err="1"/>
              <a:t>SiC</a:t>
            </a:r>
            <a:r>
              <a:rPr lang="en-US" sz="2000" dirty="0"/>
              <a:t>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1E495-83B5-764A-832F-50F28A9C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A0ED2-5855-64C1-C5F0-28F84A70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286" y="1968501"/>
            <a:ext cx="5500314" cy="3586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8913DF-9D41-D024-EFF1-7E0E5972BE81}"/>
              </a:ext>
            </a:extLst>
          </p:cNvPr>
          <p:cNvSpPr txBox="1"/>
          <p:nvPr/>
        </p:nvSpPr>
        <p:spPr>
          <a:xfrm>
            <a:off x="7469578" y="5662858"/>
            <a:ext cx="411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SiC</a:t>
            </a:r>
            <a:r>
              <a:rPr lang="en-US" dirty="0"/>
              <a:t> thinning rates due to Pd corrosion</a:t>
            </a:r>
          </a:p>
        </p:txBody>
      </p:sp>
    </p:spTree>
    <p:extLst>
      <p:ext uri="{BB962C8B-B14F-4D97-AF65-F5344CB8AC3E}">
        <p14:creationId xmlns:p14="http://schemas.microsoft.com/office/powerpoint/2010/main" val="375740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07F-B38A-248D-D3FD-8A4BB32DD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Fuel Performance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F485-C390-9FFB-CFA9-55E6CFBD0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Primary FP codes in the US are PARFUME and BISON</a:t>
            </a:r>
          </a:p>
          <a:p>
            <a:pPr lvl="1"/>
            <a:r>
              <a:rPr lang="en-US" sz="2200" dirty="0"/>
              <a:t>PARFUME is a mechanistic thermomechanical code that determines the failure probability of a population of fuel particles </a:t>
            </a:r>
          </a:p>
          <a:p>
            <a:pPr lvl="1"/>
            <a:r>
              <a:rPr lang="en-US" sz="2200" dirty="0"/>
              <a:t>BISON utilized PARFUME as a basis to develop a fully 3-D mechanistic fuel performance model</a:t>
            </a:r>
          </a:p>
          <a:p>
            <a:r>
              <a:rPr lang="en-US" sz="2200" dirty="0"/>
              <a:t>The NRC has modified the FAST code to include FAST-TRISO</a:t>
            </a:r>
          </a:p>
          <a:p>
            <a:pPr lvl="1"/>
            <a:r>
              <a:rPr lang="en-US" sz="2200" dirty="0"/>
              <a:t>1-D </a:t>
            </a:r>
            <a:r>
              <a:rPr lang="en-US" sz="2200" dirty="0" err="1"/>
              <a:t>thermomechanics</a:t>
            </a:r>
            <a:r>
              <a:rPr lang="en-US" sz="2200" dirty="0"/>
              <a:t>, material properties, failure modes</a:t>
            </a:r>
          </a:p>
          <a:p>
            <a:r>
              <a:rPr lang="en-US" sz="2200" dirty="0"/>
              <a:t>Failure modes that need to be captured: 1) Cracking of the </a:t>
            </a:r>
            <a:r>
              <a:rPr lang="en-US" sz="2200" dirty="0" err="1"/>
              <a:t>IPyC</a:t>
            </a:r>
            <a:r>
              <a:rPr lang="en-US" sz="2200" dirty="0"/>
              <a:t> layer; 2) Partial debonding of the </a:t>
            </a:r>
            <a:r>
              <a:rPr lang="en-US" sz="2200" dirty="0" err="1"/>
              <a:t>IPyC</a:t>
            </a:r>
            <a:r>
              <a:rPr lang="en-US" sz="2200" dirty="0"/>
              <a:t> from the </a:t>
            </a:r>
            <a:r>
              <a:rPr lang="en-US" sz="2200" dirty="0" err="1"/>
              <a:t>SiC</a:t>
            </a:r>
            <a:r>
              <a:rPr lang="en-US" sz="2200" dirty="0"/>
              <a:t>; 3) Pressure vessel failure of an aspherical particle; 4) Kernel/</a:t>
            </a:r>
            <a:r>
              <a:rPr lang="en-US" sz="2200" dirty="0" err="1"/>
              <a:t>SiC</a:t>
            </a:r>
            <a:r>
              <a:rPr lang="en-US" sz="2200" dirty="0"/>
              <a:t> interaction resulting from the Amoeba effect; 5) Thinning of the </a:t>
            </a:r>
            <a:r>
              <a:rPr lang="en-US" sz="2200" dirty="0" err="1"/>
              <a:t>SiC</a:t>
            </a:r>
            <a:r>
              <a:rPr lang="en-US" sz="2200" dirty="0"/>
              <a:t> layer by palladium attack of the </a:t>
            </a:r>
            <a:r>
              <a:rPr lang="en-US" sz="2200" dirty="0" err="1"/>
              <a:t>SiC.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B7791-BF6D-7815-81C1-80ED6A1C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1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5823-8548-0F90-3EF0-AF0F10BDA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F7D4-E1D8-BBB1-8CCE-F15AAEF7B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TRISO fuel performance</a:t>
            </a:r>
          </a:p>
          <a:p>
            <a:r>
              <a:rPr lang="en-US" dirty="0"/>
              <a:t>The failure mechanisms and performance limits of reference HTGR fuels as a function of particle design parameters are relatively well established</a:t>
            </a:r>
          </a:p>
          <a:p>
            <a:r>
              <a:rPr lang="en-US" dirty="0"/>
              <a:t>Fuel fabrication and quality assurance is key to retention of fission products</a:t>
            </a:r>
          </a:p>
          <a:p>
            <a:r>
              <a:rPr lang="en-US" dirty="0"/>
              <a:t>A few fuel performance codes exist, but experimental data is limited for benchmarking</a:t>
            </a:r>
          </a:p>
          <a:p>
            <a:r>
              <a:rPr lang="en-US" dirty="0"/>
              <a:t>The Advanced Gas Reactor (AGR) program and experiments (AGR 1-7) are providing data for qualification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04663-04DD-17E0-D417-F5C6D798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8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7D9-61B9-FDBA-30E3-A04DDF12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MOOSE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D6B7-5A01-9939-5B17-E76FF04F5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report</a:t>
            </a:r>
          </a:p>
          <a:p>
            <a:r>
              <a:rPr lang="en-US" dirty="0"/>
              <a:t>Has a discussion of all three parts in a more “complete” form</a:t>
            </a:r>
          </a:p>
          <a:p>
            <a:r>
              <a:rPr lang="en-US" dirty="0"/>
              <a:t>Includes presentation and analysis of results</a:t>
            </a:r>
          </a:p>
          <a:p>
            <a:r>
              <a:rPr lang="en-US" dirty="0"/>
              <a:t>Max of 10 pages</a:t>
            </a:r>
          </a:p>
          <a:p>
            <a:r>
              <a:rPr lang="en-US" dirty="0"/>
              <a:t>All final input/output files should be uploaded to </a:t>
            </a:r>
            <a:r>
              <a:rPr lang="en-US" dirty="0" err="1"/>
              <a:t>moodle</a:t>
            </a:r>
            <a:r>
              <a:rPr lang="en-US" dirty="0"/>
              <a:t> submission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6F4C8-42A5-A906-D7BC-85AFB69A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98-2A4F-B74D-8028-BAA9D908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63D9-BC6B-A04D-B33E-8FE503E7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41109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MOX Transients:</a:t>
            </a:r>
          </a:p>
          <a:p>
            <a:pPr lvl="1"/>
            <a:r>
              <a:rPr lang="en-US" dirty="0"/>
              <a:t>Three main types of transient of interest in MOX SFRs: slow power transient (CRWA), blockage of a subassembly, unprotected loss of flow accident</a:t>
            </a:r>
          </a:p>
          <a:p>
            <a:pPr lvl="1"/>
            <a:r>
              <a:rPr lang="en-US" dirty="0"/>
              <a:t>Fuel melting is one of the most critical concerns</a:t>
            </a:r>
          </a:p>
          <a:p>
            <a:r>
              <a:rPr lang="en-US" sz="2400" dirty="0"/>
              <a:t>Metallic fuel: U-Zr alloys</a:t>
            </a:r>
          </a:p>
          <a:p>
            <a:pPr lvl="1"/>
            <a:r>
              <a:rPr lang="en-US" dirty="0"/>
              <a:t>Metal fuel can go to high burnup, good accident performance, inherent safety, easy to make</a:t>
            </a:r>
          </a:p>
          <a:p>
            <a:pPr lvl="1"/>
            <a:r>
              <a:rPr lang="en-US" dirty="0"/>
              <a:t>Complex phase and composition environment, r</a:t>
            </a:r>
            <a:r>
              <a:rPr lang="en-US" sz="2400" dirty="0"/>
              <a:t>apid, substantial swelling, followed by fission gas release, FCCI limits lifetime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09ED-F306-194F-939A-1C3DA497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29CC1-34E4-A34F-8621-801D8886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084" y="1234721"/>
            <a:ext cx="10363200" cy="1362075"/>
          </a:xfrm>
        </p:spPr>
        <p:txBody>
          <a:bodyPr/>
          <a:lstStyle/>
          <a:p>
            <a:r>
              <a:rPr lang="en-US" dirty="0"/>
              <a:t>TRISO Fuel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F06B0-02C9-F34D-82A4-D2D5BBAF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CFA2-07CC-A44C-9A2F-9D1F7CED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Temperature Gas Reactor TRISO Fuel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281B2-42F7-A44F-A4AE-25BA37A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3A28-30C5-A527-92A2-6DFE0B054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486400" cy="3965670"/>
          </a:xfrm>
        </p:spPr>
        <p:txBody>
          <a:bodyPr/>
          <a:lstStyle/>
          <a:p>
            <a:r>
              <a:rPr lang="en-US" dirty="0"/>
              <a:t>The HTGR fuel concept is based on TRISO fuel particles embedded in a graphite matrix</a:t>
            </a:r>
          </a:p>
          <a:p>
            <a:r>
              <a:rPr lang="en-US" dirty="0"/>
              <a:t>The core of a modular design (~500 </a:t>
            </a:r>
            <a:r>
              <a:rPr lang="en-US" dirty="0" err="1"/>
              <a:t>MWth</a:t>
            </a:r>
            <a:r>
              <a:rPr lang="en-US" dirty="0"/>
              <a:t>) contains approximately 1 billion TRISO particles</a:t>
            </a:r>
          </a:p>
          <a:p>
            <a:r>
              <a:rPr lang="en-US" dirty="0"/>
              <a:t>Coated particles have changed throughout the years, but have converged on the current TRISO particle concept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C8A57-E4D1-C0BF-E3A9-A82AA8A4A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1509"/>
            <a:ext cx="6004876" cy="3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0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3B7C-593C-9D55-39AF-F2647893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TRISO Layers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1050D-5B2D-1B65-137A-39731BE7C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Fuel kernel: fissile material, generates heat; typically UO2 or mixture of UO2 and UC (uranium </a:t>
            </a:r>
            <a:r>
              <a:rPr lang="en-US" sz="2200" dirty="0" err="1"/>
              <a:t>oxycarbide</a:t>
            </a:r>
            <a:r>
              <a:rPr lang="en-US" sz="2200" dirty="0"/>
              <a:t> : UCO);  UC or UN are also fuel kernel materials</a:t>
            </a:r>
          </a:p>
          <a:p>
            <a:r>
              <a:rPr lang="en-US" sz="2200" dirty="0"/>
              <a:t>Buffer: Porous graphite with ~50% theoretical density; serves as a gas plenum to accommodate fission gases; removes stresses from fuel swelling; sacrificial layer for fission product damage</a:t>
            </a:r>
          </a:p>
          <a:p>
            <a:r>
              <a:rPr lang="en-US" sz="2200" dirty="0" err="1"/>
              <a:t>IPyC</a:t>
            </a:r>
            <a:r>
              <a:rPr lang="en-US" sz="2200" dirty="0"/>
              <a:t>: pyrolytic carbon; load bearing layer against kernel internal pressure; protects fuel kernel during fabrication; retains most fission products</a:t>
            </a:r>
          </a:p>
          <a:p>
            <a:r>
              <a:rPr lang="en-US" sz="2200" dirty="0" err="1"/>
              <a:t>SiC</a:t>
            </a:r>
            <a:r>
              <a:rPr lang="en-US" sz="2200" dirty="0"/>
              <a:t>: silicon carbide; main fission product barrier; load bearing layer</a:t>
            </a:r>
          </a:p>
          <a:p>
            <a:r>
              <a:rPr lang="en-US" sz="2200" dirty="0" err="1"/>
              <a:t>OPyC</a:t>
            </a:r>
            <a:r>
              <a:rPr lang="en-US" sz="2200" dirty="0"/>
              <a:t>: pyrolytic carbon; protects the </a:t>
            </a:r>
            <a:r>
              <a:rPr lang="en-US" sz="2200" dirty="0" err="1"/>
              <a:t>SiC</a:t>
            </a:r>
            <a:r>
              <a:rPr lang="en-US" sz="2200" dirty="0"/>
              <a:t> during handling and compaction; further diffusion barrier for fission products; load bearing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ADA7B-7CA8-6614-1B45-EA5EBA07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7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CE1C-FB5A-4C2E-9292-81441BF5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in TRISO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0861-A4B0-AF03-A1F5-8C5A8C13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Pressure build-up:</a:t>
            </a:r>
          </a:p>
          <a:p>
            <a:pPr lvl="1"/>
            <a:r>
              <a:rPr lang="en-US" sz="2000" dirty="0"/>
              <a:t>Fission liberates oxygen which can bind to the carbon buffer and form CO</a:t>
            </a:r>
          </a:p>
          <a:p>
            <a:pPr lvl="1"/>
            <a:r>
              <a:rPr lang="en-US" sz="2000" dirty="0"/>
              <a:t>Suppression of excess CO formation is especially critical for high burnup</a:t>
            </a:r>
          </a:p>
          <a:p>
            <a:pPr lvl="1"/>
            <a:r>
              <a:rPr lang="en-US" sz="2000" dirty="0"/>
              <a:t>In the US, UCO fuel is used to allow for the conversion of UC2 into UO2 in the fuel kernel, controlling excess oxygen and limiting the CO production</a:t>
            </a:r>
          </a:p>
          <a:p>
            <a:r>
              <a:rPr lang="en-US" sz="2000" dirty="0"/>
              <a:t>Irradiation growth</a:t>
            </a:r>
          </a:p>
          <a:p>
            <a:pPr lvl="1"/>
            <a:r>
              <a:rPr lang="en-US" sz="2000" dirty="0"/>
              <a:t>Fuel kernel will swell as a function of time, while the buffer layer will shrink</a:t>
            </a:r>
          </a:p>
          <a:p>
            <a:pPr lvl="1"/>
            <a:r>
              <a:rPr lang="en-US" sz="2000" dirty="0" err="1"/>
              <a:t>PyC</a:t>
            </a:r>
            <a:r>
              <a:rPr lang="en-US" sz="2000" dirty="0"/>
              <a:t> layers will initially shrink under irradiation, but will eventually reach a turnaround point where swelling will occur</a:t>
            </a:r>
          </a:p>
          <a:p>
            <a:pPr lvl="1"/>
            <a:r>
              <a:rPr lang="en-US" sz="2000" dirty="0"/>
              <a:t>Radial swelling of </a:t>
            </a:r>
            <a:r>
              <a:rPr lang="en-US" sz="2000" dirty="0" err="1"/>
              <a:t>PyC</a:t>
            </a:r>
            <a:r>
              <a:rPr lang="en-US" sz="2000" dirty="0"/>
              <a:t> layers puts the </a:t>
            </a:r>
            <a:r>
              <a:rPr lang="en-US" sz="2000" dirty="0" err="1"/>
              <a:t>SiC</a:t>
            </a:r>
            <a:r>
              <a:rPr lang="en-US" sz="2000" dirty="0"/>
              <a:t> into compression</a:t>
            </a:r>
          </a:p>
          <a:p>
            <a:pPr lvl="1"/>
            <a:r>
              <a:rPr lang="en-US" sz="2000" dirty="0"/>
              <a:t>Irradiation creep will eventually work to relieve stresses in the </a:t>
            </a:r>
            <a:r>
              <a:rPr lang="en-US" sz="2000" dirty="0" err="1"/>
              <a:t>PyC</a:t>
            </a:r>
            <a:r>
              <a:rPr lang="en-US" sz="2000" dirty="0"/>
              <a:t> layers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441EE-E7C0-CAC4-A58E-B93902374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5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E55-9876-60DF-5FD0-5816627F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in TRISO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7A0D0-5E0D-9C74-5826-406C0514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7023100" cy="3965670"/>
          </a:xfrm>
        </p:spPr>
        <p:txBody>
          <a:bodyPr/>
          <a:lstStyle/>
          <a:p>
            <a:r>
              <a:rPr lang="en-US" dirty="0"/>
              <a:t>Kernel migration</a:t>
            </a:r>
          </a:p>
          <a:p>
            <a:pPr lvl="1"/>
            <a:r>
              <a:rPr lang="en-US" dirty="0"/>
              <a:t>the movement of the kernel toward the TRISO coating, also known as the amoeba effect, may lead to a failure of the particle coating if the kernel reaches the </a:t>
            </a:r>
            <a:r>
              <a:rPr lang="en-US" dirty="0" err="1"/>
              <a:t>iPyC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The phenomenon is associated with carbon transport in the particle in the presence of a temperature gradient</a:t>
            </a:r>
          </a:p>
          <a:p>
            <a:pPr lvl="1"/>
            <a:r>
              <a:rPr lang="en-US" dirty="0"/>
              <a:t>More likely to occur in oxide fuels due to the presence of free O, forming CO gas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BD931-20FB-5A06-7799-32A5D2E9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81DBD-CEA8-E60F-3ABF-44F34224B4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41"/>
          <a:stretch/>
        </p:blipFill>
        <p:spPr>
          <a:xfrm>
            <a:off x="7388639" y="2437249"/>
            <a:ext cx="4803361" cy="31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61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0F0D-2C5F-04B3-D0D4-2871F945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Phenomena in TRISO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7072-1F19-4B19-7094-67AED4E3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578600" cy="3965670"/>
          </a:xfrm>
        </p:spPr>
        <p:txBody>
          <a:bodyPr/>
          <a:lstStyle/>
          <a:p>
            <a:r>
              <a:rPr lang="en-US" dirty="0"/>
              <a:t>Pressure vessel failure</a:t>
            </a:r>
          </a:p>
          <a:p>
            <a:pPr lvl="1"/>
            <a:r>
              <a:rPr lang="en-US" dirty="0"/>
              <a:t>The inner pressure buildup from both fission gases and the CO increases with burnup and results in tensile stresses on the coating layers of the particle</a:t>
            </a:r>
          </a:p>
          <a:p>
            <a:pPr lvl="1"/>
            <a:r>
              <a:rPr lang="en-US" dirty="0"/>
              <a:t>If these stresses exceed the tensile strength of the coating, it will burst into pieces</a:t>
            </a:r>
          </a:p>
          <a:p>
            <a:pPr lvl="1"/>
            <a:r>
              <a:rPr lang="en-US" dirty="0"/>
              <a:t>Assuming that fabrication specifications are met, particle failure should not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F40B3-F6B3-1762-D61E-D65FCC14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DFA46-99FA-DE03-63F8-92C07517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300" y="2212976"/>
            <a:ext cx="42291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3367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15139</TotalTime>
  <Words>950</Words>
  <Application>Microsoft Macintosh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NCStateU-horizontal-left-logo</vt:lpstr>
      <vt:lpstr>Nuclear Fuel Performance</vt:lpstr>
      <vt:lpstr>Notes on MOOSE final project</vt:lpstr>
      <vt:lpstr>Last time</vt:lpstr>
      <vt:lpstr>TRISO Fuel Performance</vt:lpstr>
      <vt:lpstr>High Temperature Gas Reactor TRISO Fuel</vt:lpstr>
      <vt:lpstr>TRISO Layers Purpose</vt:lpstr>
      <vt:lpstr>Phenomena in TRISO</vt:lpstr>
      <vt:lpstr>Phenomena in TRISO</vt:lpstr>
      <vt:lpstr>Phenomena in TRISO</vt:lpstr>
      <vt:lpstr>TRISO Pressure Vessel</vt:lpstr>
      <vt:lpstr>Phenomena in TRISO</vt:lpstr>
      <vt:lpstr>Fuel Performance Codes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Benjamin Beeler</cp:lastModifiedBy>
  <cp:revision>119</cp:revision>
  <dcterms:created xsi:type="dcterms:W3CDTF">2020-02-19T20:03:05Z</dcterms:created>
  <dcterms:modified xsi:type="dcterms:W3CDTF">2023-04-20T18:56:44Z</dcterms:modified>
</cp:coreProperties>
</file>