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37" r:id="rId2"/>
    <p:sldId id="538" r:id="rId3"/>
    <p:sldId id="407" r:id="rId4"/>
    <p:sldId id="329" r:id="rId5"/>
    <p:sldId id="330" r:id="rId6"/>
    <p:sldId id="331" r:id="rId7"/>
    <p:sldId id="539" r:id="rId8"/>
    <p:sldId id="340" r:id="rId9"/>
    <p:sldId id="332" r:id="rId10"/>
    <p:sldId id="333" r:id="rId11"/>
    <p:sldId id="334" r:id="rId12"/>
    <p:sldId id="344" r:id="rId13"/>
    <p:sldId id="335" r:id="rId14"/>
    <p:sldId id="341" r:id="rId15"/>
    <p:sldId id="34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1"/>
    <p:restoredTop sz="94672"/>
  </p:normalViewPr>
  <p:slideViewPr>
    <p:cSldViewPr snapToGrid="0" snapToObjects="1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3/28/23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1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3.xml"/><Relationship Id="rId7" Type="http://schemas.openxmlformats.org/officeDocument/2006/relationships/image" Target="../media/image2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1.png"/><Relationship Id="rId4" Type="http://schemas.openxmlformats.org/officeDocument/2006/relationships/tags" Target="../tags/tag14.xml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17.xml"/><Relationship Id="rId7" Type="http://schemas.openxmlformats.org/officeDocument/2006/relationships/image" Target="../media/image2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tags" Target="../tags/tag2.xml"/><Relationship Id="rId16" Type="http://schemas.openxmlformats.org/officeDocument/2006/relationships/image" Target="../media/image2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5.png"/><Relationship Id="rId5" Type="http://schemas.openxmlformats.org/officeDocument/2006/relationships/tags" Target="../tags/tag5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1AB4-6496-0D46-9C3B-B71641B90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Nuclear Fuel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02A4-1D26-9E41-904A-5C94FEB21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NE-533</a:t>
            </a:r>
          </a:p>
          <a:p>
            <a:r>
              <a:rPr lang="en-US" dirty="0"/>
              <a:t>Spring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DA87-5AA8-004F-861E-B1E0BAA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94D3-F4EE-1046-9463-163AE15C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kinetics are slower than parabolic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B199-E3AC-5C46-89DD-DB68BE15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624945" cy="3965670"/>
          </a:xfrm>
        </p:spPr>
        <p:txBody>
          <a:bodyPr>
            <a:normAutofit/>
          </a:bodyPr>
          <a:lstStyle/>
          <a:p>
            <a:r>
              <a:rPr lang="en-US" sz="2000" dirty="0"/>
              <a:t>Parabolic kinetics</a:t>
            </a:r>
          </a:p>
          <a:p>
            <a:pPr lvl="1"/>
            <a:r>
              <a:rPr lang="en-US" sz="2000" dirty="0"/>
              <a:t>Diffusion of species across the oxide</a:t>
            </a:r>
          </a:p>
          <a:p>
            <a:r>
              <a:rPr lang="en-US" sz="2000" dirty="0"/>
              <a:t>Sub-parabolic kinetics</a:t>
            </a:r>
          </a:p>
          <a:p>
            <a:pPr lvl="1"/>
            <a:r>
              <a:rPr lang="en-US" sz="2000" dirty="0"/>
              <a:t>Additional ions in oxide</a:t>
            </a:r>
          </a:p>
          <a:p>
            <a:pPr lvl="1"/>
            <a:r>
              <a:rPr lang="en-US" sz="2000" dirty="0"/>
              <a:t>Non-uniform electric field in oxide layer</a:t>
            </a:r>
          </a:p>
          <a:p>
            <a:r>
              <a:rPr lang="en-US" altLang="en-US" sz="2000" dirty="0"/>
              <a:t>Once a nonhomogeneous electric field arises, the corrosion rate decreases to the sub-parabolic rate due to inhibition of transport of charged species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727C3-A9FD-A94F-B846-E42836EA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360E1-4163-8348-B7C8-17D034B67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r="5835"/>
          <a:stretch/>
        </p:blipFill>
        <p:spPr>
          <a:xfrm>
            <a:off x="7064829" y="2268187"/>
            <a:ext cx="4038600" cy="34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7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7ABC-50B9-9C4D-983B-DED76CB9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Quantified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18CC-30B4-9E47-82AC-188E27E0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883564" cy="3965670"/>
          </a:xfrm>
        </p:spPr>
        <p:txBody>
          <a:bodyPr/>
          <a:lstStyle/>
          <a:p>
            <a:r>
              <a:rPr lang="en-US" sz="2000" dirty="0"/>
              <a:t>Corrosion is measured by sample weight gain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Oxidation of alloys is measured experimentally using the </a:t>
            </a:r>
            <a:r>
              <a:rPr lang="en-US" altLang="en-US" sz="2000" u="sng" dirty="0">
                <a:ea typeface="ＭＳ Ｐゴシック" panose="020B0600070205080204" pitchFamily="34" charset="-128"/>
                <a:cs typeface="Arial" panose="020B0604020202020204" pitchFamily="34" charset="0"/>
              </a:rPr>
              <a:t>weight gain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 in mg/dm</a:t>
            </a:r>
            <a:r>
              <a:rPr lang="en-US" altLang="en-US" sz="2000" baseline="30000" dirty="0"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endParaRPr lang="en-US" altLang="en-US" sz="2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</a:rPr>
              <a:t>Oxide forms by incorporating oxygen in the metal structure </a:t>
            </a:r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causing an increase in weight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14.7 comes from density of O in ZrO2</a:t>
            </a:r>
            <a:endParaRPr lang="en-US" altLang="en-US" sz="20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8F124-7EA7-DE48-BFCC-F0497E60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B3157-B268-EA47-B3BB-17BFBD905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0" y="1843809"/>
            <a:ext cx="5295900" cy="281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61B6B-4812-B94C-B42A-D85A99A3C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651" y="5418279"/>
            <a:ext cx="3494087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Dividing by the surface enables comparison between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CDAD8-A95D-6D47-ADB3-A316B870B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805" y="4909801"/>
            <a:ext cx="3360737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>
                <a:latin typeface="+mn-lt"/>
              </a:rPr>
              <a:t>Approximation weight gain – oxide thickness for Zr</a:t>
            </a:r>
            <a:r>
              <a:rPr lang="en-US" altLang="en-US" sz="2000" dirty="0">
                <a:latin typeface="+mn-lt"/>
              </a:rPr>
              <a:t>:</a:t>
            </a:r>
          </a:p>
          <a:p>
            <a:pPr eaLnBrk="1" hangingPunct="1"/>
            <a:endParaRPr lang="en-US" altLang="en-US" sz="2000" dirty="0">
              <a:latin typeface="+mn-lt"/>
            </a:endParaRPr>
          </a:p>
          <a:p>
            <a:pPr eaLnBrk="1" hangingPunct="1"/>
            <a:endParaRPr lang="en-US" altLang="en-US" sz="28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0B3A0-AE26-4845-A79D-160856BF661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338" y="4838240"/>
            <a:ext cx="2065020" cy="252984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5C646-A7AD-3D42-A78E-2294C6B3CF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325" y="5695380"/>
            <a:ext cx="3200400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C0D1-3051-CE46-922E-246436BB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Pilling-</a:t>
            </a:r>
            <a:r>
              <a:rPr lang="en-US" dirty="0" err="1"/>
              <a:t>Bedworth</a:t>
            </a:r>
            <a:r>
              <a:rPr lang="en-US" dirty="0"/>
              <a:t> ratio : PBR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2220-0037-624E-8C19-084A78DD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587893" cy="396567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ratio of the volume per unit of the metal oxide to the volume per unit of the corresponding metal is called the Pilling-</a:t>
            </a:r>
            <a:r>
              <a:rPr lang="en-US" dirty="0" err="1"/>
              <a:t>Bedworth</a:t>
            </a:r>
            <a:r>
              <a:rPr lang="en-US" dirty="0"/>
              <a:t> ratio (PBR)</a:t>
            </a:r>
          </a:p>
          <a:p>
            <a:r>
              <a:rPr lang="en-US" dirty="0"/>
              <a:t>PBR &lt; 1: the oxide coating layer is thin, likely broken and provides no protective effect (for example magnesium)</a:t>
            </a:r>
          </a:p>
          <a:p>
            <a:r>
              <a:rPr lang="en-US" dirty="0"/>
              <a:t>PBR &gt; 2: the oxide coating chips off and provides no protective effect (example iron)</a:t>
            </a:r>
          </a:p>
          <a:p>
            <a:r>
              <a:rPr lang="en-US" dirty="0"/>
              <a:t>1 &lt; PBR &lt; 2: the oxide coating is passivating and provides a protecting effect against further surface oxidation </a:t>
            </a:r>
          </a:p>
          <a:p>
            <a:r>
              <a:rPr lang="en-US" dirty="0"/>
              <a:t>Passivation refers to a material becoming "passive," that is, less affected or corroded by the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9EF1D-7570-144C-B068-0636FE59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E95B73-906F-8F48-BB1D-7AA71017FEC9}"/>
              </a:ext>
            </a:extLst>
          </p:cNvPr>
          <p:cNvGrpSpPr>
            <a:grpSpLocks noChangeAspect="1"/>
          </p:cNvGrpSpPr>
          <p:nvPr/>
        </p:nvGrpSpPr>
        <p:grpSpPr>
          <a:xfrm>
            <a:off x="7512906" y="3545987"/>
            <a:ext cx="4373635" cy="2345565"/>
            <a:chOff x="1365209" y="5342665"/>
            <a:chExt cx="2594932" cy="13916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51F936-1DB8-B148-90CA-3BF578857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588"/>
            <a:stretch/>
          </p:blipFill>
          <p:spPr>
            <a:xfrm>
              <a:off x="1365209" y="5342665"/>
              <a:ext cx="2594932" cy="13916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C43830-A2EB-374C-9CD7-5424BA992E0D}"/>
                </a:ext>
              </a:extLst>
            </p:cNvPr>
            <p:cNvSpPr txBox="1"/>
            <p:nvPr/>
          </p:nvSpPr>
          <p:spPr>
            <a:xfrm>
              <a:off x="2151482" y="6294779"/>
              <a:ext cx="96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 metal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00A4F1-98D9-5041-B417-45FD4D08875C}"/>
                </a:ext>
              </a:extLst>
            </p:cNvPr>
            <p:cNvSpPr txBox="1"/>
            <p:nvPr/>
          </p:nvSpPr>
          <p:spPr>
            <a:xfrm>
              <a:off x="2268118" y="559929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5F0A982-B731-6844-BC77-1BADF22DB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122" y="2452257"/>
            <a:ext cx="3403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4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492B-986F-2145-905B-1D65114D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E0CF-9034-AC45-9824-AD8E73CD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corrosion coupon of ZIRLO measures 2.8 cm x 2.8 cm x 600 µm and has an initial mass of 3 g. After corrosion for 200 days, its final mass is 3.0721 g. What is the estimated oxide thickness?</a:t>
            </a:r>
          </a:p>
          <a:p>
            <a:r>
              <a:rPr lang="en-US" dirty="0"/>
              <a:t>First, we need to convert the units (10 cm = 1 </a:t>
            </a:r>
            <a:r>
              <a:rPr lang="en-US" dirty="0" err="1"/>
              <a:t>dm</a:t>
            </a:r>
            <a:r>
              <a:rPr lang="en-US" dirty="0"/>
              <a:t>)</a:t>
            </a:r>
          </a:p>
          <a:p>
            <a:r>
              <a:rPr lang="en-US" dirty="0"/>
              <a:t>Find area</a:t>
            </a:r>
          </a:p>
          <a:p>
            <a:pPr lvl="1"/>
            <a:r>
              <a:rPr lang="en-US" dirty="0"/>
              <a:t>S = 0.28*0.28 = 0.0784 dm</a:t>
            </a:r>
            <a:r>
              <a:rPr lang="en-US" baseline="30000" dirty="0"/>
              <a:t>2</a:t>
            </a:r>
          </a:p>
          <a:p>
            <a:r>
              <a:rPr lang="en-US" dirty="0"/>
              <a:t>Find mass change</a:t>
            </a:r>
          </a:p>
          <a:p>
            <a:pPr lvl="1"/>
            <a:r>
              <a:rPr lang="en-US" dirty="0" err="1"/>
              <a:t>dM</a:t>
            </a:r>
            <a:r>
              <a:rPr lang="en-US" dirty="0"/>
              <a:t> = 307.21 - 300 mg = 7.21 mg</a:t>
            </a:r>
          </a:p>
          <a:p>
            <a:r>
              <a:rPr lang="en-US" dirty="0"/>
              <a:t>Then we calculate the weight gain per area</a:t>
            </a:r>
          </a:p>
          <a:p>
            <a:pPr lvl="1"/>
            <a:r>
              <a:rPr lang="en-US" dirty="0"/>
              <a:t>W = </a:t>
            </a:r>
            <a:r>
              <a:rPr lang="en-US" dirty="0" err="1"/>
              <a:t>dM</a:t>
            </a:r>
            <a:r>
              <a:rPr lang="en-US" dirty="0"/>
              <a:t>/S = (7.21)/0.0784= 91.96 mg/dm</a:t>
            </a:r>
            <a:r>
              <a:rPr lang="en-US" baseline="30000" dirty="0"/>
              <a:t>2</a:t>
            </a:r>
          </a:p>
          <a:p>
            <a:r>
              <a:rPr lang="en-US" dirty="0"/>
              <a:t>Last estimate the thickness</a:t>
            </a:r>
          </a:p>
          <a:p>
            <a:pPr lvl="1"/>
            <a:r>
              <a:rPr lang="en-US" dirty="0"/>
              <a:t>d = W/14.7 = 91.96/14.7 = 6.3 microns thick after 200 days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DAA56-2285-454F-820C-0CB81CE7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9E50-3910-0A4D-87BF-A8357BA4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A7B2-8B6B-8747-A8F7-D5F7FA3C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467927" cy="3965670"/>
          </a:xfrm>
        </p:spPr>
        <p:txBody>
          <a:bodyPr/>
          <a:lstStyle/>
          <a:p>
            <a:r>
              <a:rPr lang="en-US" sz="2000" dirty="0"/>
              <a:t>Average weight gain of a sample follows linear kinetics</a:t>
            </a:r>
          </a:p>
          <a:p>
            <a:r>
              <a:rPr lang="en-US" sz="2000" dirty="0"/>
              <a:t>The oxide reaches transition at different times in different points, but the average is linear</a:t>
            </a:r>
          </a:p>
          <a:p>
            <a:r>
              <a:rPr lang="en-US" sz="2000" dirty="0"/>
              <a:t>Critical oxide thickness for transition is defined as</a:t>
            </a:r>
          </a:p>
          <a:p>
            <a:r>
              <a:rPr lang="en-US" sz="2000" dirty="0"/>
              <a:t>Critical time for transition is defined as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2FDAC-7FFE-9B40-ADE7-FA266DC9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8C34A-C77B-2147-9339-25337291A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174" y="1968501"/>
            <a:ext cx="4960403" cy="2548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1689A-CE33-B44A-A0DB-42B2CD129D6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23" y="4139809"/>
            <a:ext cx="1886100" cy="376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FA1E6-3C9D-5A48-B2D0-1BDF3E4A75B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347" y="4960768"/>
            <a:ext cx="2450137" cy="380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C20BCC-8F90-7C48-BC20-9E8265817F7B}"/>
              </a:ext>
            </a:extLst>
          </p:cNvPr>
          <p:cNvSpPr txBox="1"/>
          <p:nvPr/>
        </p:nvSpPr>
        <p:spPr>
          <a:xfrm>
            <a:off x="7447793" y="4715791"/>
            <a:ext cx="334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transition, oxide thickness 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BD35C-FDFE-734E-90A0-3D62E9BB69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35" y="5085123"/>
            <a:ext cx="2787396" cy="256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816314-1972-D445-8A69-342C0800F95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65" y="5638981"/>
            <a:ext cx="3919728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6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6FB7-5B9C-F14E-B39B-35513C61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54AF-BCB3-9C44-ADA4-8716FC69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Estimate the oxide thickness on a ZIRLO sample at 650 K after 200 days exposed to water.</a:t>
            </a:r>
          </a:p>
          <a:p>
            <a:r>
              <a:rPr lang="en-US" dirty="0"/>
              <a:t>First, we have to determine if the oxide has gone through transition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t* = 6.62e-7*</a:t>
            </a:r>
            <a:r>
              <a:rPr lang="en-US" dirty="0" err="1"/>
              <a:t>exp</a:t>
            </a:r>
            <a:r>
              <a:rPr lang="en-US" dirty="0"/>
              <a:t>(11949/650 k) = 63.76 days</a:t>
            </a:r>
          </a:p>
          <a:p>
            <a:pPr lvl="1"/>
            <a:r>
              <a:rPr lang="en-US" dirty="0"/>
              <a:t>So, the sample is past transition, so we need to use the linear fit</a:t>
            </a:r>
          </a:p>
          <a:p>
            <a:r>
              <a:rPr lang="en-US" dirty="0"/>
              <a:t>Next, we calculate the oxide thickness at transition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 err="1"/>
              <a:t>δ</a:t>
            </a:r>
            <a:r>
              <a:rPr lang="en-US" dirty="0"/>
              <a:t>* = 5.1*</a:t>
            </a:r>
            <a:r>
              <a:rPr lang="en-US" dirty="0" err="1"/>
              <a:t>exp</a:t>
            </a:r>
            <a:r>
              <a:rPr lang="en-US" dirty="0"/>
              <a:t>(-550/650) = 2.19 microns</a:t>
            </a:r>
          </a:p>
          <a:p>
            <a:r>
              <a:rPr lang="en-US" dirty="0"/>
              <a:t>Now, we can compute the final oxide thickness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L</a:t>
            </a:r>
            <a:r>
              <a:rPr lang="en-US" dirty="0"/>
              <a:t> = 7.48e6*</a:t>
            </a:r>
            <a:r>
              <a:rPr lang="en-US" dirty="0" err="1"/>
              <a:t>exp</a:t>
            </a:r>
            <a:r>
              <a:rPr lang="en-US" dirty="0"/>
              <a:t>(-12500/650) = 0.0333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 err="1"/>
              <a:t>δ</a:t>
            </a:r>
            <a:r>
              <a:rPr lang="en-US" dirty="0"/>
              <a:t> = 2.19 + 0.0333*(200 – 63.76) = 6.73 microns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274D-4BFB-F548-88AB-A4360C4C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73DC8-EEF2-4645-93D2-89D412A5F3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26" y="2712264"/>
            <a:ext cx="2015392" cy="312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153D7-0A3C-CC4D-A546-314A4938AF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26" y="3839643"/>
            <a:ext cx="1895319" cy="378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3E057-A97A-F14D-98DF-D260AEC7060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41" y="5414922"/>
            <a:ext cx="2364079" cy="217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A832D8-F8C4-8B45-899B-C9804B96D4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37" y="4767410"/>
            <a:ext cx="2415003" cy="31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225-4437-2049-A9B1-3499A9B3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FA82-FF85-394D-AE4D-DBE225A2D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Pellet-clad interaction (PCI) takes two forms</a:t>
            </a:r>
          </a:p>
          <a:p>
            <a:pPr lvl="1"/>
            <a:r>
              <a:rPr lang="en-US" sz="2200" dirty="0"/>
              <a:t>Pellet-clad chemical interaction, PCCI (bonding occurs)</a:t>
            </a:r>
          </a:p>
          <a:p>
            <a:pPr lvl="1"/>
            <a:r>
              <a:rPr lang="en-US" sz="2200" dirty="0"/>
              <a:t>Pellet-clad mechanical interaction, PCMI (pellet pushes and drags cladding)</a:t>
            </a:r>
          </a:p>
          <a:p>
            <a:r>
              <a:rPr lang="en-US" sz="2200" dirty="0"/>
              <a:t>In order for SCC to initiate and propagate in any material, four conditions are simultaneously required:</a:t>
            </a:r>
          </a:p>
          <a:p>
            <a:pPr lvl="1"/>
            <a:r>
              <a:rPr lang="en-US" sz="2200" dirty="0"/>
              <a:t>A corrosive environment, a susceptible material, sufficient stress, and sufficient time</a:t>
            </a:r>
          </a:p>
          <a:p>
            <a:r>
              <a:rPr lang="en-US" sz="2200" dirty="0"/>
              <a:t>Two types of mitigation strategies to limit PCI failures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517E0-76D7-DB42-B01B-2BDDEA47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CC1-34E4-A34F-8621-801D8886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1234721"/>
            <a:ext cx="10363200" cy="1362075"/>
          </a:xfrm>
        </p:spPr>
        <p:txBody>
          <a:bodyPr/>
          <a:lstStyle/>
          <a:p>
            <a:r>
              <a:rPr lang="en-US" dirty="0"/>
              <a:t>cladding oxidation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F06B0-02C9-F34D-82A4-D2D5BBAF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2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9D76-31EA-7746-86EE-C5EA4B35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Zirconium Oxidation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ACAD-AB8B-0C4C-B94B-BED4A0416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495"/>
            <a:ext cx="6241083" cy="3965670"/>
          </a:xfrm>
        </p:spPr>
        <p:txBody>
          <a:bodyPr/>
          <a:lstStyle/>
          <a:p>
            <a:r>
              <a:rPr lang="en-US" sz="2000" dirty="0"/>
              <a:t>Corrosion of zirconium due to the water coolant is one of the largest concerns for LWR fuel operation</a:t>
            </a:r>
          </a:p>
          <a:p>
            <a:r>
              <a:rPr lang="en-US" sz="2000" dirty="0"/>
              <a:t>Corrosion of zirconium alloys in an aqueous environment is principally related to the oxidation of the zirconium by the oxygen in the coolant, dissolved or produced by radiolysis of water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Zirconium interacts with water to make zirconia and hydrogen</a:t>
            </a:r>
          </a:p>
          <a:p>
            <a:r>
              <a:rPr lang="en-US" sz="2000" dirty="0"/>
              <a:t>Both the oxide layer and the hydrogen adversely impact cladding performance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72118-1DB5-8A4A-96B9-881BEEA9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13BEF5-27F7-814F-B4C5-7C913C4E4937}"/>
              </a:ext>
            </a:extLst>
          </p:cNvPr>
          <p:cNvGrpSpPr>
            <a:grpSpLocks noChangeAspect="1"/>
          </p:cNvGrpSpPr>
          <p:nvPr/>
        </p:nvGrpSpPr>
        <p:grpSpPr>
          <a:xfrm>
            <a:off x="8132399" y="2160495"/>
            <a:ext cx="3054223" cy="1637969"/>
            <a:chOff x="1365209" y="5342665"/>
            <a:chExt cx="2594932" cy="13916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9779F4-9DF4-8D4C-AAF0-BAB3C1E86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588"/>
            <a:stretch/>
          </p:blipFill>
          <p:spPr>
            <a:xfrm>
              <a:off x="1365209" y="5342665"/>
              <a:ext cx="2594932" cy="13916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1FF3D8-AB4E-A74C-9822-15C93AE5D2A3}"/>
                </a:ext>
              </a:extLst>
            </p:cNvPr>
            <p:cNvSpPr txBox="1"/>
            <p:nvPr/>
          </p:nvSpPr>
          <p:spPr>
            <a:xfrm>
              <a:off x="2151482" y="6294779"/>
              <a:ext cx="96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 metal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8795FC-66D6-FC45-BE4F-F378E22BAE3E}"/>
                </a:ext>
              </a:extLst>
            </p:cNvPr>
            <p:cNvSpPr txBox="1"/>
            <p:nvPr/>
          </p:nvSpPr>
          <p:spPr>
            <a:xfrm>
              <a:off x="2268118" y="559929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82B04CD-4670-3244-A947-8AFDF02BE2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399" y="4099708"/>
            <a:ext cx="3054223" cy="22884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1EA2EB-8FD2-B040-8C7F-B94557C2A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90" y="4252661"/>
            <a:ext cx="3289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6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6272-D8A6-0146-868D-5FABF32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ED44-BC08-6742-8957-65D15CC2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Corrosion is the degradation of a material and its properties under the action of the surrounding environment by chemical and/or electrochemical reaction</a:t>
            </a:r>
          </a:p>
          <a:p>
            <a:r>
              <a:rPr lang="en-US" dirty="0"/>
              <a:t>Corrosion reactions require the following:</a:t>
            </a:r>
          </a:p>
          <a:p>
            <a:pPr lvl="1"/>
            <a:r>
              <a:rPr lang="en-US" dirty="0"/>
              <a:t>Oxidant </a:t>
            </a:r>
          </a:p>
          <a:p>
            <a:pPr lvl="1"/>
            <a:r>
              <a:rPr lang="en-US" dirty="0"/>
              <a:t>Electric current</a:t>
            </a:r>
          </a:p>
          <a:p>
            <a:r>
              <a:rPr lang="en-US" dirty="0"/>
              <a:t>A corrosion reaction is composed of an oxidation reaction and a reduction reaction</a:t>
            </a:r>
          </a:p>
          <a:p>
            <a:r>
              <a:rPr lang="en-US" dirty="0"/>
              <a:t>During corrosion at a particular spot on the surface of the object, oxidation takes place, and that spot behaves as an anode</a:t>
            </a:r>
          </a:p>
          <a:p>
            <a:r>
              <a:rPr lang="en-US" dirty="0"/>
              <a:t>The electrons released at this anodic spot move through the metal and go to another spot and reduce H, which behaves as a cathode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22972-A9E6-B447-A898-2C48D5DB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D2C05-7CC8-DC42-9A00-040EB2D1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08" y="3429000"/>
            <a:ext cx="3276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9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1090-3986-C040-B0EE-A17649EE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12CA-B5F8-C44D-AE60-A29DE5AF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Corrosion reaction rates are determined by thermodynamics and kinetics</a:t>
            </a:r>
          </a:p>
          <a:p>
            <a:r>
              <a:rPr lang="en-US" dirty="0"/>
              <a:t>Thermodynamics tell us whether a material may corrode</a:t>
            </a:r>
          </a:p>
          <a:p>
            <a:pPr lvl="1"/>
            <a:r>
              <a:rPr lang="en-US" dirty="0"/>
              <a:t>Measure voltage difference between anodic and cathodic sites</a:t>
            </a:r>
          </a:p>
          <a:p>
            <a:r>
              <a:rPr lang="en-US" dirty="0"/>
              <a:t>Kinetics tell us how quickly a material will corrode</a:t>
            </a:r>
          </a:p>
          <a:p>
            <a:pPr lvl="1"/>
            <a:r>
              <a:rPr lang="en-US" dirty="0"/>
              <a:t>Measure net current between anodic and cathodic sites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5A756-FD45-E547-9502-9C7091BC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DA05-4556-CB4A-BD06-FBAC9AA8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Types in LWRs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22449-107B-3B45-947C-F6E94E49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171648" cy="3965670"/>
          </a:xfrm>
        </p:spPr>
        <p:txBody>
          <a:bodyPr/>
          <a:lstStyle/>
          <a:p>
            <a:r>
              <a:rPr lang="en-US" sz="2000" dirty="0"/>
              <a:t>Several types of corrosion morphologies have been observed in nuclear reactors and in autoclave experiments, of which the most important are: 1) uniform, 2) nodular, and 3) shadow</a:t>
            </a:r>
          </a:p>
          <a:p>
            <a:r>
              <a:rPr lang="en-US" sz="2000" dirty="0"/>
              <a:t>Uniform: The formation of a thin uniform layer of zirconium dioxide on the surface of a zirconium alloy component</a:t>
            </a:r>
          </a:p>
          <a:p>
            <a:r>
              <a:rPr lang="en-US" sz="2000" dirty="0"/>
              <a:t>Nodular : The formation of local, small, circular zirconium oxide blisters</a:t>
            </a:r>
          </a:p>
          <a:p>
            <a:r>
              <a:rPr lang="en-US" sz="2000" dirty="0"/>
              <a:t>Shadow: The formation of local corrosion regions that mirror the shape (suggestive of a shadow) of other nearby noble reactor core components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1F4A6-6F4D-9848-9324-CD3F3626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47E364-3E6E-E64E-85B8-24BBA1A26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774" y="1817686"/>
            <a:ext cx="2578100" cy="207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10A1D-944B-4D4F-A872-6A889177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324" y="3887786"/>
            <a:ext cx="2349500" cy="2095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BD4ED-0F60-F346-B18A-50AC2F2A3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824" y="4143330"/>
            <a:ext cx="2878759" cy="17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4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AD73-EF46-F544-99A1-B3B550E1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Formation of Oxide Layer							After Oxide 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D8911-780E-D648-82DB-5B026797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F7FEB-9719-8242-8FEE-384825E72DA1}"/>
              </a:ext>
            </a:extLst>
          </p:cNvPr>
          <p:cNvSpPr txBox="1"/>
          <p:nvPr/>
        </p:nvSpPr>
        <p:spPr>
          <a:xfrm>
            <a:off x="334864" y="4154332"/>
            <a:ext cx="27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Oxidation reaction: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1B5DD-E635-2D4E-92C6-C124A3C11ECC}"/>
              </a:ext>
            </a:extLst>
          </p:cNvPr>
          <p:cNvSpPr txBox="1"/>
          <p:nvPr/>
        </p:nvSpPr>
        <p:spPr>
          <a:xfrm>
            <a:off x="334864" y="5347001"/>
            <a:ext cx="27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Reduction reaction:</a:t>
            </a:r>
          </a:p>
        </p:txBody>
      </p:sp>
      <p:pic>
        <p:nvPicPr>
          <p:cNvPr id="7" name="Picture 6" descr="latex-image-1.pdf">
            <a:extLst>
              <a:ext uri="{FF2B5EF4-FFF2-40B4-BE49-F238E27FC236}">
                <a16:creationId xmlns:a16="http://schemas.microsoft.com/office/drawing/2014/main" id="{2C79DF98-772F-D34F-96F9-B75E19D99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6" y="4523797"/>
            <a:ext cx="4673600" cy="711200"/>
          </a:xfrm>
          <a:prstGeom prst="rect">
            <a:avLst/>
          </a:prstGeom>
        </p:spPr>
      </p:pic>
      <p:pic>
        <p:nvPicPr>
          <p:cNvPr id="8" name="Picture 7" descr="latex-image-1.pdf">
            <a:extLst>
              <a:ext uri="{FF2B5EF4-FFF2-40B4-BE49-F238E27FC236}">
                <a16:creationId xmlns:a16="http://schemas.microsoft.com/office/drawing/2014/main" id="{47AEA824-A6ED-7E42-9D45-097AF972C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60" y="5716333"/>
            <a:ext cx="2476500" cy="2921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E75AE-B57D-044E-986C-47B1CEFDBC4B}"/>
              </a:ext>
            </a:extLst>
          </p:cNvPr>
          <p:cNvGrpSpPr/>
          <p:nvPr/>
        </p:nvGrpSpPr>
        <p:grpSpPr>
          <a:xfrm>
            <a:off x="1868851" y="1925630"/>
            <a:ext cx="1533429" cy="1810336"/>
            <a:chOff x="9165579" y="972869"/>
            <a:chExt cx="1533429" cy="18103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E44246-C253-3047-9C21-1AEA1383CF56}"/>
                </a:ext>
              </a:extLst>
            </p:cNvPr>
            <p:cNvSpPr/>
            <p:nvPr/>
          </p:nvSpPr>
          <p:spPr>
            <a:xfrm>
              <a:off x="9165579" y="972869"/>
              <a:ext cx="1087586" cy="1810336"/>
            </a:xfrm>
            <a:prstGeom prst="rect">
              <a:avLst/>
            </a:prstGeom>
            <a:blipFill rotWithShape="1"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57595E-0F03-114A-BD08-1A26EC283411}"/>
                </a:ext>
              </a:extLst>
            </p:cNvPr>
            <p:cNvSpPr/>
            <p:nvPr/>
          </p:nvSpPr>
          <p:spPr>
            <a:xfrm>
              <a:off x="10253165" y="972869"/>
              <a:ext cx="445843" cy="18103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Zr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9E2588-25F4-6245-84C7-3B16069ED6C0}"/>
              </a:ext>
            </a:extLst>
          </p:cNvPr>
          <p:cNvGrpSpPr/>
          <p:nvPr/>
        </p:nvGrpSpPr>
        <p:grpSpPr>
          <a:xfrm>
            <a:off x="6334018" y="1803343"/>
            <a:ext cx="5377135" cy="2003267"/>
            <a:chOff x="2168417" y="2114311"/>
            <a:chExt cx="5377135" cy="20032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F81330-7EC3-6E49-90E2-9CC4C62EAE03}"/>
                </a:ext>
              </a:extLst>
            </p:cNvPr>
            <p:cNvSpPr/>
            <p:nvPr/>
          </p:nvSpPr>
          <p:spPr>
            <a:xfrm>
              <a:off x="2168417" y="2114311"/>
              <a:ext cx="2080601" cy="1972456"/>
            </a:xfrm>
            <a:prstGeom prst="rect">
              <a:avLst/>
            </a:prstGeom>
            <a:blipFill rotWithShape="1"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C1BF2A-722B-1E45-AA8E-3CDF9FDB0822}"/>
                </a:ext>
              </a:extLst>
            </p:cNvPr>
            <p:cNvSpPr/>
            <p:nvPr/>
          </p:nvSpPr>
          <p:spPr>
            <a:xfrm>
              <a:off x="5782445" y="2114311"/>
              <a:ext cx="1763107" cy="1972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Zr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B3ADDD-7ECF-2749-88A7-4BBAB647B4D3}"/>
                </a:ext>
              </a:extLst>
            </p:cNvPr>
            <p:cNvSpPr/>
            <p:nvPr/>
          </p:nvSpPr>
          <p:spPr>
            <a:xfrm>
              <a:off x="4249018" y="2114311"/>
              <a:ext cx="1533428" cy="19724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B60F510-1862-E143-ACC8-72AF460EDE63}"/>
                </a:ext>
              </a:extLst>
            </p:cNvPr>
            <p:cNvGrpSpPr/>
            <p:nvPr/>
          </p:nvGrpSpPr>
          <p:grpSpPr>
            <a:xfrm>
              <a:off x="4600287" y="2258358"/>
              <a:ext cx="844400" cy="369332"/>
              <a:chOff x="4600287" y="2258358"/>
              <a:chExt cx="844400" cy="369332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28F8FA8-F1BE-9643-B38A-E3A6E7D68C65}"/>
                  </a:ext>
                </a:extLst>
              </p:cNvPr>
              <p:cNvCxnSpPr/>
              <p:nvPr/>
            </p:nvCxnSpPr>
            <p:spPr>
              <a:xfrm>
                <a:off x="4600287" y="2627690"/>
                <a:ext cx="844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B60B7F-A6C2-BD4A-BE60-5E71D8397192}"/>
                  </a:ext>
                </a:extLst>
              </p:cNvPr>
              <p:cNvSpPr txBox="1"/>
              <p:nvPr/>
            </p:nvSpPr>
            <p:spPr>
              <a:xfrm>
                <a:off x="4725259" y="2258358"/>
                <a:ext cx="59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baseline="30000" dirty="0"/>
                  <a:t>-2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6F8510-6D2A-0E40-A6B9-48EBD90BCB84}"/>
                </a:ext>
              </a:extLst>
            </p:cNvPr>
            <p:cNvGrpSpPr/>
            <p:nvPr/>
          </p:nvGrpSpPr>
          <p:grpSpPr>
            <a:xfrm>
              <a:off x="4600287" y="3748246"/>
              <a:ext cx="844400" cy="369332"/>
              <a:chOff x="4600287" y="3748246"/>
              <a:chExt cx="844400" cy="369332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A797126-E0A9-614D-9DD1-A14371FA48FE}"/>
                  </a:ext>
                </a:extLst>
              </p:cNvPr>
              <p:cNvCxnSpPr/>
              <p:nvPr/>
            </p:nvCxnSpPr>
            <p:spPr>
              <a:xfrm>
                <a:off x="4600287" y="3773073"/>
                <a:ext cx="844400" cy="0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A28F9D-00C1-5F46-BC4D-C916949C9C73}"/>
                  </a:ext>
                </a:extLst>
              </p:cNvPr>
              <p:cNvSpPr txBox="1"/>
              <p:nvPr/>
            </p:nvSpPr>
            <p:spPr>
              <a:xfrm>
                <a:off x="4786464" y="3748246"/>
                <a:ext cx="59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</a:t>
                </a:r>
                <a:r>
                  <a:rPr lang="en-US" baseline="30000" dirty="0"/>
                  <a:t>-</a:t>
                </a:r>
              </a:p>
            </p:txBody>
          </p:sp>
        </p:grpSp>
      </p:grpSp>
      <p:pic>
        <p:nvPicPr>
          <p:cNvPr id="22" name="Picture 21" descr="latex-image-1.pdf">
            <a:extLst>
              <a:ext uri="{FF2B5EF4-FFF2-40B4-BE49-F238E27FC236}">
                <a16:creationId xmlns:a16="http://schemas.microsoft.com/office/drawing/2014/main" id="{BC6CE327-15C9-CA49-8A86-BAE3246A6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33" y="3934388"/>
            <a:ext cx="3213100" cy="292100"/>
          </a:xfrm>
          <a:prstGeom prst="rect">
            <a:avLst/>
          </a:prstGeom>
        </p:spPr>
      </p:pic>
      <p:pic>
        <p:nvPicPr>
          <p:cNvPr id="23" name="Picture 22" descr="latex-image-1.pdf">
            <a:extLst>
              <a:ext uri="{FF2B5EF4-FFF2-40B4-BE49-F238E27FC236}">
                <a16:creationId xmlns:a16="http://schemas.microsoft.com/office/drawing/2014/main" id="{57AF0B4E-5F20-864F-AF99-B09635E1C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605" y="3951847"/>
            <a:ext cx="2768600" cy="254000"/>
          </a:xfrm>
          <a:prstGeom prst="rect">
            <a:avLst/>
          </a:prstGeom>
        </p:spPr>
      </p:pic>
      <p:pic>
        <p:nvPicPr>
          <p:cNvPr id="24" name="Picture 23" descr="latex-image-1.pdf">
            <a:extLst>
              <a:ext uri="{FF2B5EF4-FFF2-40B4-BE49-F238E27FC236}">
                <a16:creationId xmlns:a16="http://schemas.microsoft.com/office/drawing/2014/main" id="{000D66DC-9D81-4146-97EA-13D7FEED7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11" y="4541322"/>
            <a:ext cx="2476500" cy="2921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4A8AF0-DE6C-F746-B573-5539B9630CBD}"/>
              </a:ext>
            </a:extLst>
          </p:cNvPr>
          <p:cNvSpPr/>
          <p:nvPr/>
        </p:nvSpPr>
        <p:spPr>
          <a:xfrm>
            <a:off x="6201293" y="486452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Dissociation of water at oxide/water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Absorption of oxygen into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Diffusion of oxygen through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Reaction of oxygen with zirconium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Diffusion of electrons through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Reduction of hydrogen</a:t>
            </a:r>
          </a:p>
        </p:txBody>
      </p:sp>
    </p:spTree>
    <p:extLst>
      <p:ext uri="{BB962C8B-B14F-4D97-AF65-F5344CB8AC3E}">
        <p14:creationId xmlns:p14="http://schemas.microsoft.com/office/powerpoint/2010/main" val="367363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238E-4D39-374C-A3F3-654FE8F3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rate limited by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9958-F309-8243-8413-5CD280C21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578208" cy="3965670"/>
          </a:xfrm>
        </p:spPr>
        <p:txBody>
          <a:bodyPr>
            <a:normAutofit/>
          </a:bodyPr>
          <a:lstStyle/>
          <a:p>
            <a:r>
              <a:rPr lang="en-US" sz="2000" dirty="0"/>
              <a:t>Because the rate limiting steps are diffusion, we can model the oxidation rate using diffusion</a:t>
            </a:r>
          </a:p>
          <a:p>
            <a:r>
              <a:rPr lang="en-US" sz="2000" dirty="0"/>
              <a:t>Assumptions: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/>
              <a:t>Transport of O species is rate-limiting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/>
              <a:t>Transport of charged species by diffusion only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/>
              <a:t>Homogeneous oxide layer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/>
              <a:t>No sources/sinks of ions in oxide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/>
              <a:t>All oxygen is used to create oxide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000" dirty="0"/>
              <a:t>No loss of oxide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510F9-2E8B-BE43-BB4F-DA670A66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C8570-0C86-7A4C-ABA5-19055D7EA6A6}"/>
              </a:ext>
            </a:extLst>
          </p:cNvPr>
          <p:cNvGrpSpPr>
            <a:grpSpLocks noChangeAspect="1"/>
          </p:cNvGrpSpPr>
          <p:nvPr/>
        </p:nvGrpSpPr>
        <p:grpSpPr>
          <a:xfrm>
            <a:off x="8648855" y="2160495"/>
            <a:ext cx="2573166" cy="3473662"/>
            <a:chOff x="-328535" y="1253149"/>
            <a:chExt cx="2913033" cy="39324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92C4B-FAFE-DC4D-B269-A89A1FBC3468}"/>
                </a:ext>
              </a:extLst>
            </p:cNvPr>
            <p:cNvSpPr/>
            <p:nvPr/>
          </p:nvSpPr>
          <p:spPr>
            <a:xfrm rot="16200000">
              <a:off x="-1106365" y="2662849"/>
              <a:ext cx="3657600" cy="838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8A3289-0B33-1D46-981D-C2FD2C16C0AD}"/>
                </a:ext>
              </a:extLst>
            </p:cNvPr>
            <p:cNvSpPr/>
            <p:nvPr/>
          </p:nvSpPr>
          <p:spPr>
            <a:xfrm rot="16200000">
              <a:off x="31798" y="2358050"/>
              <a:ext cx="3657600" cy="1447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4EDFD6-8AF0-D742-9D5A-A5839C7D8A7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735" y="1372811"/>
              <a:ext cx="527304" cy="2438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EB197F9-A2DD-F846-BBE4-FC38BC85D1F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466" y="1346781"/>
              <a:ext cx="233172" cy="17373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861A41-E200-0A44-A6F7-D6669BA641E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601" y="1964742"/>
              <a:ext cx="968045" cy="202387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8DE720-AC18-F949-8551-9044D704C2D7}"/>
                </a:ext>
              </a:extLst>
            </p:cNvPr>
            <p:cNvCxnSpPr/>
            <p:nvPr/>
          </p:nvCxnSpPr>
          <p:spPr>
            <a:xfrm rot="16200000">
              <a:off x="854422" y="4365211"/>
              <a:ext cx="0" cy="12516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F3A4F8-EB64-BB41-A5E2-50FDC3258FB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37" y="3598729"/>
              <a:ext cx="105156" cy="1828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5ED9179-A142-6846-9E10-F83E2E60C5E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239" y="5071317"/>
              <a:ext cx="128016" cy="11430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9EE2A7-0388-5C4C-9C33-3F7C8A2A1444}"/>
                </a:ext>
              </a:extLst>
            </p:cNvPr>
            <p:cNvCxnSpPr/>
            <p:nvPr/>
          </p:nvCxnSpPr>
          <p:spPr>
            <a:xfrm rot="5400000">
              <a:off x="715795" y="3084297"/>
              <a:ext cx="0" cy="8418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C3A71DD-D758-1843-9D95-85D6557153B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413" y="2890294"/>
              <a:ext cx="991210" cy="202387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901949-A34D-6547-AE8E-0069395CF4B4}"/>
                </a:ext>
              </a:extLst>
            </p:cNvPr>
            <p:cNvCxnSpPr/>
            <p:nvPr/>
          </p:nvCxnSpPr>
          <p:spPr>
            <a:xfrm rot="16200000">
              <a:off x="-1589473" y="3164188"/>
              <a:ext cx="3657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B002DE1-0EC8-0D48-909B-A9B36C647B7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8535" y="1386124"/>
              <a:ext cx="504444" cy="252984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C08BA9-1AEB-9348-96DF-8942F7287721}"/>
                </a:ext>
              </a:extLst>
            </p:cNvPr>
            <p:cNvCxnSpPr/>
            <p:nvPr/>
          </p:nvCxnSpPr>
          <p:spPr>
            <a:xfrm rot="-5400000" flipH="1">
              <a:off x="318602" y="2136781"/>
              <a:ext cx="832104" cy="83210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4FF95FF-EAD7-5241-AAC4-BC5325CF8F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451" y="5255063"/>
            <a:ext cx="2596896" cy="5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24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3.75"/>
  <p:tag name="ORIGINALWIDTH" val="1278"/>
  <p:tag name="OUTPUTDPI" val="1200"/>
  <p:tag name="LATEXADDIN" val="\documentclass{article}&#10;\usepackage{amsmath}&#10;\pagestyle{empty}&#10;\begin{document}&#10;&#10;$$ \frac{\delta^2}{2} = K^2\,t \rightarrow \delta = K\,t^{1/2}$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4.5"/>
  <p:tag name="ORIGINALWIDTH" val="1050"/>
  <p:tag name="OUTPUTDPI" val="1200"/>
  <p:tag name="LATEXADDIN" val="\documentclass{article}&#10;\usepackage{amsmath}&#10;\pagestyle{empty}&#10;\begin{document}&#10;&#10;$ \delta(\mu m) = \frac{w(mg/dm^2)}{14.7}$&#10;&#10;&#10;\end{document}"/>
  <p:tag name="IGUANATEXSIZE" val="3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2.75"/>
  <p:tag name="ORIGINALWIDTH" val="1265.25"/>
  <p:tag name="OUTPUTDPI" val="1200"/>
  <p:tag name="LATEXADDIN" val="\documentclass{article}&#10;\usepackage{amsmath}&#10;\pagestyle{empty}&#10;\begin{document}&#10;&#10;&#10;$$\delta^\star \left( \mathrm{ \mu} \textrm{m} \right) = 5.1 \exp{\frac{-550}{T}} $$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642.5"/>
  <p:tag name="OUTPUTDPI" val="1200"/>
  <p:tag name="LATEXADDIN" val="\documentclass{article}&#10;\usepackage{amsmath}&#10;\pagestyle{empty}&#10;\begin{document}&#10;&#10;&#10;$$t^\star \left( \textrm{d} \right) = 6.62 \times 10^{-7} \exp{\frac{11949}{T}} $$&#10;&#10;\end{document}"/>
  <p:tag name="IGUANATEXSIZE" val="20"/>
  <p:tag name="IGUANATEXCURSOR" val="118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"/>
  <p:tag name="ORIGINALWIDTH" val="1371.75"/>
  <p:tag name="OUTPUTDPI" val="1200"/>
  <p:tag name="LATEXADDIN" val="\documentclass{article}&#10;\usepackage{amsmath}&#10;\pagestyle{empty}&#10;\begin{document}&#10;&#10;&#10;$$\delta \left( \mathrm{\mu m} \right) = \delta^\star + K_L \left( t - t^\star \right) $$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929"/>
  <p:tag name="OUTPUTDPI" val="1200"/>
  <p:tag name="LATEXADDIN" val="\documentclass{article}&#10;\usepackage{amsmath}&#10;\pagestyle{empty}&#10;\begin{document}&#10;&#10;$$K_L \left( \frac{\mathrm{\mu m}}{\textrm{d}} \right) = 7.48 \times 10^6 \exp{\frac{-12500}{T}}$$&#10;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642.5"/>
  <p:tag name="OUTPUTDPI" val="1200"/>
  <p:tag name="LATEXADDIN" val="\documentclass{article}&#10;\usepackage{amsmath}&#10;\pagestyle{empty}&#10;\begin{document}&#10;&#10;&#10;$$t^\star \left( \textrm{d} \right) = 6.62 \times 10^{-7} \exp{\frac{11949}{T}} $$&#10;&#10;\end{document}"/>
  <p:tag name="IGUANATEXSIZE" val="20"/>
  <p:tag name="IGUANATEXCURSOR" val="118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2.75"/>
  <p:tag name="ORIGINALWIDTH" val="1265.25"/>
  <p:tag name="OUTPUTDPI" val="1200"/>
  <p:tag name="LATEXADDIN" val="\documentclass{article}&#10;\usepackage{amsmath}&#10;\pagestyle{empty}&#10;\begin{document}&#10;&#10;&#10;$$\delta^\star \left( \mathrm{ \mu} \textrm{m} \right) = 5.1 \exp{\frac{-550}{T}} $$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"/>
  <p:tag name="ORIGINALWIDTH" val="1371.75"/>
  <p:tag name="OUTPUTDPI" val="1200"/>
  <p:tag name="LATEXADDIN" val="\documentclass{article}&#10;\usepackage{amsmath}&#10;\pagestyle{empty}&#10;\begin{document}&#10;&#10;&#10;$$\delta \left( \mathrm{\mu m} \right) = \delta^\star + K_L \left( t - t^\star \right) $$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929"/>
  <p:tag name="OUTPUTDPI" val="1200"/>
  <p:tag name="LATEXADDIN" val="\documentclass{article}&#10;\usepackage{amsmath}&#10;\pagestyle{empty}&#10;\begin{document}&#10;&#10;$$K_L \left( \frac{\mathrm{\mu m}}{\textrm{d}} \right) = 7.48 \times 10^6 \exp{\frac{-12500}{T}}$$&#10;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"/>
  <p:tag name="ORIGINALWIDTH" val="259.5"/>
  <p:tag name="OUTPUTDPI" val="1200"/>
  <p:tag name="LATEXADDIN" val="\documentclass{article}&#10;\usepackage{amsmath}&#10;\usepackage{mhchem}&#10;\pagestyle{empty}&#10;\begin{document}&#10;&#10;\ce{ \cf{ZrO2}}&#10;&#10;\end{document}&#10;"/>
  <p:tag name="IGUANATEXSIZE" val="20"/>
  <p:tag name="IGUANATEXCURSOR" val="116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5"/>
  <p:tag name="ORIGINALWIDTH" val="114.75"/>
  <p:tag name="OUTPUTDPI" val="1200"/>
  <p:tag name="LATEXADDIN" val="\documentclass{article}&#10;\usepackage{amsmath}&#10;\pagestyle{empty}&#10;\begin{document}&#10;&#10;Zr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595.5"/>
  <p:tag name="OUTPUTDPI" val="1200"/>
  <p:tag name="LATEXADDIN" val="\documentclass{article}&#10;\usepackage{amsmath}&#10;\pagestyle{empty}&#10;\begin{document}&#10;&#10;$ C \left( 0 \right) = C_w$&#10;&#10;&#10;\end{document}"/>
  <p:tag name="IGUANATEXSIZE" val="16"/>
  <p:tag name="IGUANATEXCURSOR" val="107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"/>
  <p:tag name="ORIGINALWIDTH" val="51.75"/>
  <p:tag name="OUTPUTDPI" val="1200"/>
  <p:tag name="LATEXADDIN" val="\documentclass{article}&#10;\usepackage{amsmath}&#10;\pagestyle{empty}&#10;\begin{document}&#10;&#10;$\delta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5"/>
  <p:tag name="ORIGINALWIDTH" val="63"/>
  <p:tag name="OUTPUTDPI" val="1200"/>
  <p:tag name="LATEXADDIN" val="\documentclass{article}&#10;\usepackage{amsmath}&#10;\pagestyle{empty}&#10;\begin{document}&#10;&#10;$x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09.75"/>
  <p:tag name="OUTPUTDPI" val="1200"/>
  <p:tag name="LATEXADDIN" val="\documentclass{article}&#10;\usepackage{amsmath}&#10;\pagestyle{empty}&#10;\begin{document}&#10;&#10;$C \left( \delta \right) = C_m$&#10;&#10;&#10;\end{document}"/>
  <p:tag name="IGUANATEXSIZE" val="16"/>
  <p:tag name="IGUANATEXCURSOR" val="111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48.25"/>
  <p:tag name="OUTPUTDPI" val="1200"/>
  <p:tag name="LATEXADDIN" val="\documentclass{article}&#10;\usepackage{amsmath}&#10;\pagestyle{empty}&#10;\begin{document}&#10;&#10;$C(x)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016.25"/>
  <p:tag name="OUTPUTDPI" val="1200"/>
  <p:tag name="LATEXADDIN" val="\documentclass{article}&#10;\usepackage{amsmath}&#10;\pagestyle{empty}&#10;\begin{document}&#10;&#10;$W = (m_2-m_1)/S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9671</TotalTime>
  <Words>1036</Words>
  <Application>Microsoft Macintosh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NCStateU-horizontal-left-logo</vt:lpstr>
      <vt:lpstr>Nuclear Fuel Performance</vt:lpstr>
      <vt:lpstr>Last Time</vt:lpstr>
      <vt:lpstr>cladding oxidation</vt:lpstr>
      <vt:lpstr>Zirconium Oxidation</vt:lpstr>
      <vt:lpstr>Corrosion</vt:lpstr>
      <vt:lpstr>Corrosion</vt:lpstr>
      <vt:lpstr>Corrosion Types in LWRs</vt:lpstr>
      <vt:lpstr>Formation of Oxide Layer       After Oxide Formation</vt:lpstr>
      <vt:lpstr>Corrosion rate limited by diffusion</vt:lpstr>
      <vt:lpstr>Observed kinetics are slower than parabolic</vt:lpstr>
      <vt:lpstr>Corrosion Quantified</vt:lpstr>
      <vt:lpstr>Pilling-Bedworth ratio : PBR</vt:lpstr>
      <vt:lpstr>Example</vt:lpstr>
      <vt:lpstr>Corrosion Rate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Fission Products</dc:title>
  <dc:creator>Benjamin Beeler</dc:creator>
  <cp:lastModifiedBy>Benjamin W. Beeler</cp:lastModifiedBy>
  <cp:revision>97</cp:revision>
  <dcterms:created xsi:type="dcterms:W3CDTF">2020-02-19T20:03:05Z</dcterms:created>
  <dcterms:modified xsi:type="dcterms:W3CDTF">2023-03-28T20:29:25Z</dcterms:modified>
</cp:coreProperties>
</file>