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537" r:id="rId2"/>
    <p:sldId id="540" r:id="rId3"/>
    <p:sldId id="539" r:id="rId4"/>
    <p:sldId id="291" r:id="rId5"/>
    <p:sldId id="292" r:id="rId6"/>
    <p:sldId id="294" r:id="rId7"/>
    <p:sldId id="295" r:id="rId8"/>
    <p:sldId id="296" r:id="rId9"/>
    <p:sldId id="297" r:id="rId10"/>
    <p:sldId id="298" r:id="rId11"/>
    <p:sldId id="293" r:id="rId12"/>
    <p:sldId id="301" r:id="rId13"/>
    <p:sldId id="300" r:id="rId14"/>
    <p:sldId id="302" r:id="rId15"/>
    <p:sldId id="303" r:id="rId16"/>
    <p:sldId id="304" r:id="rId17"/>
    <p:sldId id="290" r:id="rId18"/>
    <p:sldId id="53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72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F3A803-A045-354B-887A-01433CE46FC2}" type="datetime1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82176-A547-F94B-AC51-D6E9C882C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12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33C1D-C2E2-1049-AA3F-CD6E91052752}" type="datetime1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610A8-B29A-B34A-A0B5-3DF26A2EB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12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91AD68-B60C-4542-BDDD-2074DE6DE828}" type="datetime1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D0221-73D0-6245-9CCD-73A1D8FCB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48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60495"/>
            <a:ext cx="10972800" cy="3965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D04BF-9DC2-6341-92B2-BD109A2EF3B1}" type="datetime1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605-4958-CF43-AA48-80339EFDB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FFBC7-3028-644D-986B-D9855CB74B38}" type="datetime1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6BD0F-ABBC-C14D-BC96-77BE126A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66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68501"/>
            <a:ext cx="5384800" cy="4157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68501"/>
            <a:ext cx="5384800" cy="4157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3B8AE4-01F5-CC42-9C62-61BC6528368B}" type="datetime1">
              <a:rPr lang="en-US" smtClean="0"/>
              <a:t>3/3/22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5E9FC-F6D5-0349-BBED-EA7D7A9BC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31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E49314-4A78-2444-9569-44EB70168344}" type="datetime1">
              <a:rPr lang="en-US" smtClean="0"/>
              <a:t>3/3/22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94E0-5E06-6D42-A41D-50D581B40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3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C22837-4683-B242-B000-BCEE30621787}" type="datetime1">
              <a:rPr lang="en-US" smtClean="0"/>
              <a:t>3/3/22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7D4D-4E81-5B40-91F6-CF14C25F8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88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DAE926-7EF1-0B40-B57E-417D188A609C}" type="datetime1">
              <a:rPr lang="en-US" smtClean="0"/>
              <a:t>3/3/22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B2FA7-4FDB-5643-811E-7991DEE50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68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D107B-B9C7-5B41-A168-55258AB95F52}" type="datetime1">
              <a:rPr lang="en-US" smtClean="0"/>
              <a:t>3/3/22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8B14-AE1E-054C-8668-93D0F0400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63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D92D36-EE82-3142-B011-9831FB5E702F}" type="datetime1">
              <a:rPr lang="en-US" smtClean="0"/>
              <a:t>3/3/22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F0004-A563-C64B-9FAD-6198662E1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89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900114"/>
            <a:ext cx="10972800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 Line One</a:t>
            </a:r>
            <a:br>
              <a:rPr lang="en-US" dirty="0"/>
            </a:br>
            <a:r>
              <a:rPr lang="en-US" dirty="0"/>
              <a:t>Headline Line Two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3022601"/>
            <a:ext cx="10972800" cy="310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EE08B4B-7256-494F-A90D-3891BD685F4A}" type="datetime1">
              <a:rPr lang="en-US" smtClean="0"/>
              <a:t>3/3/22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F7D53D-272A-624E-BE3D-99D13E2B4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716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A1AB4-6496-0D46-9C3B-B71641B901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Nuclear Fuel Performance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102A4-1D26-9E41-904A-5C94FEB21A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NE-533</a:t>
            </a:r>
          </a:p>
          <a:p>
            <a:r>
              <a:rPr lang="en-US" dirty="0"/>
              <a:t>Spring 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6DA87-5AA8-004F-861E-B1E0BAA30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E82176-A547-F94B-AC51-D6E9C882CB8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64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609C4-C88E-B849-AE67-68C271DEB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in-pile release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E6A25-BCDC-B94A-B277-936D53D74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160495"/>
            <a:ext cx="6572837" cy="430305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initial gas concentration is 0</a:t>
            </a:r>
            <a:endParaRPr lang="en-US" baseline="30000" dirty="0"/>
          </a:p>
          <a:p>
            <a:r>
              <a:rPr lang="en-US" dirty="0"/>
              <a:t>Gas is produced due to fission, where y is the chain yield (y = 0.3017 for Xe and Kr) and the fission rate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Gas can also decay, where </a:t>
            </a:r>
            <a:r>
              <a:rPr lang="en-US" dirty="0" err="1"/>
              <a:t>λ</a:t>
            </a:r>
            <a:r>
              <a:rPr lang="en-US" dirty="0"/>
              <a:t> is the decay constant</a:t>
            </a:r>
          </a:p>
          <a:p>
            <a:pPr lvl="1"/>
            <a:r>
              <a:rPr lang="en-US" dirty="0"/>
              <a:t>If we only consider stable stable products, </a:t>
            </a:r>
            <a:r>
              <a:rPr lang="en-US" dirty="0" err="1"/>
              <a:t>λ</a:t>
            </a:r>
            <a:r>
              <a:rPr lang="en-US" dirty="0"/>
              <a:t> = 0</a:t>
            </a:r>
          </a:p>
          <a:p>
            <a:r>
              <a:rPr lang="en-US" dirty="0"/>
              <a:t>For in pile release, the fraction is equal to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After solving with with a Laplace transform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total gas production is         gas atoms/cm</a:t>
            </a:r>
            <a:r>
              <a:rPr lang="en-US" baseline="30000" dirty="0"/>
              <a:t>3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4AB922-C38D-1647-AB9C-0F2202E3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984386B-6569-C24B-AE41-999609ADDACB}"/>
              </a:ext>
            </a:extLst>
          </p:cNvPr>
          <p:cNvGrpSpPr/>
          <p:nvPr/>
        </p:nvGrpSpPr>
        <p:grpSpPr>
          <a:xfrm>
            <a:off x="7977435" y="2680447"/>
            <a:ext cx="2962022" cy="2314290"/>
            <a:chOff x="5682532" y="3930133"/>
            <a:chExt cx="2962022" cy="231429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F1F00A7-239C-ED4C-ACFE-5B4D2F438358}"/>
                </a:ext>
              </a:extLst>
            </p:cNvPr>
            <p:cNvGrpSpPr/>
            <p:nvPr/>
          </p:nvGrpSpPr>
          <p:grpSpPr>
            <a:xfrm>
              <a:off x="5682532" y="3930133"/>
              <a:ext cx="2962022" cy="2314290"/>
              <a:chOff x="5682532" y="3930133"/>
              <a:chExt cx="2962022" cy="2314290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291CA77C-D771-1741-85F8-51775EC6C64C}"/>
                  </a:ext>
                </a:extLst>
              </p:cNvPr>
              <p:cNvSpPr/>
              <p:nvPr/>
            </p:nvSpPr>
            <p:spPr bwMode="auto">
              <a:xfrm>
                <a:off x="6263904" y="3930133"/>
                <a:ext cx="1962109" cy="1883402"/>
              </a:xfrm>
              <a:prstGeom prst="ellipse">
                <a:avLst/>
              </a:prstGeom>
              <a:ln w="25400" cap="flat" cmpd="sng" algn="ctr">
                <a:solidFill>
                  <a:schemeClr val="accent2">
                    <a:shade val="95000"/>
                    <a:satMod val="10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3FE3A0D-D431-1345-AF72-CFEBA96AC3ED}"/>
                  </a:ext>
                </a:extLst>
              </p:cNvPr>
              <p:cNvSpPr/>
              <p:nvPr/>
            </p:nvSpPr>
            <p:spPr bwMode="auto">
              <a:xfrm>
                <a:off x="6811427" y="4744314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FBA19B6-74D4-5846-AF75-0994A30FE030}"/>
                  </a:ext>
                </a:extLst>
              </p:cNvPr>
              <p:cNvSpPr/>
              <p:nvPr/>
            </p:nvSpPr>
            <p:spPr bwMode="auto">
              <a:xfrm>
                <a:off x="7139087" y="4376944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85326D4-0CD0-524B-AE31-BB405C81635C}"/>
                  </a:ext>
                </a:extLst>
              </p:cNvPr>
              <p:cNvSpPr/>
              <p:nvPr/>
            </p:nvSpPr>
            <p:spPr bwMode="auto">
              <a:xfrm>
                <a:off x="7443887" y="4790034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F664D1A-15F7-3B46-80BB-4376CC17DE20}"/>
                  </a:ext>
                </a:extLst>
              </p:cNvPr>
              <p:cNvSpPr/>
              <p:nvPr/>
            </p:nvSpPr>
            <p:spPr bwMode="auto">
              <a:xfrm>
                <a:off x="6857147" y="5201514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D9D5BC9-B3BD-394F-96CC-0DC540220D02}"/>
                  </a:ext>
                </a:extLst>
              </p:cNvPr>
              <p:cNvSpPr/>
              <p:nvPr/>
            </p:nvSpPr>
            <p:spPr bwMode="auto">
              <a:xfrm>
                <a:off x="7184807" y="4971497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547DA2E-3ACF-964E-B3D7-7DFFA151EB60}"/>
                  </a:ext>
                </a:extLst>
              </p:cNvPr>
              <p:cNvSpPr/>
              <p:nvPr/>
            </p:nvSpPr>
            <p:spPr bwMode="auto">
              <a:xfrm>
                <a:off x="7489607" y="5155794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89A71CC-8972-7546-BF39-BFE76B641B12}"/>
                  </a:ext>
                </a:extLst>
              </p:cNvPr>
              <p:cNvSpPr/>
              <p:nvPr/>
            </p:nvSpPr>
            <p:spPr bwMode="auto">
              <a:xfrm>
                <a:off x="6788567" y="4971497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4DAE65C1-2509-A04D-B7F5-F42ECB58C4AC}"/>
                  </a:ext>
                </a:extLst>
              </p:cNvPr>
              <p:cNvSpPr/>
              <p:nvPr/>
            </p:nvSpPr>
            <p:spPr bwMode="auto">
              <a:xfrm>
                <a:off x="6742847" y="4247256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E69EFAC6-412F-814C-AB30-A03D89086D22}"/>
                  </a:ext>
                </a:extLst>
              </p:cNvPr>
              <p:cNvSpPr/>
              <p:nvPr/>
            </p:nvSpPr>
            <p:spPr bwMode="auto">
              <a:xfrm>
                <a:off x="6444093" y="4422664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051C58D-7162-2E49-9172-10C915C70456}"/>
                  </a:ext>
                </a:extLst>
              </p:cNvPr>
              <p:cNvSpPr/>
              <p:nvPr/>
            </p:nvSpPr>
            <p:spPr bwMode="auto">
              <a:xfrm>
                <a:off x="7762757" y="4399804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8EB44B4-609E-D644-AE43-22722A28A906}"/>
                  </a:ext>
                </a:extLst>
              </p:cNvPr>
              <p:cNvSpPr/>
              <p:nvPr/>
            </p:nvSpPr>
            <p:spPr bwMode="auto">
              <a:xfrm>
                <a:off x="7808477" y="5224374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78521FA-6C5A-2346-8EE6-DB44D60AA3DA}"/>
                  </a:ext>
                </a:extLst>
              </p:cNvPr>
              <p:cNvSpPr/>
              <p:nvPr/>
            </p:nvSpPr>
            <p:spPr bwMode="auto">
              <a:xfrm>
                <a:off x="7421027" y="5548793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4FCBAD04-6875-C64B-B940-876F036EC054}"/>
                  </a:ext>
                </a:extLst>
              </p:cNvPr>
              <p:cNvCxnSpPr/>
              <p:nvPr/>
            </p:nvCxnSpPr>
            <p:spPr bwMode="auto">
              <a:xfrm rot="16200000" flipV="1">
                <a:off x="6942477" y="4161236"/>
                <a:ext cx="332246" cy="99170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CFF162DA-0FC4-5043-BCA0-89F0B96225D5}"/>
                  </a:ext>
                </a:extLst>
              </p:cNvPr>
              <p:cNvSpPr/>
              <p:nvPr/>
            </p:nvSpPr>
            <p:spPr bwMode="auto">
              <a:xfrm>
                <a:off x="6398373" y="5345231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E86CE2B2-9249-E14D-A413-17F9E2289EE1}"/>
                  </a:ext>
                </a:extLst>
              </p:cNvPr>
              <p:cNvSpPr/>
              <p:nvPr/>
            </p:nvSpPr>
            <p:spPr bwMode="auto">
              <a:xfrm>
                <a:off x="7489607" y="5276297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2AECBCEC-3B9F-8249-B308-119FBE6D10BD}"/>
                  </a:ext>
                </a:extLst>
              </p:cNvPr>
              <p:cNvSpPr/>
              <p:nvPr/>
            </p:nvSpPr>
            <p:spPr bwMode="auto">
              <a:xfrm>
                <a:off x="7642007" y="5428697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CBB9067-8AE6-8744-84D8-5EFEB26FB30F}"/>
                  </a:ext>
                </a:extLst>
              </p:cNvPr>
              <p:cNvSpPr/>
              <p:nvPr/>
            </p:nvSpPr>
            <p:spPr bwMode="auto">
              <a:xfrm>
                <a:off x="8163359" y="4609927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3B06A614-5070-BB49-9913-75B8A2003EA9}"/>
                  </a:ext>
                </a:extLst>
              </p:cNvPr>
              <p:cNvSpPr/>
              <p:nvPr/>
            </p:nvSpPr>
            <p:spPr bwMode="auto">
              <a:xfrm>
                <a:off x="8094131" y="5270365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11C0AA2D-6F68-EE40-B286-87F39E33EE9B}"/>
                  </a:ext>
                </a:extLst>
              </p:cNvPr>
              <p:cNvCxnSpPr>
                <a:stCxn id="12" idx="3"/>
                <a:endCxn id="32" idx="0"/>
              </p:cNvCxnSpPr>
              <p:nvPr/>
            </p:nvCxnSpPr>
            <p:spPr bwMode="auto">
              <a:xfrm rot="5400000">
                <a:off x="6196196" y="5673927"/>
                <a:ext cx="491262" cy="21884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FBAD83C-1DF8-DD45-9ED3-95E0BDB7140E}"/>
                  </a:ext>
                </a:extLst>
              </p:cNvPr>
              <p:cNvSpPr txBox="1"/>
              <p:nvPr/>
            </p:nvSpPr>
            <p:spPr>
              <a:xfrm>
                <a:off x="5682532" y="6028979"/>
                <a:ext cx="129974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Grain boundary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192A325-D4D3-CA48-8B29-2925D10BFD95}"/>
                  </a:ext>
                </a:extLst>
              </p:cNvPr>
              <p:cNvSpPr txBox="1"/>
              <p:nvPr/>
            </p:nvSpPr>
            <p:spPr>
              <a:xfrm>
                <a:off x="7720740" y="5813535"/>
                <a:ext cx="92381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>
                    <a:latin typeface="+mn-lt"/>
                  </a:rPr>
                  <a:t>Gas atoms</a:t>
                </a:r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EB65CA4-792A-FE48-BF37-1EC3B184605E}"/>
                  </a:ext>
                </a:extLst>
              </p:cNvPr>
              <p:cNvCxnSpPr>
                <a:stCxn id="23" idx="3"/>
                <a:endCxn id="33" idx="0"/>
              </p:cNvCxnSpPr>
              <p:nvPr/>
            </p:nvCxnSpPr>
            <p:spPr bwMode="auto">
              <a:xfrm>
                <a:off x="7815173" y="5263398"/>
                <a:ext cx="367474" cy="55013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F7BB8518-AFF7-7B40-850E-F7735E66A303}"/>
                  </a:ext>
                </a:extLst>
              </p:cNvPr>
              <p:cNvCxnSpPr>
                <a:stCxn id="33" idx="0"/>
              </p:cNvCxnSpPr>
              <p:nvPr/>
            </p:nvCxnSpPr>
            <p:spPr bwMode="auto">
              <a:xfrm flipH="1" flipV="1">
                <a:off x="7466749" y="5594513"/>
                <a:ext cx="715898" cy="21902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F1CB47BE-FD19-E347-8CA8-29567516C6F6}"/>
                </a:ext>
              </a:extLst>
            </p:cNvPr>
            <p:cNvSpPr/>
            <p:nvPr/>
          </p:nvSpPr>
          <p:spPr bwMode="auto">
            <a:xfrm>
              <a:off x="6095091" y="5384601"/>
              <a:ext cx="312226" cy="257449"/>
            </a:xfrm>
            <a:custGeom>
              <a:avLst/>
              <a:gdLst>
                <a:gd name="connsiteX0" fmla="*/ 463550 w 470976"/>
                <a:gd name="connsiteY0" fmla="*/ 9282 h 434732"/>
                <a:gd name="connsiteX1" fmla="*/ 438150 w 470976"/>
                <a:gd name="connsiteY1" fmla="*/ 41032 h 434732"/>
                <a:gd name="connsiteX2" fmla="*/ 431800 w 470976"/>
                <a:gd name="connsiteY2" fmla="*/ 60082 h 434732"/>
                <a:gd name="connsiteX3" fmla="*/ 393700 w 470976"/>
                <a:gd name="connsiteY3" fmla="*/ 66432 h 434732"/>
                <a:gd name="connsiteX4" fmla="*/ 374650 w 470976"/>
                <a:gd name="connsiteY4" fmla="*/ 60082 h 434732"/>
                <a:gd name="connsiteX5" fmla="*/ 355600 w 470976"/>
                <a:gd name="connsiteY5" fmla="*/ 47382 h 434732"/>
                <a:gd name="connsiteX6" fmla="*/ 298450 w 470976"/>
                <a:gd name="connsiteY6" fmla="*/ 53732 h 434732"/>
                <a:gd name="connsiteX7" fmla="*/ 292100 w 470976"/>
                <a:gd name="connsiteY7" fmla="*/ 161682 h 434732"/>
                <a:gd name="connsiteX8" fmla="*/ 317500 w 470976"/>
                <a:gd name="connsiteY8" fmla="*/ 168032 h 434732"/>
                <a:gd name="connsiteX9" fmla="*/ 323850 w 470976"/>
                <a:gd name="connsiteY9" fmla="*/ 187082 h 434732"/>
                <a:gd name="connsiteX10" fmla="*/ 298450 w 470976"/>
                <a:gd name="connsiteY10" fmla="*/ 244232 h 434732"/>
                <a:gd name="connsiteX11" fmla="*/ 279400 w 470976"/>
                <a:gd name="connsiteY11" fmla="*/ 250582 h 434732"/>
                <a:gd name="connsiteX12" fmla="*/ 241300 w 470976"/>
                <a:gd name="connsiteY12" fmla="*/ 244232 h 434732"/>
                <a:gd name="connsiteX13" fmla="*/ 184150 w 470976"/>
                <a:gd name="connsiteY13" fmla="*/ 199782 h 434732"/>
                <a:gd name="connsiteX14" fmla="*/ 165100 w 470976"/>
                <a:gd name="connsiteY14" fmla="*/ 193432 h 434732"/>
                <a:gd name="connsiteX15" fmla="*/ 146050 w 470976"/>
                <a:gd name="connsiteY15" fmla="*/ 199782 h 434732"/>
                <a:gd name="connsiteX16" fmla="*/ 158750 w 470976"/>
                <a:gd name="connsiteY16" fmla="*/ 256932 h 434732"/>
                <a:gd name="connsiteX17" fmla="*/ 152400 w 470976"/>
                <a:gd name="connsiteY17" fmla="*/ 307732 h 434732"/>
                <a:gd name="connsiteX18" fmla="*/ 114300 w 470976"/>
                <a:gd name="connsiteY18" fmla="*/ 333132 h 434732"/>
                <a:gd name="connsiteX19" fmla="*/ 107950 w 470976"/>
                <a:gd name="connsiteY19" fmla="*/ 352182 h 434732"/>
                <a:gd name="connsiteX20" fmla="*/ 0 w 470976"/>
                <a:gd name="connsiteY20" fmla="*/ 434732 h 434732"/>
                <a:gd name="connsiteX21" fmla="*/ 0 w 470976"/>
                <a:gd name="connsiteY21" fmla="*/ 434732 h 434732"/>
                <a:gd name="connsiteX22" fmla="*/ 0 w 470976"/>
                <a:gd name="connsiteY22" fmla="*/ 434732 h 434732"/>
                <a:gd name="connsiteX23" fmla="*/ 0 w 470976"/>
                <a:gd name="connsiteY23" fmla="*/ 434732 h 434732"/>
                <a:gd name="connsiteX24" fmla="*/ 0 w 470976"/>
                <a:gd name="connsiteY24" fmla="*/ 434732 h 43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70976" h="434732">
                  <a:moveTo>
                    <a:pt x="463550" y="9282"/>
                  </a:moveTo>
                  <a:cubicBezTo>
                    <a:pt x="447589" y="57165"/>
                    <a:pt x="470976" y="0"/>
                    <a:pt x="438150" y="41032"/>
                  </a:cubicBezTo>
                  <a:cubicBezTo>
                    <a:pt x="433969" y="46259"/>
                    <a:pt x="437612" y="56761"/>
                    <a:pt x="431800" y="60082"/>
                  </a:cubicBezTo>
                  <a:cubicBezTo>
                    <a:pt x="420621" y="66470"/>
                    <a:pt x="406400" y="64315"/>
                    <a:pt x="393700" y="66432"/>
                  </a:cubicBezTo>
                  <a:cubicBezTo>
                    <a:pt x="387350" y="64315"/>
                    <a:pt x="380637" y="63075"/>
                    <a:pt x="374650" y="60082"/>
                  </a:cubicBezTo>
                  <a:cubicBezTo>
                    <a:pt x="367824" y="56669"/>
                    <a:pt x="363205" y="48016"/>
                    <a:pt x="355600" y="47382"/>
                  </a:cubicBezTo>
                  <a:cubicBezTo>
                    <a:pt x="336499" y="45790"/>
                    <a:pt x="317500" y="51615"/>
                    <a:pt x="298450" y="53732"/>
                  </a:cubicBezTo>
                  <a:cubicBezTo>
                    <a:pt x="286743" y="88854"/>
                    <a:pt x="274780" y="123579"/>
                    <a:pt x="292100" y="161682"/>
                  </a:cubicBezTo>
                  <a:cubicBezTo>
                    <a:pt x="295711" y="169627"/>
                    <a:pt x="309033" y="165915"/>
                    <a:pt x="317500" y="168032"/>
                  </a:cubicBezTo>
                  <a:cubicBezTo>
                    <a:pt x="319617" y="174382"/>
                    <a:pt x="323850" y="180389"/>
                    <a:pt x="323850" y="187082"/>
                  </a:cubicBezTo>
                  <a:cubicBezTo>
                    <a:pt x="323850" y="215367"/>
                    <a:pt x="321145" y="229102"/>
                    <a:pt x="298450" y="244232"/>
                  </a:cubicBezTo>
                  <a:cubicBezTo>
                    <a:pt x="292881" y="247945"/>
                    <a:pt x="285750" y="248465"/>
                    <a:pt x="279400" y="250582"/>
                  </a:cubicBezTo>
                  <a:cubicBezTo>
                    <a:pt x="266700" y="248465"/>
                    <a:pt x="253185" y="249184"/>
                    <a:pt x="241300" y="244232"/>
                  </a:cubicBezTo>
                  <a:cubicBezTo>
                    <a:pt x="173669" y="216052"/>
                    <a:pt x="226971" y="228330"/>
                    <a:pt x="184150" y="199782"/>
                  </a:cubicBezTo>
                  <a:cubicBezTo>
                    <a:pt x="178581" y="196069"/>
                    <a:pt x="171450" y="195549"/>
                    <a:pt x="165100" y="193432"/>
                  </a:cubicBezTo>
                  <a:cubicBezTo>
                    <a:pt x="158750" y="195549"/>
                    <a:pt x="147889" y="193346"/>
                    <a:pt x="146050" y="199782"/>
                  </a:cubicBezTo>
                  <a:cubicBezTo>
                    <a:pt x="142611" y="211817"/>
                    <a:pt x="153989" y="242650"/>
                    <a:pt x="158750" y="256932"/>
                  </a:cubicBezTo>
                  <a:cubicBezTo>
                    <a:pt x="156633" y="273865"/>
                    <a:pt x="160999" y="292992"/>
                    <a:pt x="152400" y="307732"/>
                  </a:cubicBezTo>
                  <a:cubicBezTo>
                    <a:pt x="144709" y="320916"/>
                    <a:pt x="114300" y="333132"/>
                    <a:pt x="114300" y="333132"/>
                  </a:cubicBezTo>
                  <a:lnTo>
                    <a:pt x="107950" y="352182"/>
                  </a:lnTo>
                  <a:lnTo>
                    <a:pt x="0" y="434732"/>
                  </a:lnTo>
                  <a:lnTo>
                    <a:pt x="0" y="434732"/>
                  </a:lnTo>
                  <a:lnTo>
                    <a:pt x="0" y="434732"/>
                  </a:lnTo>
                  <a:lnTo>
                    <a:pt x="0" y="434732"/>
                  </a:lnTo>
                  <a:lnTo>
                    <a:pt x="0" y="434732"/>
                  </a:lnTo>
                </a:path>
              </a:pathLst>
            </a:custGeom>
            <a:noFill/>
            <a:ln w="22225" cap="flat" cmpd="sng" algn="ctr">
              <a:solidFill>
                <a:schemeClr val="accent2">
                  <a:shade val="95000"/>
                  <a:satMod val="105000"/>
                </a:schemeClr>
              </a:solidFill>
              <a:prstDash val="sysDash"/>
              <a:round/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92489B22-EA67-C046-A29C-C1C805D777EC}"/>
                </a:ext>
              </a:extLst>
            </p:cNvPr>
            <p:cNvSpPr/>
            <p:nvPr/>
          </p:nvSpPr>
          <p:spPr bwMode="auto">
            <a:xfrm rot="12627634">
              <a:off x="8252788" y="4471211"/>
              <a:ext cx="312226" cy="257449"/>
            </a:xfrm>
            <a:custGeom>
              <a:avLst/>
              <a:gdLst>
                <a:gd name="connsiteX0" fmla="*/ 463550 w 470976"/>
                <a:gd name="connsiteY0" fmla="*/ 9282 h 434732"/>
                <a:gd name="connsiteX1" fmla="*/ 438150 w 470976"/>
                <a:gd name="connsiteY1" fmla="*/ 41032 h 434732"/>
                <a:gd name="connsiteX2" fmla="*/ 431800 w 470976"/>
                <a:gd name="connsiteY2" fmla="*/ 60082 h 434732"/>
                <a:gd name="connsiteX3" fmla="*/ 393700 w 470976"/>
                <a:gd name="connsiteY3" fmla="*/ 66432 h 434732"/>
                <a:gd name="connsiteX4" fmla="*/ 374650 w 470976"/>
                <a:gd name="connsiteY4" fmla="*/ 60082 h 434732"/>
                <a:gd name="connsiteX5" fmla="*/ 355600 w 470976"/>
                <a:gd name="connsiteY5" fmla="*/ 47382 h 434732"/>
                <a:gd name="connsiteX6" fmla="*/ 298450 w 470976"/>
                <a:gd name="connsiteY6" fmla="*/ 53732 h 434732"/>
                <a:gd name="connsiteX7" fmla="*/ 292100 w 470976"/>
                <a:gd name="connsiteY7" fmla="*/ 161682 h 434732"/>
                <a:gd name="connsiteX8" fmla="*/ 317500 w 470976"/>
                <a:gd name="connsiteY8" fmla="*/ 168032 h 434732"/>
                <a:gd name="connsiteX9" fmla="*/ 323850 w 470976"/>
                <a:gd name="connsiteY9" fmla="*/ 187082 h 434732"/>
                <a:gd name="connsiteX10" fmla="*/ 298450 w 470976"/>
                <a:gd name="connsiteY10" fmla="*/ 244232 h 434732"/>
                <a:gd name="connsiteX11" fmla="*/ 279400 w 470976"/>
                <a:gd name="connsiteY11" fmla="*/ 250582 h 434732"/>
                <a:gd name="connsiteX12" fmla="*/ 241300 w 470976"/>
                <a:gd name="connsiteY12" fmla="*/ 244232 h 434732"/>
                <a:gd name="connsiteX13" fmla="*/ 184150 w 470976"/>
                <a:gd name="connsiteY13" fmla="*/ 199782 h 434732"/>
                <a:gd name="connsiteX14" fmla="*/ 165100 w 470976"/>
                <a:gd name="connsiteY14" fmla="*/ 193432 h 434732"/>
                <a:gd name="connsiteX15" fmla="*/ 146050 w 470976"/>
                <a:gd name="connsiteY15" fmla="*/ 199782 h 434732"/>
                <a:gd name="connsiteX16" fmla="*/ 158750 w 470976"/>
                <a:gd name="connsiteY16" fmla="*/ 256932 h 434732"/>
                <a:gd name="connsiteX17" fmla="*/ 152400 w 470976"/>
                <a:gd name="connsiteY17" fmla="*/ 307732 h 434732"/>
                <a:gd name="connsiteX18" fmla="*/ 114300 w 470976"/>
                <a:gd name="connsiteY18" fmla="*/ 333132 h 434732"/>
                <a:gd name="connsiteX19" fmla="*/ 107950 w 470976"/>
                <a:gd name="connsiteY19" fmla="*/ 352182 h 434732"/>
                <a:gd name="connsiteX20" fmla="*/ 0 w 470976"/>
                <a:gd name="connsiteY20" fmla="*/ 434732 h 434732"/>
                <a:gd name="connsiteX21" fmla="*/ 0 w 470976"/>
                <a:gd name="connsiteY21" fmla="*/ 434732 h 434732"/>
                <a:gd name="connsiteX22" fmla="*/ 0 w 470976"/>
                <a:gd name="connsiteY22" fmla="*/ 434732 h 434732"/>
                <a:gd name="connsiteX23" fmla="*/ 0 w 470976"/>
                <a:gd name="connsiteY23" fmla="*/ 434732 h 434732"/>
                <a:gd name="connsiteX24" fmla="*/ 0 w 470976"/>
                <a:gd name="connsiteY24" fmla="*/ 434732 h 43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70976" h="434732">
                  <a:moveTo>
                    <a:pt x="463550" y="9282"/>
                  </a:moveTo>
                  <a:cubicBezTo>
                    <a:pt x="447589" y="57165"/>
                    <a:pt x="470976" y="0"/>
                    <a:pt x="438150" y="41032"/>
                  </a:cubicBezTo>
                  <a:cubicBezTo>
                    <a:pt x="433969" y="46259"/>
                    <a:pt x="437612" y="56761"/>
                    <a:pt x="431800" y="60082"/>
                  </a:cubicBezTo>
                  <a:cubicBezTo>
                    <a:pt x="420621" y="66470"/>
                    <a:pt x="406400" y="64315"/>
                    <a:pt x="393700" y="66432"/>
                  </a:cubicBezTo>
                  <a:cubicBezTo>
                    <a:pt x="387350" y="64315"/>
                    <a:pt x="380637" y="63075"/>
                    <a:pt x="374650" y="60082"/>
                  </a:cubicBezTo>
                  <a:cubicBezTo>
                    <a:pt x="367824" y="56669"/>
                    <a:pt x="363205" y="48016"/>
                    <a:pt x="355600" y="47382"/>
                  </a:cubicBezTo>
                  <a:cubicBezTo>
                    <a:pt x="336499" y="45790"/>
                    <a:pt x="317500" y="51615"/>
                    <a:pt x="298450" y="53732"/>
                  </a:cubicBezTo>
                  <a:cubicBezTo>
                    <a:pt x="286743" y="88854"/>
                    <a:pt x="274780" y="123579"/>
                    <a:pt x="292100" y="161682"/>
                  </a:cubicBezTo>
                  <a:cubicBezTo>
                    <a:pt x="295711" y="169627"/>
                    <a:pt x="309033" y="165915"/>
                    <a:pt x="317500" y="168032"/>
                  </a:cubicBezTo>
                  <a:cubicBezTo>
                    <a:pt x="319617" y="174382"/>
                    <a:pt x="323850" y="180389"/>
                    <a:pt x="323850" y="187082"/>
                  </a:cubicBezTo>
                  <a:cubicBezTo>
                    <a:pt x="323850" y="215367"/>
                    <a:pt x="321145" y="229102"/>
                    <a:pt x="298450" y="244232"/>
                  </a:cubicBezTo>
                  <a:cubicBezTo>
                    <a:pt x="292881" y="247945"/>
                    <a:pt x="285750" y="248465"/>
                    <a:pt x="279400" y="250582"/>
                  </a:cubicBezTo>
                  <a:cubicBezTo>
                    <a:pt x="266700" y="248465"/>
                    <a:pt x="253185" y="249184"/>
                    <a:pt x="241300" y="244232"/>
                  </a:cubicBezTo>
                  <a:cubicBezTo>
                    <a:pt x="173669" y="216052"/>
                    <a:pt x="226971" y="228330"/>
                    <a:pt x="184150" y="199782"/>
                  </a:cubicBezTo>
                  <a:cubicBezTo>
                    <a:pt x="178581" y="196069"/>
                    <a:pt x="171450" y="195549"/>
                    <a:pt x="165100" y="193432"/>
                  </a:cubicBezTo>
                  <a:cubicBezTo>
                    <a:pt x="158750" y="195549"/>
                    <a:pt x="147889" y="193346"/>
                    <a:pt x="146050" y="199782"/>
                  </a:cubicBezTo>
                  <a:cubicBezTo>
                    <a:pt x="142611" y="211817"/>
                    <a:pt x="153989" y="242650"/>
                    <a:pt x="158750" y="256932"/>
                  </a:cubicBezTo>
                  <a:cubicBezTo>
                    <a:pt x="156633" y="273865"/>
                    <a:pt x="160999" y="292992"/>
                    <a:pt x="152400" y="307732"/>
                  </a:cubicBezTo>
                  <a:cubicBezTo>
                    <a:pt x="144709" y="320916"/>
                    <a:pt x="114300" y="333132"/>
                    <a:pt x="114300" y="333132"/>
                  </a:cubicBezTo>
                  <a:lnTo>
                    <a:pt x="107950" y="352182"/>
                  </a:lnTo>
                  <a:lnTo>
                    <a:pt x="0" y="434732"/>
                  </a:lnTo>
                  <a:lnTo>
                    <a:pt x="0" y="434732"/>
                  </a:lnTo>
                  <a:lnTo>
                    <a:pt x="0" y="434732"/>
                  </a:lnTo>
                  <a:lnTo>
                    <a:pt x="0" y="434732"/>
                  </a:lnTo>
                  <a:lnTo>
                    <a:pt x="0" y="434732"/>
                  </a:lnTo>
                </a:path>
              </a:pathLst>
            </a:custGeom>
            <a:noFill/>
            <a:ln w="22225" cap="flat" cmpd="sng" algn="ctr">
              <a:solidFill>
                <a:schemeClr val="accent2">
                  <a:shade val="95000"/>
                  <a:satMod val="105000"/>
                </a:schemeClr>
              </a:solidFill>
              <a:prstDash val="sysDash"/>
              <a:round/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A222AF2-6659-1146-854E-115FD45FC18B}"/>
                </a:ext>
              </a:extLst>
            </p:cNvPr>
            <p:cNvSpPr/>
            <p:nvPr/>
          </p:nvSpPr>
          <p:spPr bwMode="auto">
            <a:xfrm rot="15818149">
              <a:off x="8122624" y="5313329"/>
              <a:ext cx="312226" cy="257449"/>
            </a:xfrm>
            <a:custGeom>
              <a:avLst/>
              <a:gdLst>
                <a:gd name="connsiteX0" fmla="*/ 463550 w 470976"/>
                <a:gd name="connsiteY0" fmla="*/ 9282 h 434732"/>
                <a:gd name="connsiteX1" fmla="*/ 438150 w 470976"/>
                <a:gd name="connsiteY1" fmla="*/ 41032 h 434732"/>
                <a:gd name="connsiteX2" fmla="*/ 431800 w 470976"/>
                <a:gd name="connsiteY2" fmla="*/ 60082 h 434732"/>
                <a:gd name="connsiteX3" fmla="*/ 393700 w 470976"/>
                <a:gd name="connsiteY3" fmla="*/ 66432 h 434732"/>
                <a:gd name="connsiteX4" fmla="*/ 374650 w 470976"/>
                <a:gd name="connsiteY4" fmla="*/ 60082 h 434732"/>
                <a:gd name="connsiteX5" fmla="*/ 355600 w 470976"/>
                <a:gd name="connsiteY5" fmla="*/ 47382 h 434732"/>
                <a:gd name="connsiteX6" fmla="*/ 298450 w 470976"/>
                <a:gd name="connsiteY6" fmla="*/ 53732 h 434732"/>
                <a:gd name="connsiteX7" fmla="*/ 292100 w 470976"/>
                <a:gd name="connsiteY7" fmla="*/ 161682 h 434732"/>
                <a:gd name="connsiteX8" fmla="*/ 317500 w 470976"/>
                <a:gd name="connsiteY8" fmla="*/ 168032 h 434732"/>
                <a:gd name="connsiteX9" fmla="*/ 323850 w 470976"/>
                <a:gd name="connsiteY9" fmla="*/ 187082 h 434732"/>
                <a:gd name="connsiteX10" fmla="*/ 298450 w 470976"/>
                <a:gd name="connsiteY10" fmla="*/ 244232 h 434732"/>
                <a:gd name="connsiteX11" fmla="*/ 279400 w 470976"/>
                <a:gd name="connsiteY11" fmla="*/ 250582 h 434732"/>
                <a:gd name="connsiteX12" fmla="*/ 241300 w 470976"/>
                <a:gd name="connsiteY12" fmla="*/ 244232 h 434732"/>
                <a:gd name="connsiteX13" fmla="*/ 184150 w 470976"/>
                <a:gd name="connsiteY13" fmla="*/ 199782 h 434732"/>
                <a:gd name="connsiteX14" fmla="*/ 165100 w 470976"/>
                <a:gd name="connsiteY14" fmla="*/ 193432 h 434732"/>
                <a:gd name="connsiteX15" fmla="*/ 146050 w 470976"/>
                <a:gd name="connsiteY15" fmla="*/ 199782 h 434732"/>
                <a:gd name="connsiteX16" fmla="*/ 158750 w 470976"/>
                <a:gd name="connsiteY16" fmla="*/ 256932 h 434732"/>
                <a:gd name="connsiteX17" fmla="*/ 152400 w 470976"/>
                <a:gd name="connsiteY17" fmla="*/ 307732 h 434732"/>
                <a:gd name="connsiteX18" fmla="*/ 114300 w 470976"/>
                <a:gd name="connsiteY18" fmla="*/ 333132 h 434732"/>
                <a:gd name="connsiteX19" fmla="*/ 107950 w 470976"/>
                <a:gd name="connsiteY19" fmla="*/ 352182 h 434732"/>
                <a:gd name="connsiteX20" fmla="*/ 0 w 470976"/>
                <a:gd name="connsiteY20" fmla="*/ 434732 h 434732"/>
                <a:gd name="connsiteX21" fmla="*/ 0 w 470976"/>
                <a:gd name="connsiteY21" fmla="*/ 434732 h 434732"/>
                <a:gd name="connsiteX22" fmla="*/ 0 w 470976"/>
                <a:gd name="connsiteY22" fmla="*/ 434732 h 434732"/>
                <a:gd name="connsiteX23" fmla="*/ 0 w 470976"/>
                <a:gd name="connsiteY23" fmla="*/ 434732 h 434732"/>
                <a:gd name="connsiteX24" fmla="*/ 0 w 470976"/>
                <a:gd name="connsiteY24" fmla="*/ 434732 h 43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70976" h="434732">
                  <a:moveTo>
                    <a:pt x="463550" y="9282"/>
                  </a:moveTo>
                  <a:cubicBezTo>
                    <a:pt x="447589" y="57165"/>
                    <a:pt x="470976" y="0"/>
                    <a:pt x="438150" y="41032"/>
                  </a:cubicBezTo>
                  <a:cubicBezTo>
                    <a:pt x="433969" y="46259"/>
                    <a:pt x="437612" y="56761"/>
                    <a:pt x="431800" y="60082"/>
                  </a:cubicBezTo>
                  <a:cubicBezTo>
                    <a:pt x="420621" y="66470"/>
                    <a:pt x="406400" y="64315"/>
                    <a:pt x="393700" y="66432"/>
                  </a:cubicBezTo>
                  <a:cubicBezTo>
                    <a:pt x="387350" y="64315"/>
                    <a:pt x="380637" y="63075"/>
                    <a:pt x="374650" y="60082"/>
                  </a:cubicBezTo>
                  <a:cubicBezTo>
                    <a:pt x="367824" y="56669"/>
                    <a:pt x="363205" y="48016"/>
                    <a:pt x="355600" y="47382"/>
                  </a:cubicBezTo>
                  <a:cubicBezTo>
                    <a:pt x="336499" y="45790"/>
                    <a:pt x="317500" y="51615"/>
                    <a:pt x="298450" y="53732"/>
                  </a:cubicBezTo>
                  <a:cubicBezTo>
                    <a:pt x="286743" y="88854"/>
                    <a:pt x="274780" y="123579"/>
                    <a:pt x="292100" y="161682"/>
                  </a:cubicBezTo>
                  <a:cubicBezTo>
                    <a:pt x="295711" y="169627"/>
                    <a:pt x="309033" y="165915"/>
                    <a:pt x="317500" y="168032"/>
                  </a:cubicBezTo>
                  <a:cubicBezTo>
                    <a:pt x="319617" y="174382"/>
                    <a:pt x="323850" y="180389"/>
                    <a:pt x="323850" y="187082"/>
                  </a:cubicBezTo>
                  <a:cubicBezTo>
                    <a:pt x="323850" y="215367"/>
                    <a:pt x="321145" y="229102"/>
                    <a:pt x="298450" y="244232"/>
                  </a:cubicBezTo>
                  <a:cubicBezTo>
                    <a:pt x="292881" y="247945"/>
                    <a:pt x="285750" y="248465"/>
                    <a:pt x="279400" y="250582"/>
                  </a:cubicBezTo>
                  <a:cubicBezTo>
                    <a:pt x="266700" y="248465"/>
                    <a:pt x="253185" y="249184"/>
                    <a:pt x="241300" y="244232"/>
                  </a:cubicBezTo>
                  <a:cubicBezTo>
                    <a:pt x="173669" y="216052"/>
                    <a:pt x="226971" y="228330"/>
                    <a:pt x="184150" y="199782"/>
                  </a:cubicBezTo>
                  <a:cubicBezTo>
                    <a:pt x="178581" y="196069"/>
                    <a:pt x="171450" y="195549"/>
                    <a:pt x="165100" y="193432"/>
                  </a:cubicBezTo>
                  <a:cubicBezTo>
                    <a:pt x="158750" y="195549"/>
                    <a:pt x="147889" y="193346"/>
                    <a:pt x="146050" y="199782"/>
                  </a:cubicBezTo>
                  <a:cubicBezTo>
                    <a:pt x="142611" y="211817"/>
                    <a:pt x="153989" y="242650"/>
                    <a:pt x="158750" y="256932"/>
                  </a:cubicBezTo>
                  <a:cubicBezTo>
                    <a:pt x="156633" y="273865"/>
                    <a:pt x="160999" y="292992"/>
                    <a:pt x="152400" y="307732"/>
                  </a:cubicBezTo>
                  <a:cubicBezTo>
                    <a:pt x="144709" y="320916"/>
                    <a:pt x="114300" y="333132"/>
                    <a:pt x="114300" y="333132"/>
                  </a:cubicBezTo>
                  <a:lnTo>
                    <a:pt x="107950" y="352182"/>
                  </a:lnTo>
                  <a:lnTo>
                    <a:pt x="0" y="434732"/>
                  </a:lnTo>
                  <a:lnTo>
                    <a:pt x="0" y="434732"/>
                  </a:lnTo>
                  <a:lnTo>
                    <a:pt x="0" y="434732"/>
                  </a:lnTo>
                  <a:lnTo>
                    <a:pt x="0" y="434732"/>
                  </a:lnTo>
                  <a:lnTo>
                    <a:pt x="0" y="434732"/>
                  </a:lnTo>
                </a:path>
              </a:pathLst>
            </a:custGeom>
            <a:noFill/>
            <a:ln w="22225" cap="flat" cmpd="sng" algn="ctr">
              <a:solidFill>
                <a:schemeClr val="accent2">
                  <a:shade val="95000"/>
                  <a:satMod val="105000"/>
                </a:schemeClr>
              </a:solidFill>
              <a:prstDash val="sysDash"/>
              <a:round/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1DBC6D8-9A39-EE4B-9B87-B36CBD5A4285}"/>
                </a:ext>
              </a:extLst>
            </p:cNvPr>
            <p:cNvSpPr txBox="1"/>
            <p:nvPr/>
          </p:nvSpPr>
          <p:spPr>
            <a:xfrm>
              <a:off x="5682532" y="4940350"/>
              <a:ext cx="581372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Release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A167CE-BBD5-4B47-A1A9-7FBA4B1BEAB6}"/>
                </a:ext>
              </a:extLst>
            </p:cNvPr>
            <p:cNvCxnSpPr>
              <a:stCxn id="7" idx="14"/>
              <a:endCxn id="10" idx="2"/>
            </p:cNvCxnSpPr>
            <p:nvPr/>
          </p:nvCxnSpPr>
          <p:spPr bwMode="auto">
            <a:xfrm flipH="1" flipV="1">
              <a:off x="5973218" y="5155794"/>
              <a:ext cx="231323" cy="34335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AEAC2EB8-FDF0-354B-9E9E-587B0ED56B6C}"/>
              </a:ext>
            </a:extLst>
          </p:cNvPr>
          <p:cNvSpPr txBox="1"/>
          <p:nvPr/>
        </p:nvSpPr>
        <p:spPr>
          <a:xfrm>
            <a:off x="8258393" y="5140433"/>
            <a:ext cx="22191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ICs and BCs</a:t>
            </a:r>
          </a:p>
          <a:p>
            <a:r>
              <a:rPr lang="en-US" dirty="0"/>
              <a:t>c</a:t>
            </a:r>
            <a:r>
              <a:rPr lang="en-US" baseline="-25000" dirty="0"/>
              <a:t>g</a:t>
            </a:r>
            <a:r>
              <a:rPr lang="en-US" dirty="0"/>
              <a:t>(r, 0) = 0</a:t>
            </a:r>
          </a:p>
          <a:p>
            <a:r>
              <a:rPr lang="en-US" dirty="0" err="1"/>
              <a:t>c</a:t>
            </a:r>
            <a:r>
              <a:rPr lang="en-US" baseline="-25000" dirty="0" err="1"/>
              <a:t>g,r</a:t>
            </a:r>
            <a:r>
              <a:rPr lang="en-US" dirty="0"/>
              <a:t>(0, t) = 0</a:t>
            </a:r>
          </a:p>
          <a:p>
            <a:r>
              <a:rPr lang="en-US" dirty="0"/>
              <a:t>c</a:t>
            </a:r>
            <a:r>
              <a:rPr lang="en-US" baseline="-25000" dirty="0"/>
              <a:t>g</a:t>
            </a:r>
            <a:r>
              <a:rPr lang="en-US" dirty="0"/>
              <a:t>(a, t) = 0 (release)</a:t>
            </a:r>
          </a:p>
          <a:p>
            <a:endParaRPr lang="en-US" dirty="0"/>
          </a:p>
        </p:txBody>
      </p:sp>
      <p:pic>
        <p:nvPicPr>
          <p:cNvPr id="37" name="Picture 36" descr="latex-image-1.pdf">
            <a:extLst>
              <a:ext uri="{FF2B5EF4-FFF2-40B4-BE49-F238E27FC236}">
                <a16:creationId xmlns:a16="http://schemas.microsoft.com/office/drawing/2014/main" id="{42757B46-EB76-2F4D-B40D-4EEF99F1DE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711" y="1902782"/>
            <a:ext cx="3416300" cy="558800"/>
          </a:xfrm>
          <a:prstGeom prst="rect">
            <a:avLst/>
          </a:prstGeom>
        </p:spPr>
      </p:pic>
      <p:pic>
        <p:nvPicPr>
          <p:cNvPr id="38" name="Picture 37" descr="latex-image-1.pdf">
            <a:extLst>
              <a:ext uri="{FF2B5EF4-FFF2-40B4-BE49-F238E27FC236}">
                <a16:creationId xmlns:a16="http://schemas.microsoft.com/office/drawing/2014/main" id="{68B23A20-D46C-0B4F-9DB0-615A1E6F1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927" y="2851835"/>
            <a:ext cx="1752600" cy="292100"/>
          </a:xfrm>
          <a:prstGeom prst="rect">
            <a:avLst/>
          </a:prstGeom>
        </p:spPr>
      </p:pic>
      <p:pic>
        <p:nvPicPr>
          <p:cNvPr id="39" name="Picture 38" descr="latex-image-1.pdf">
            <a:extLst>
              <a:ext uri="{FF2B5EF4-FFF2-40B4-BE49-F238E27FC236}">
                <a16:creationId xmlns:a16="http://schemas.microsoft.com/office/drawing/2014/main" id="{80D0193E-445C-814D-89CD-4411A0D886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466" y="3934755"/>
            <a:ext cx="1589522" cy="51522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6FA15E6E-68C9-6741-8467-D0A7462484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8484" y="4783352"/>
            <a:ext cx="3095065" cy="914893"/>
          </a:xfrm>
          <a:prstGeom prst="rect">
            <a:avLst/>
          </a:prstGeom>
        </p:spPr>
      </p:pic>
      <p:pic>
        <p:nvPicPr>
          <p:cNvPr id="49" name="Picture 48" descr="latex-image-1.pdf">
            <a:extLst>
              <a:ext uri="{FF2B5EF4-FFF2-40B4-BE49-F238E27FC236}">
                <a16:creationId xmlns:a16="http://schemas.microsoft.com/office/drawing/2014/main" id="{1399FAC1-7552-3645-8B7F-08AFA1E0DB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763" y="5698245"/>
            <a:ext cx="3810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740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924C1-4F45-FD48-A9B7-6F6D9483F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D1020-178C-4B43-861B-B2D7A1904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a diffusion coefficient for Xe of D = 8e-15 cm</a:t>
            </a:r>
            <a:r>
              <a:rPr lang="en-US" baseline="30000" dirty="0"/>
              <a:t>2</a:t>
            </a:r>
            <a:r>
              <a:rPr lang="en-US" dirty="0"/>
              <a:t>/s, what fraction of the fission gas trapped in an in-pile fuel pellet has escaped after one hour? It has an average grain size of 10 microns.</a:t>
            </a:r>
          </a:p>
          <a:p>
            <a:pPr lvl="1"/>
            <a:r>
              <a:rPr lang="en-US" dirty="0"/>
              <a:t>D = 8e-15 cm</a:t>
            </a:r>
            <a:r>
              <a:rPr lang="en-US" baseline="30000" dirty="0"/>
              <a:t>2</a:t>
            </a:r>
            <a:r>
              <a:rPr lang="en-US" dirty="0"/>
              <a:t>/s</a:t>
            </a:r>
          </a:p>
          <a:p>
            <a:pPr lvl="1"/>
            <a:r>
              <a:rPr lang="en-US" dirty="0"/>
              <a:t>a = 10e-4 cm</a:t>
            </a:r>
          </a:p>
          <a:p>
            <a:pPr lvl="1"/>
            <a:r>
              <a:rPr lang="en-US" dirty="0"/>
              <a:t>We have a short time (t=3600 s), so we can use: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 = 4*sqrt(8e-15*3600/(pi*(10e-4)^2)) – 3/2*8e-15*3600/(10e-4)^2 = 0.0121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915AA-330C-2742-978D-AE15B26B4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5" name="Picture 4" descr="latex-image-1.pdf">
            <a:extLst>
              <a:ext uri="{FF2B5EF4-FFF2-40B4-BE49-F238E27FC236}">
                <a16:creationId xmlns:a16="http://schemas.microsoft.com/office/drawing/2014/main" id="{4693EAC2-4BF5-DF44-A7A5-AA40AAB17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596" y="4502913"/>
            <a:ext cx="19558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4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E3C1F-10A5-5B4E-A3FD-FF5CBE4A1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time progresses, both the fraction released and the produced gas increase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3C283-D6FD-3046-9CE5-84D45EEC2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441D05-1511-424E-961E-AD3365DCD0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2283" y="2160588"/>
            <a:ext cx="5287433" cy="396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318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87CE3-0A49-CF4C-B355-864DC82D0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Forsberg-</a:t>
            </a:r>
            <a:r>
              <a:rPr lang="en-US" dirty="0" err="1"/>
              <a:t>Massih</a:t>
            </a:r>
            <a:r>
              <a:rPr lang="en-US" dirty="0"/>
              <a:t>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78CCB-060C-7442-A2C6-CB2E25D61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160495"/>
            <a:ext cx="5199529" cy="3965670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ea typeface="ＭＳ Ｐゴシック"/>
                <a:cs typeface="ＭＳ Ｐゴシック"/>
              </a:rPr>
              <a:t>The Booth model ONLY considers stage one of fission gas release</a:t>
            </a:r>
          </a:p>
          <a:p>
            <a:r>
              <a:rPr lang="en-US" dirty="0"/>
              <a:t>Two stage Forsberg-</a:t>
            </a:r>
            <a:r>
              <a:rPr lang="en-US" dirty="0" err="1"/>
              <a:t>Massih</a:t>
            </a:r>
            <a:r>
              <a:rPr lang="en-US" dirty="0"/>
              <a:t> mechanistic model</a:t>
            </a:r>
          </a:p>
          <a:p>
            <a:pPr lvl="1"/>
            <a:r>
              <a:rPr lang="en-US" dirty="0"/>
              <a:t>Considers intragranular diffusion diffusion to grain boundaries (stage 1)</a:t>
            </a:r>
          </a:p>
          <a:p>
            <a:pPr lvl="1"/>
            <a:r>
              <a:rPr lang="en-US" dirty="0"/>
              <a:t>Also, grain boundary gas accumulation, resolution back into grain, saturation (stage 2)</a:t>
            </a:r>
          </a:p>
          <a:p>
            <a:pPr lvl="1"/>
            <a:r>
              <a:rPr lang="en-US" dirty="0"/>
              <a:t>Assumes that once the bubbles on the grain face are interconnected, it is released (no stage 3)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22C7DB-12A6-7C41-95F5-CA2175DFA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666D44-A615-B046-9766-557EEC19F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129" y="3965349"/>
            <a:ext cx="3732068" cy="2668138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356425B3-DE14-224B-98D8-1C83B1A7D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9128" y="1896334"/>
            <a:ext cx="3664524" cy="2069015"/>
          </a:xfrm>
          <a:prstGeom prst="rect">
            <a:avLst/>
          </a:prstGeom>
        </p:spPr>
      </p:pic>
      <p:pic>
        <p:nvPicPr>
          <p:cNvPr id="113" name="Picture 4">
            <a:extLst>
              <a:ext uri="{FF2B5EF4-FFF2-40B4-BE49-F238E27FC236}">
                <a16:creationId xmlns:a16="http://schemas.microsoft.com/office/drawing/2014/main" id="{213DC88F-A308-4545-8EA0-729127FDD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375131" y="2073323"/>
            <a:ext cx="1990917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70390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EE20-6ADC-574E-B7F8-50EF25ED2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Forsberg-</a:t>
            </a:r>
            <a:r>
              <a:rPr lang="en-US" dirty="0" err="1"/>
              <a:t>Massih</a:t>
            </a:r>
            <a:r>
              <a:rPr lang="en-US" dirty="0"/>
              <a:t>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565CD-C7B1-8B4E-B78C-FF6CD382B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60495"/>
            <a:ext cx="10972800" cy="824752"/>
          </a:xfrm>
        </p:spPr>
        <p:txBody>
          <a:bodyPr/>
          <a:lstStyle/>
          <a:p>
            <a:r>
              <a:rPr lang="en-US" dirty="0"/>
              <a:t>2-stage F-M model over-predicts gas release because it neglects grain boundary bubble percolation (Stage 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A39F2-CE96-394A-86B4-DD78AE41B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DECB08-A9F3-B041-8753-5D31C8807F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175"/>
          <a:stretch/>
        </p:blipFill>
        <p:spPr>
          <a:xfrm>
            <a:off x="7492703" y="2599952"/>
            <a:ext cx="4484144" cy="3851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BBFB50-5A92-B247-AF07-BB23903C4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2640" y="3057588"/>
            <a:ext cx="4224833" cy="30829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1EDAF4-CF64-1D4C-90B1-502F5D7628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813" y="3633831"/>
            <a:ext cx="2608622" cy="17296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E9E7F17-B74E-DA4C-9C59-AD9B0A73ACAE}"/>
              </a:ext>
            </a:extLst>
          </p:cNvPr>
          <p:cNvSpPr/>
          <p:nvPr/>
        </p:nvSpPr>
        <p:spPr>
          <a:xfrm>
            <a:off x="3202640" y="6372518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Millett, Tonks, and </a:t>
            </a:r>
            <a:r>
              <a:rPr lang="en-US" sz="1400" dirty="0" err="1"/>
              <a:t>Biner</a:t>
            </a:r>
            <a:r>
              <a:rPr lang="en-US" sz="1400" dirty="0"/>
              <a:t>. JNM, 424.1 (2012): 176-182.</a:t>
            </a:r>
          </a:p>
        </p:txBody>
      </p:sp>
    </p:spTree>
    <p:extLst>
      <p:ext uri="{BB962C8B-B14F-4D97-AF65-F5344CB8AC3E}">
        <p14:creationId xmlns:p14="http://schemas.microsoft.com/office/powerpoint/2010/main" val="787775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DB37-4927-E145-8DC5-C5510BCA2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Gas diffusion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530F1-F66A-3947-84CD-EF59C3EE5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diffusivity of the fission gas depends on temperature and on irradiation</a:t>
            </a:r>
          </a:p>
          <a:p>
            <a:r>
              <a:rPr lang="en-US" dirty="0"/>
              <a:t>Experimental data shows three different regimes for the diffusivity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5A50F3-08EF-F245-98F6-767AB800C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E0A376-4CF2-484A-9699-196DBCAE8B3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983" y="3127330"/>
            <a:ext cx="3198471" cy="3668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latex-image-1.pdf">
            <a:extLst>
              <a:ext uri="{FF2B5EF4-FFF2-40B4-BE49-F238E27FC236}">
                <a16:creationId xmlns:a16="http://schemas.microsoft.com/office/drawing/2014/main" id="{D0B52A13-9891-634C-AB00-052FB8378D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970" y="4275161"/>
            <a:ext cx="3467100" cy="1270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61B0141-C2E7-774E-A73F-6B98D8B008EA}"/>
              </a:ext>
            </a:extLst>
          </p:cNvPr>
          <p:cNvSpPr/>
          <p:nvPr/>
        </p:nvSpPr>
        <p:spPr>
          <a:xfrm>
            <a:off x="4681970" y="3713835"/>
            <a:ext cx="28507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>
                <a:latin typeface="Times New Roman"/>
                <a:cs typeface="Times New Roman"/>
              </a:rPr>
              <a:t>D = D</a:t>
            </a:r>
            <a:r>
              <a:rPr lang="en-US" sz="2000" baseline="-25000" dirty="0">
                <a:latin typeface="Times New Roman"/>
                <a:cs typeface="Times New Roman"/>
              </a:rPr>
              <a:t>1</a:t>
            </a:r>
            <a:r>
              <a:rPr lang="en-US" sz="2000" i="1" dirty="0">
                <a:latin typeface="Times New Roman"/>
                <a:cs typeface="Times New Roman"/>
              </a:rPr>
              <a:t> + D</a:t>
            </a:r>
            <a:r>
              <a:rPr lang="en-US" sz="2000" baseline="-25000" dirty="0">
                <a:latin typeface="Times New Roman"/>
                <a:cs typeface="Times New Roman"/>
              </a:rPr>
              <a:t>2</a:t>
            </a:r>
            <a:r>
              <a:rPr lang="en-US" sz="2000" i="1" dirty="0">
                <a:latin typeface="Times New Roman"/>
                <a:cs typeface="Times New Roman"/>
              </a:rPr>
              <a:t> + D</a:t>
            </a:r>
            <a:r>
              <a:rPr lang="en-US" sz="2000" baseline="-25000" dirty="0">
                <a:latin typeface="Times New Roman"/>
                <a:cs typeface="Times New Roman"/>
              </a:rPr>
              <a:t>3</a:t>
            </a:r>
            <a:r>
              <a:rPr lang="en-US" sz="2000" i="1" dirty="0">
                <a:latin typeface="Times New Roman"/>
                <a:cs typeface="Times New Roman"/>
              </a:rPr>
              <a:t> </a:t>
            </a:r>
            <a:r>
              <a:rPr lang="en-US" sz="2000" dirty="0"/>
              <a:t>cm</a:t>
            </a:r>
            <a:r>
              <a:rPr lang="en-US" sz="2000" baseline="30000" dirty="0"/>
              <a:t>2</a:t>
            </a:r>
            <a:r>
              <a:rPr lang="en-US" sz="2000" dirty="0"/>
              <a:t>/s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FF3AD4-C7CA-DF4D-ABA5-63F16AC196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4120" y="3334817"/>
            <a:ext cx="3721796" cy="279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021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E44BE-2358-3F4C-A01A-CF08CBC31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Gas diffusion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0DA0F-5064-494D-85C4-D2AB71B89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effective fission gas diffusivity is slower due to trapping by intragranular bubbles</a:t>
            </a:r>
          </a:p>
          <a:p>
            <a:r>
              <a:rPr lang="en-US" dirty="0"/>
              <a:t>As the gas atoms diffuse towards the grain boundary, some are trapped by the small intragranular bubbles</a:t>
            </a:r>
          </a:p>
          <a:p>
            <a:r>
              <a:rPr lang="en-US" dirty="0"/>
              <a:t>Some are later knocked out by energized particles (called resolution)</a:t>
            </a:r>
          </a:p>
          <a:p>
            <a:r>
              <a:rPr lang="en-US" dirty="0"/>
              <a:t>The effective diffusion constant depends on the trapping rate </a:t>
            </a:r>
            <a:r>
              <a:rPr lang="en-US" dirty="0" err="1"/>
              <a:t>r</a:t>
            </a:r>
            <a:r>
              <a:rPr lang="en-US" baseline="-25000" dirty="0" err="1"/>
              <a:t>t</a:t>
            </a:r>
            <a:r>
              <a:rPr lang="en-US" dirty="0"/>
              <a:t> and the resolution rate </a:t>
            </a:r>
            <a:r>
              <a:rPr lang="en-US" dirty="0" err="1"/>
              <a:t>r</a:t>
            </a:r>
            <a:r>
              <a:rPr lang="en-US" baseline="-25000" dirty="0" err="1"/>
              <a:t>r</a:t>
            </a:r>
            <a:endParaRPr lang="en-US" baseline="-250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C5AAC7-A8A0-E043-ACC6-0988C2483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5" name="Picture 4" descr="latex-image-1.pdf">
            <a:extLst>
              <a:ext uri="{FF2B5EF4-FFF2-40B4-BE49-F238E27FC236}">
                <a16:creationId xmlns:a16="http://schemas.microsoft.com/office/drawing/2014/main" id="{E2DA1C23-3A42-FE49-8B0C-D9D81D68DB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0" y="5243066"/>
            <a:ext cx="20320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377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D80B7-6EF5-AD4A-BBDC-162C59882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F318E-9504-1F40-BC4D-0621517C2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Fission gas release models are used to understand fission gas experiments and to predict gas release for fuel performance codes</a:t>
            </a:r>
          </a:p>
          <a:p>
            <a:r>
              <a:rPr lang="en-US" dirty="0"/>
              <a:t>Spherical grain models predict a fraction of gas release for post-irradiation annealing or for in-pile gas release</a:t>
            </a:r>
          </a:p>
          <a:p>
            <a:r>
              <a:rPr lang="en-US" dirty="0"/>
              <a:t>Fission gas diffusivity behavior changes with temperature and fission rate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D72784-57C1-FF42-90FC-8500E357B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438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BC45C-F507-F04F-9218-94A8D0E7B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83431-B2B1-1D48-8409-F902020B4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 next Thursday</a:t>
            </a:r>
          </a:p>
          <a:p>
            <a:r>
              <a:rPr lang="en-US" dirty="0"/>
              <a:t>Open book</a:t>
            </a:r>
          </a:p>
          <a:p>
            <a:r>
              <a:rPr lang="en-US" dirty="0"/>
              <a:t>Exams are testing your conceptual knowledge and ability to implement the equations derived/provided</a:t>
            </a:r>
          </a:p>
          <a:p>
            <a:r>
              <a:rPr lang="en-US" dirty="0"/>
              <a:t>Conceptual knowledge questions should be able to be answered without consulting notes</a:t>
            </a:r>
          </a:p>
          <a:p>
            <a:r>
              <a:rPr lang="en-US" dirty="0"/>
              <a:t>Tests can be completed in the allotted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1A3862-53DB-D240-9A57-8014BB828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2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3205C-76A4-724E-BF41-8D498A76D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35231-5DA6-D34D-A453-B41F88999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Had some pushback on additional project</a:t>
            </a:r>
          </a:p>
          <a:p>
            <a:r>
              <a:rPr lang="en-US" sz="2000" dirty="0"/>
              <a:t>This additional presentation project will be optional</a:t>
            </a:r>
          </a:p>
          <a:p>
            <a:r>
              <a:rPr lang="en-US" sz="2000" dirty="0"/>
              <a:t>Default grading scheme is in the syllabus</a:t>
            </a:r>
          </a:p>
          <a:p>
            <a:r>
              <a:rPr lang="en-US" sz="2000" dirty="0"/>
              <a:t>Opt-in grading scheme is outlined in last class</a:t>
            </a:r>
          </a:p>
          <a:p>
            <a:r>
              <a:rPr lang="en-US" sz="2000" dirty="0"/>
              <a:t>You must contact me to opt-in to the additional presentation</a:t>
            </a:r>
          </a:p>
          <a:p>
            <a:endParaRPr lang="en-US" sz="2000" dirty="0"/>
          </a:p>
          <a:p>
            <a:r>
              <a:rPr lang="en-US" sz="2000" dirty="0"/>
              <a:t>Distance students, please schedule your exam with me, even if it will take place during the class period</a:t>
            </a:r>
          </a:p>
          <a:p>
            <a:r>
              <a:rPr lang="en-US" sz="2000" dirty="0"/>
              <a:t>On campus students, please let me know if you will take the test virtually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97320A-DD98-4641-B484-87CD4ED4D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669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6605C-7AD4-A34F-B42B-1D125B80B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DF8EA-B48F-7D4F-8886-C721B0A4D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average grain size in UO</a:t>
            </a:r>
            <a:r>
              <a:rPr lang="en-US" sz="2000" baseline="-25000" dirty="0"/>
              <a:t>2</a:t>
            </a:r>
            <a:r>
              <a:rPr lang="en-US" sz="2000" dirty="0"/>
              <a:t> impacts fuel behavior and performance </a:t>
            </a:r>
          </a:p>
          <a:p>
            <a:r>
              <a:rPr lang="en-US" sz="2000" dirty="0"/>
              <a:t>The material wants to reduce its energy by having large grains grow at the expense of small grains</a:t>
            </a:r>
          </a:p>
          <a:p>
            <a:r>
              <a:rPr lang="en-US" sz="2000" dirty="0"/>
              <a:t>Fuel densification is driven by reduction in surface area of pores – continuation of sintering process</a:t>
            </a:r>
          </a:p>
          <a:p>
            <a:r>
              <a:rPr lang="en-US" sz="2000" dirty="0"/>
              <a:t>Five families of fission products which uniquely change the fuel behavior</a:t>
            </a:r>
          </a:p>
          <a:p>
            <a:r>
              <a:rPr lang="en-US" sz="2000" dirty="0"/>
              <a:t>Fission gas is released in three stages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Fission gas production and diffusion to grain boundaries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Grain boundary bubble nucleation, growth, and interconnection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Gas transport through interconnected bubbles to free surfaces</a:t>
            </a:r>
          </a:p>
          <a:p>
            <a:r>
              <a:rPr lang="en-US" sz="2000" dirty="0"/>
              <a:t>Fission gas release is measured using post-irradiation annealing and/or in pile experiments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28E4-6A1D-8644-B411-49FCF69C6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842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63D85-537F-8D42-BC3C-AB95C8A1B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Fission Gas Release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2CD8E-0B51-9348-A349-732FF8DB3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Fission gas release models attempt to predict the rate at which gas is released from the fuel</a:t>
            </a:r>
          </a:p>
          <a:p>
            <a:r>
              <a:rPr lang="en-US" sz="2000" dirty="0"/>
              <a:t>To model fission gas release, ideally, we must model all three stages of gas release</a:t>
            </a:r>
          </a:p>
          <a:p>
            <a:pPr lvl="1"/>
            <a:r>
              <a:rPr lang="en-US" sz="2000" dirty="0"/>
              <a:t>Diffusion of gas atoms to grain boundaries</a:t>
            </a:r>
          </a:p>
          <a:p>
            <a:pPr lvl="1"/>
            <a:r>
              <a:rPr lang="en-US" sz="2000" dirty="0"/>
              <a:t>Growth and interconnection of grain boundary bubbles</a:t>
            </a:r>
          </a:p>
          <a:p>
            <a:pPr lvl="1"/>
            <a:r>
              <a:rPr lang="en-US" sz="2000" dirty="0"/>
              <a:t>Transport of gas atoms through interconnected bubbles to free surfaces</a:t>
            </a:r>
          </a:p>
          <a:p>
            <a:r>
              <a:rPr lang="en-US" sz="2000" dirty="0"/>
              <a:t>The earliest models only considered Stage 1</a:t>
            </a:r>
          </a:p>
          <a:p>
            <a:r>
              <a:rPr lang="en-US" sz="2000" dirty="0"/>
              <a:t>Most models now consider stage 1 and 2</a:t>
            </a:r>
          </a:p>
          <a:p>
            <a:r>
              <a:rPr lang="en-US" sz="2000" dirty="0"/>
              <a:t>There are no models that consider all three stages, but some are under development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F5C587-182A-6C40-B517-6505BF3CF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13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500C5-442A-CC4F-A5DE-A5EA158F2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Booth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4FC10-5DBA-9F49-8330-12823033B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60495"/>
            <a:ext cx="7270376" cy="396567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Booth model is the earliest model of fission gas release and only considers stage 1</a:t>
            </a:r>
          </a:p>
          <a:p>
            <a:r>
              <a:rPr lang="en-US" dirty="0"/>
              <a:t>A grain is considered as a simple sphere</a:t>
            </a:r>
          </a:p>
          <a:p>
            <a:r>
              <a:rPr lang="en-US" dirty="0"/>
              <a:t>Gas atoms are released at the grain boundary</a:t>
            </a:r>
          </a:p>
          <a:p>
            <a:r>
              <a:rPr lang="en-US" dirty="0"/>
              <a:t>The model solves the diffusion equation in 1D </a:t>
            </a:r>
            <a:br>
              <a:rPr lang="en-US" dirty="0"/>
            </a:br>
            <a:r>
              <a:rPr lang="en-US" dirty="0"/>
              <a:t>spherical coordinates</a:t>
            </a:r>
          </a:p>
          <a:p>
            <a:r>
              <a:rPr lang="en-US" dirty="0"/>
              <a:t>Assumptions</a:t>
            </a:r>
          </a:p>
          <a:p>
            <a:pPr lvl="1"/>
            <a:r>
              <a:rPr lang="en-US" dirty="0"/>
              <a:t>c</a:t>
            </a:r>
            <a:r>
              <a:rPr lang="en-US" baseline="-25000" dirty="0"/>
              <a:t>g</a:t>
            </a:r>
            <a:r>
              <a:rPr lang="en-US" dirty="0"/>
              <a:t>(r, t)</a:t>
            </a:r>
          </a:p>
          <a:p>
            <a:pPr lvl="1"/>
            <a:r>
              <a:rPr lang="en-US" dirty="0"/>
              <a:t>All grains are spheres of radius </a:t>
            </a:r>
            <a:r>
              <a:rPr lang="en-US" i="1" dirty="0"/>
              <a:t>a</a:t>
            </a:r>
          </a:p>
          <a:p>
            <a:pPr lvl="1"/>
            <a:r>
              <a:rPr lang="en-US" dirty="0"/>
              <a:t>D is constant throughout the grain</a:t>
            </a:r>
          </a:p>
          <a:p>
            <a:pPr lvl="1"/>
            <a:r>
              <a:rPr lang="en-US" dirty="0"/>
              <a:t>Gas is produced uniformly throughout the </a:t>
            </a:r>
            <a:br>
              <a:rPr lang="en-US" dirty="0"/>
            </a:br>
            <a:r>
              <a:rPr lang="en-US" dirty="0"/>
              <a:t>grain</a:t>
            </a:r>
          </a:p>
          <a:p>
            <a:pPr lvl="1"/>
            <a:r>
              <a:rPr lang="en-US" dirty="0"/>
              <a:t>Gas is released once it reaches the grain boundary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55E95-2DC7-0943-8AE2-DEBB5C1E7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4561C3E-43E8-F047-85B9-33E3AADA26AD}"/>
              </a:ext>
            </a:extLst>
          </p:cNvPr>
          <p:cNvGrpSpPr/>
          <p:nvPr/>
        </p:nvGrpSpPr>
        <p:grpSpPr>
          <a:xfrm>
            <a:off x="8183624" y="2784162"/>
            <a:ext cx="2962022" cy="2314290"/>
            <a:chOff x="5682532" y="3930133"/>
            <a:chExt cx="2962022" cy="231429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97FE77B-500C-1545-9465-33B7935EFB51}"/>
                </a:ext>
              </a:extLst>
            </p:cNvPr>
            <p:cNvGrpSpPr/>
            <p:nvPr/>
          </p:nvGrpSpPr>
          <p:grpSpPr>
            <a:xfrm>
              <a:off x="5682532" y="3930133"/>
              <a:ext cx="2962022" cy="2314290"/>
              <a:chOff x="5682532" y="3930133"/>
              <a:chExt cx="2962022" cy="2314290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F6384E5-9C7D-5A41-872D-6E5B4A26894B}"/>
                  </a:ext>
                </a:extLst>
              </p:cNvPr>
              <p:cNvSpPr/>
              <p:nvPr/>
            </p:nvSpPr>
            <p:spPr bwMode="auto">
              <a:xfrm>
                <a:off x="6263904" y="3930133"/>
                <a:ext cx="1962109" cy="1883402"/>
              </a:xfrm>
              <a:prstGeom prst="ellipse">
                <a:avLst/>
              </a:prstGeom>
              <a:ln w="25400" cap="flat" cmpd="sng" algn="ctr">
                <a:solidFill>
                  <a:schemeClr val="accent2">
                    <a:shade val="95000"/>
                    <a:satMod val="10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CB21FF-1C79-D047-B202-EA4B3E83DC28}"/>
                  </a:ext>
                </a:extLst>
              </p:cNvPr>
              <p:cNvSpPr/>
              <p:nvPr/>
            </p:nvSpPr>
            <p:spPr bwMode="auto">
              <a:xfrm>
                <a:off x="6811427" y="4744314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BB054AA-E9F8-A941-B7AE-8F747F341EE0}"/>
                  </a:ext>
                </a:extLst>
              </p:cNvPr>
              <p:cNvSpPr/>
              <p:nvPr/>
            </p:nvSpPr>
            <p:spPr bwMode="auto">
              <a:xfrm>
                <a:off x="7139087" y="4376944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635E26B-6A79-5948-B534-5E8B1DFD7EBE}"/>
                  </a:ext>
                </a:extLst>
              </p:cNvPr>
              <p:cNvSpPr/>
              <p:nvPr/>
            </p:nvSpPr>
            <p:spPr bwMode="auto">
              <a:xfrm>
                <a:off x="7443887" y="4790034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BC87F9D4-4913-394C-A359-D6F738FD7AD1}"/>
                  </a:ext>
                </a:extLst>
              </p:cNvPr>
              <p:cNvSpPr/>
              <p:nvPr/>
            </p:nvSpPr>
            <p:spPr bwMode="auto">
              <a:xfrm>
                <a:off x="6857147" y="5201514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36435C9-EE53-724C-AD07-57F5B022E9E3}"/>
                  </a:ext>
                </a:extLst>
              </p:cNvPr>
              <p:cNvSpPr/>
              <p:nvPr/>
            </p:nvSpPr>
            <p:spPr bwMode="auto">
              <a:xfrm>
                <a:off x="7184807" y="4971497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72B8E4F-4866-9045-A673-7DA70BE8798F}"/>
                  </a:ext>
                </a:extLst>
              </p:cNvPr>
              <p:cNvSpPr/>
              <p:nvPr/>
            </p:nvSpPr>
            <p:spPr bwMode="auto">
              <a:xfrm>
                <a:off x="7489607" y="5155794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90D3C09A-9759-0E41-B4EE-57BAD6A2250A}"/>
                  </a:ext>
                </a:extLst>
              </p:cNvPr>
              <p:cNvSpPr/>
              <p:nvPr/>
            </p:nvSpPr>
            <p:spPr bwMode="auto">
              <a:xfrm>
                <a:off x="6788567" y="4971497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ADD14E1-6BBA-5C4E-8EC5-E4EF90626101}"/>
                  </a:ext>
                </a:extLst>
              </p:cNvPr>
              <p:cNvSpPr/>
              <p:nvPr/>
            </p:nvSpPr>
            <p:spPr bwMode="auto">
              <a:xfrm>
                <a:off x="6742847" y="4247256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0794D1DC-73E7-6941-9BF9-5AFB044FC2B1}"/>
                  </a:ext>
                </a:extLst>
              </p:cNvPr>
              <p:cNvSpPr/>
              <p:nvPr/>
            </p:nvSpPr>
            <p:spPr bwMode="auto">
              <a:xfrm>
                <a:off x="6444093" y="4422664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78DB982-6891-1049-92E7-984612BF7303}"/>
                  </a:ext>
                </a:extLst>
              </p:cNvPr>
              <p:cNvSpPr/>
              <p:nvPr/>
            </p:nvSpPr>
            <p:spPr bwMode="auto">
              <a:xfrm>
                <a:off x="7762757" y="4399804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BE3CB72-E2CD-3C40-BC6C-60C973ADBED8}"/>
                  </a:ext>
                </a:extLst>
              </p:cNvPr>
              <p:cNvSpPr/>
              <p:nvPr/>
            </p:nvSpPr>
            <p:spPr bwMode="auto">
              <a:xfrm>
                <a:off x="7808477" y="5224374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4917EB82-70DF-3746-A567-54972B7CCBA2}"/>
                  </a:ext>
                </a:extLst>
              </p:cNvPr>
              <p:cNvSpPr/>
              <p:nvPr/>
            </p:nvSpPr>
            <p:spPr bwMode="auto">
              <a:xfrm>
                <a:off x="7421027" y="5548793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19A9DB54-BEC7-2443-90AB-9433617E5EF4}"/>
                  </a:ext>
                </a:extLst>
              </p:cNvPr>
              <p:cNvCxnSpPr/>
              <p:nvPr/>
            </p:nvCxnSpPr>
            <p:spPr bwMode="auto">
              <a:xfrm rot="16200000" flipV="1">
                <a:off x="6942477" y="4161236"/>
                <a:ext cx="332246" cy="99170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36D1F563-42F5-8F44-ADC0-E86633A41C84}"/>
                  </a:ext>
                </a:extLst>
              </p:cNvPr>
              <p:cNvSpPr/>
              <p:nvPr/>
            </p:nvSpPr>
            <p:spPr bwMode="auto">
              <a:xfrm>
                <a:off x="6398373" y="5345231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D392A396-0404-C64C-9AD7-24F45B17952B}"/>
                  </a:ext>
                </a:extLst>
              </p:cNvPr>
              <p:cNvSpPr/>
              <p:nvPr/>
            </p:nvSpPr>
            <p:spPr bwMode="auto">
              <a:xfrm>
                <a:off x="7489607" y="5276297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299873EE-BC22-754C-BDA5-46CF68CAF67E}"/>
                  </a:ext>
                </a:extLst>
              </p:cNvPr>
              <p:cNvSpPr/>
              <p:nvPr/>
            </p:nvSpPr>
            <p:spPr bwMode="auto">
              <a:xfrm>
                <a:off x="7642007" y="5428697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4AFE926A-557B-2847-8BCE-8B7869CE45C8}"/>
                  </a:ext>
                </a:extLst>
              </p:cNvPr>
              <p:cNvSpPr/>
              <p:nvPr/>
            </p:nvSpPr>
            <p:spPr bwMode="auto">
              <a:xfrm>
                <a:off x="8163359" y="4609927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DDDBCB5-D7AF-5649-A24C-A29CA18EABBB}"/>
                  </a:ext>
                </a:extLst>
              </p:cNvPr>
              <p:cNvSpPr/>
              <p:nvPr/>
            </p:nvSpPr>
            <p:spPr bwMode="auto">
              <a:xfrm>
                <a:off x="8094131" y="5270365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E55C5844-1587-8641-8312-D8BCD43892B3}"/>
                  </a:ext>
                </a:extLst>
              </p:cNvPr>
              <p:cNvCxnSpPr>
                <a:stCxn id="12" idx="3"/>
                <a:endCxn id="32" idx="0"/>
              </p:cNvCxnSpPr>
              <p:nvPr/>
            </p:nvCxnSpPr>
            <p:spPr bwMode="auto">
              <a:xfrm rot="5400000">
                <a:off x="6196196" y="5673927"/>
                <a:ext cx="491262" cy="21884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0900838-8E41-2E40-A47C-F286D30614F8}"/>
                  </a:ext>
                </a:extLst>
              </p:cNvPr>
              <p:cNvSpPr txBox="1"/>
              <p:nvPr/>
            </p:nvSpPr>
            <p:spPr>
              <a:xfrm>
                <a:off x="5682532" y="6028979"/>
                <a:ext cx="129974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Grain boundary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32BB6B6-0EFD-654E-A120-DFD12E408901}"/>
                  </a:ext>
                </a:extLst>
              </p:cNvPr>
              <p:cNvSpPr txBox="1"/>
              <p:nvPr/>
            </p:nvSpPr>
            <p:spPr>
              <a:xfrm>
                <a:off x="7720740" y="5813535"/>
                <a:ext cx="92381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>
                    <a:latin typeface="+mn-lt"/>
                  </a:rPr>
                  <a:t>Gas atoms</a:t>
                </a:r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C3E94B6-6793-814A-B1CA-3DF27E073B1A}"/>
                  </a:ext>
                </a:extLst>
              </p:cNvPr>
              <p:cNvCxnSpPr>
                <a:stCxn id="23" idx="3"/>
                <a:endCxn id="33" idx="0"/>
              </p:cNvCxnSpPr>
              <p:nvPr/>
            </p:nvCxnSpPr>
            <p:spPr bwMode="auto">
              <a:xfrm>
                <a:off x="7815173" y="5263398"/>
                <a:ext cx="367474" cy="55013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B5E62F03-AC3C-1B4C-82E3-0AEF79A08EC3}"/>
                  </a:ext>
                </a:extLst>
              </p:cNvPr>
              <p:cNvCxnSpPr>
                <a:stCxn id="33" idx="0"/>
              </p:cNvCxnSpPr>
              <p:nvPr/>
            </p:nvCxnSpPr>
            <p:spPr bwMode="auto">
              <a:xfrm flipH="1" flipV="1">
                <a:off x="7466749" y="5594513"/>
                <a:ext cx="715898" cy="21902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2FD2416-E11C-2E42-9A1F-54FF04D684AF}"/>
                </a:ext>
              </a:extLst>
            </p:cNvPr>
            <p:cNvSpPr/>
            <p:nvPr/>
          </p:nvSpPr>
          <p:spPr bwMode="auto">
            <a:xfrm>
              <a:off x="6095091" y="5384601"/>
              <a:ext cx="312226" cy="257449"/>
            </a:xfrm>
            <a:custGeom>
              <a:avLst/>
              <a:gdLst>
                <a:gd name="connsiteX0" fmla="*/ 463550 w 470976"/>
                <a:gd name="connsiteY0" fmla="*/ 9282 h 434732"/>
                <a:gd name="connsiteX1" fmla="*/ 438150 w 470976"/>
                <a:gd name="connsiteY1" fmla="*/ 41032 h 434732"/>
                <a:gd name="connsiteX2" fmla="*/ 431800 w 470976"/>
                <a:gd name="connsiteY2" fmla="*/ 60082 h 434732"/>
                <a:gd name="connsiteX3" fmla="*/ 393700 w 470976"/>
                <a:gd name="connsiteY3" fmla="*/ 66432 h 434732"/>
                <a:gd name="connsiteX4" fmla="*/ 374650 w 470976"/>
                <a:gd name="connsiteY4" fmla="*/ 60082 h 434732"/>
                <a:gd name="connsiteX5" fmla="*/ 355600 w 470976"/>
                <a:gd name="connsiteY5" fmla="*/ 47382 h 434732"/>
                <a:gd name="connsiteX6" fmla="*/ 298450 w 470976"/>
                <a:gd name="connsiteY6" fmla="*/ 53732 h 434732"/>
                <a:gd name="connsiteX7" fmla="*/ 292100 w 470976"/>
                <a:gd name="connsiteY7" fmla="*/ 161682 h 434732"/>
                <a:gd name="connsiteX8" fmla="*/ 317500 w 470976"/>
                <a:gd name="connsiteY8" fmla="*/ 168032 h 434732"/>
                <a:gd name="connsiteX9" fmla="*/ 323850 w 470976"/>
                <a:gd name="connsiteY9" fmla="*/ 187082 h 434732"/>
                <a:gd name="connsiteX10" fmla="*/ 298450 w 470976"/>
                <a:gd name="connsiteY10" fmla="*/ 244232 h 434732"/>
                <a:gd name="connsiteX11" fmla="*/ 279400 w 470976"/>
                <a:gd name="connsiteY11" fmla="*/ 250582 h 434732"/>
                <a:gd name="connsiteX12" fmla="*/ 241300 w 470976"/>
                <a:gd name="connsiteY12" fmla="*/ 244232 h 434732"/>
                <a:gd name="connsiteX13" fmla="*/ 184150 w 470976"/>
                <a:gd name="connsiteY13" fmla="*/ 199782 h 434732"/>
                <a:gd name="connsiteX14" fmla="*/ 165100 w 470976"/>
                <a:gd name="connsiteY14" fmla="*/ 193432 h 434732"/>
                <a:gd name="connsiteX15" fmla="*/ 146050 w 470976"/>
                <a:gd name="connsiteY15" fmla="*/ 199782 h 434732"/>
                <a:gd name="connsiteX16" fmla="*/ 158750 w 470976"/>
                <a:gd name="connsiteY16" fmla="*/ 256932 h 434732"/>
                <a:gd name="connsiteX17" fmla="*/ 152400 w 470976"/>
                <a:gd name="connsiteY17" fmla="*/ 307732 h 434732"/>
                <a:gd name="connsiteX18" fmla="*/ 114300 w 470976"/>
                <a:gd name="connsiteY18" fmla="*/ 333132 h 434732"/>
                <a:gd name="connsiteX19" fmla="*/ 107950 w 470976"/>
                <a:gd name="connsiteY19" fmla="*/ 352182 h 434732"/>
                <a:gd name="connsiteX20" fmla="*/ 0 w 470976"/>
                <a:gd name="connsiteY20" fmla="*/ 434732 h 434732"/>
                <a:gd name="connsiteX21" fmla="*/ 0 w 470976"/>
                <a:gd name="connsiteY21" fmla="*/ 434732 h 434732"/>
                <a:gd name="connsiteX22" fmla="*/ 0 w 470976"/>
                <a:gd name="connsiteY22" fmla="*/ 434732 h 434732"/>
                <a:gd name="connsiteX23" fmla="*/ 0 w 470976"/>
                <a:gd name="connsiteY23" fmla="*/ 434732 h 434732"/>
                <a:gd name="connsiteX24" fmla="*/ 0 w 470976"/>
                <a:gd name="connsiteY24" fmla="*/ 434732 h 43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70976" h="434732">
                  <a:moveTo>
                    <a:pt x="463550" y="9282"/>
                  </a:moveTo>
                  <a:cubicBezTo>
                    <a:pt x="447589" y="57165"/>
                    <a:pt x="470976" y="0"/>
                    <a:pt x="438150" y="41032"/>
                  </a:cubicBezTo>
                  <a:cubicBezTo>
                    <a:pt x="433969" y="46259"/>
                    <a:pt x="437612" y="56761"/>
                    <a:pt x="431800" y="60082"/>
                  </a:cubicBezTo>
                  <a:cubicBezTo>
                    <a:pt x="420621" y="66470"/>
                    <a:pt x="406400" y="64315"/>
                    <a:pt x="393700" y="66432"/>
                  </a:cubicBezTo>
                  <a:cubicBezTo>
                    <a:pt x="387350" y="64315"/>
                    <a:pt x="380637" y="63075"/>
                    <a:pt x="374650" y="60082"/>
                  </a:cubicBezTo>
                  <a:cubicBezTo>
                    <a:pt x="367824" y="56669"/>
                    <a:pt x="363205" y="48016"/>
                    <a:pt x="355600" y="47382"/>
                  </a:cubicBezTo>
                  <a:cubicBezTo>
                    <a:pt x="336499" y="45790"/>
                    <a:pt x="317500" y="51615"/>
                    <a:pt x="298450" y="53732"/>
                  </a:cubicBezTo>
                  <a:cubicBezTo>
                    <a:pt x="286743" y="88854"/>
                    <a:pt x="274780" y="123579"/>
                    <a:pt x="292100" y="161682"/>
                  </a:cubicBezTo>
                  <a:cubicBezTo>
                    <a:pt x="295711" y="169627"/>
                    <a:pt x="309033" y="165915"/>
                    <a:pt x="317500" y="168032"/>
                  </a:cubicBezTo>
                  <a:cubicBezTo>
                    <a:pt x="319617" y="174382"/>
                    <a:pt x="323850" y="180389"/>
                    <a:pt x="323850" y="187082"/>
                  </a:cubicBezTo>
                  <a:cubicBezTo>
                    <a:pt x="323850" y="215367"/>
                    <a:pt x="321145" y="229102"/>
                    <a:pt x="298450" y="244232"/>
                  </a:cubicBezTo>
                  <a:cubicBezTo>
                    <a:pt x="292881" y="247945"/>
                    <a:pt x="285750" y="248465"/>
                    <a:pt x="279400" y="250582"/>
                  </a:cubicBezTo>
                  <a:cubicBezTo>
                    <a:pt x="266700" y="248465"/>
                    <a:pt x="253185" y="249184"/>
                    <a:pt x="241300" y="244232"/>
                  </a:cubicBezTo>
                  <a:cubicBezTo>
                    <a:pt x="173669" y="216052"/>
                    <a:pt x="226971" y="228330"/>
                    <a:pt x="184150" y="199782"/>
                  </a:cubicBezTo>
                  <a:cubicBezTo>
                    <a:pt x="178581" y="196069"/>
                    <a:pt x="171450" y="195549"/>
                    <a:pt x="165100" y="193432"/>
                  </a:cubicBezTo>
                  <a:cubicBezTo>
                    <a:pt x="158750" y="195549"/>
                    <a:pt x="147889" y="193346"/>
                    <a:pt x="146050" y="199782"/>
                  </a:cubicBezTo>
                  <a:cubicBezTo>
                    <a:pt x="142611" y="211817"/>
                    <a:pt x="153989" y="242650"/>
                    <a:pt x="158750" y="256932"/>
                  </a:cubicBezTo>
                  <a:cubicBezTo>
                    <a:pt x="156633" y="273865"/>
                    <a:pt x="160999" y="292992"/>
                    <a:pt x="152400" y="307732"/>
                  </a:cubicBezTo>
                  <a:cubicBezTo>
                    <a:pt x="144709" y="320916"/>
                    <a:pt x="114300" y="333132"/>
                    <a:pt x="114300" y="333132"/>
                  </a:cubicBezTo>
                  <a:lnTo>
                    <a:pt x="107950" y="352182"/>
                  </a:lnTo>
                  <a:lnTo>
                    <a:pt x="0" y="434732"/>
                  </a:lnTo>
                  <a:lnTo>
                    <a:pt x="0" y="434732"/>
                  </a:lnTo>
                  <a:lnTo>
                    <a:pt x="0" y="434732"/>
                  </a:lnTo>
                  <a:lnTo>
                    <a:pt x="0" y="434732"/>
                  </a:lnTo>
                  <a:lnTo>
                    <a:pt x="0" y="434732"/>
                  </a:lnTo>
                </a:path>
              </a:pathLst>
            </a:custGeom>
            <a:noFill/>
            <a:ln w="22225" cap="flat" cmpd="sng" algn="ctr">
              <a:solidFill>
                <a:schemeClr val="accent2">
                  <a:shade val="95000"/>
                  <a:satMod val="105000"/>
                </a:schemeClr>
              </a:solidFill>
              <a:prstDash val="sysDash"/>
              <a:round/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A28163D3-ED24-2049-B550-24EC0D340D36}"/>
                </a:ext>
              </a:extLst>
            </p:cNvPr>
            <p:cNvSpPr/>
            <p:nvPr/>
          </p:nvSpPr>
          <p:spPr bwMode="auto">
            <a:xfrm rot="12627634">
              <a:off x="8252788" y="4471211"/>
              <a:ext cx="312226" cy="257449"/>
            </a:xfrm>
            <a:custGeom>
              <a:avLst/>
              <a:gdLst>
                <a:gd name="connsiteX0" fmla="*/ 463550 w 470976"/>
                <a:gd name="connsiteY0" fmla="*/ 9282 h 434732"/>
                <a:gd name="connsiteX1" fmla="*/ 438150 w 470976"/>
                <a:gd name="connsiteY1" fmla="*/ 41032 h 434732"/>
                <a:gd name="connsiteX2" fmla="*/ 431800 w 470976"/>
                <a:gd name="connsiteY2" fmla="*/ 60082 h 434732"/>
                <a:gd name="connsiteX3" fmla="*/ 393700 w 470976"/>
                <a:gd name="connsiteY3" fmla="*/ 66432 h 434732"/>
                <a:gd name="connsiteX4" fmla="*/ 374650 w 470976"/>
                <a:gd name="connsiteY4" fmla="*/ 60082 h 434732"/>
                <a:gd name="connsiteX5" fmla="*/ 355600 w 470976"/>
                <a:gd name="connsiteY5" fmla="*/ 47382 h 434732"/>
                <a:gd name="connsiteX6" fmla="*/ 298450 w 470976"/>
                <a:gd name="connsiteY6" fmla="*/ 53732 h 434732"/>
                <a:gd name="connsiteX7" fmla="*/ 292100 w 470976"/>
                <a:gd name="connsiteY7" fmla="*/ 161682 h 434732"/>
                <a:gd name="connsiteX8" fmla="*/ 317500 w 470976"/>
                <a:gd name="connsiteY8" fmla="*/ 168032 h 434732"/>
                <a:gd name="connsiteX9" fmla="*/ 323850 w 470976"/>
                <a:gd name="connsiteY9" fmla="*/ 187082 h 434732"/>
                <a:gd name="connsiteX10" fmla="*/ 298450 w 470976"/>
                <a:gd name="connsiteY10" fmla="*/ 244232 h 434732"/>
                <a:gd name="connsiteX11" fmla="*/ 279400 w 470976"/>
                <a:gd name="connsiteY11" fmla="*/ 250582 h 434732"/>
                <a:gd name="connsiteX12" fmla="*/ 241300 w 470976"/>
                <a:gd name="connsiteY12" fmla="*/ 244232 h 434732"/>
                <a:gd name="connsiteX13" fmla="*/ 184150 w 470976"/>
                <a:gd name="connsiteY13" fmla="*/ 199782 h 434732"/>
                <a:gd name="connsiteX14" fmla="*/ 165100 w 470976"/>
                <a:gd name="connsiteY14" fmla="*/ 193432 h 434732"/>
                <a:gd name="connsiteX15" fmla="*/ 146050 w 470976"/>
                <a:gd name="connsiteY15" fmla="*/ 199782 h 434732"/>
                <a:gd name="connsiteX16" fmla="*/ 158750 w 470976"/>
                <a:gd name="connsiteY16" fmla="*/ 256932 h 434732"/>
                <a:gd name="connsiteX17" fmla="*/ 152400 w 470976"/>
                <a:gd name="connsiteY17" fmla="*/ 307732 h 434732"/>
                <a:gd name="connsiteX18" fmla="*/ 114300 w 470976"/>
                <a:gd name="connsiteY18" fmla="*/ 333132 h 434732"/>
                <a:gd name="connsiteX19" fmla="*/ 107950 w 470976"/>
                <a:gd name="connsiteY19" fmla="*/ 352182 h 434732"/>
                <a:gd name="connsiteX20" fmla="*/ 0 w 470976"/>
                <a:gd name="connsiteY20" fmla="*/ 434732 h 434732"/>
                <a:gd name="connsiteX21" fmla="*/ 0 w 470976"/>
                <a:gd name="connsiteY21" fmla="*/ 434732 h 434732"/>
                <a:gd name="connsiteX22" fmla="*/ 0 w 470976"/>
                <a:gd name="connsiteY22" fmla="*/ 434732 h 434732"/>
                <a:gd name="connsiteX23" fmla="*/ 0 w 470976"/>
                <a:gd name="connsiteY23" fmla="*/ 434732 h 434732"/>
                <a:gd name="connsiteX24" fmla="*/ 0 w 470976"/>
                <a:gd name="connsiteY24" fmla="*/ 434732 h 43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70976" h="434732">
                  <a:moveTo>
                    <a:pt x="463550" y="9282"/>
                  </a:moveTo>
                  <a:cubicBezTo>
                    <a:pt x="447589" y="57165"/>
                    <a:pt x="470976" y="0"/>
                    <a:pt x="438150" y="41032"/>
                  </a:cubicBezTo>
                  <a:cubicBezTo>
                    <a:pt x="433969" y="46259"/>
                    <a:pt x="437612" y="56761"/>
                    <a:pt x="431800" y="60082"/>
                  </a:cubicBezTo>
                  <a:cubicBezTo>
                    <a:pt x="420621" y="66470"/>
                    <a:pt x="406400" y="64315"/>
                    <a:pt x="393700" y="66432"/>
                  </a:cubicBezTo>
                  <a:cubicBezTo>
                    <a:pt x="387350" y="64315"/>
                    <a:pt x="380637" y="63075"/>
                    <a:pt x="374650" y="60082"/>
                  </a:cubicBezTo>
                  <a:cubicBezTo>
                    <a:pt x="367824" y="56669"/>
                    <a:pt x="363205" y="48016"/>
                    <a:pt x="355600" y="47382"/>
                  </a:cubicBezTo>
                  <a:cubicBezTo>
                    <a:pt x="336499" y="45790"/>
                    <a:pt x="317500" y="51615"/>
                    <a:pt x="298450" y="53732"/>
                  </a:cubicBezTo>
                  <a:cubicBezTo>
                    <a:pt x="286743" y="88854"/>
                    <a:pt x="274780" y="123579"/>
                    <a:pt x="292100" y="161682"/>
                  </a:cubicBezTo>
                  <a:cubicBezTo>
                    <a:pt x="295711" y="169627"/>
                    <a:pt x="309033" y="165915"/>
                    <a:pt x="317500" y="168032"/>
                  </a:cubicBezTo>
                  <a:cubicBezTo>
                    <a:pt x="319617" y="174382"/>
                    <a:pt x="323850" y="180389"/>
                    <a:pt x="323850" y="187082"/>
                  </a:cubicBezTo>
                  <a:cubicBezTo>
                    <a:pt x="323850" y="215367"/>
                    <a:pt x="321145" y="229102"/>
                    <a:pt x="298450" y="244232"/>
                  </a:cubicBezTo>
                  <a:cubicBezTo>
                    <a:pt x="292881" y="247945"/>
                    <a:pt x="285750" y="248465"/>
                    <a:pt x="279400" y="250582"/>
                  </a:cubicBezTo>
                  <a:cubicBezTo>
                    <a:pt x="266700" y="248465"/>
                    <a:pt x="253185" y="249184"/>
                    <a:pt x="241300" y="244232"/>
                  </a:cubicBezTo>
                  <a:cubicBezTo>
                    <a:pt x="173669" y="216052"/>
                    <a:pt x="226971" y="228330"/>
                    <a:pt x="184150" y="199782"/>
                  </a:cubicBezTo>
                  <a:cubicBezTo>
                    <a:pt x="178581" y="196069"/>
                    <a:pt x="171450" y="195549"/>
                    <a:pt x="165100" y="193432"/>
                  </a:cubicBezTo>
                  <a:cubicBezTo>
                    <a:pt x="158750" y="195549"/>
                    <a:pt x="147889" y="193346"/>
                    <a:pt x="146050" y="199782"/>
                  </a:cubicBezTo>
                  <a:cubicBezTo>
                    <a:pt x="142611" y="211817"/>
                    <a:pt x="153989" y="242650"/>
                    <a:pt x="158750" y="256932"/>
                  </a:cubicBezTo>
                  <a:cubicBezTo>
                    <a:pt x="156633" y="273865"/>
                    <a:pt x="160999" y="292992"/>
                    <a:pt x="152400" y="307732"/>
                  </a:cubicBezTo>
                  <a:cubicBezTo>
                    <a:pt x="144709" y="320916"/>
                    <a:pt x="114300" y="333132"/>
                    <a:pt x="114300" y="333132"/>
                  </a:cubicBezTo>
                  <a:lnTo>
                    <a:pt x="107950" y="352182"/>
                  </a:lnTo>
                  <a:lnTo>
                    <a:pt x="0" y="434732"/>
                  </a:lnTo>
                  <a:lnTo>
                    <a:pt x="0" y="434732"/>
                  </a:lnTo>
                  <a:lnTo>
                    <a:pt x="0" y="434732"/>
                  </a:lnTo>
                  <a:lnTo>
                    <a:pt x="0" y="434732"/>
                  </a:lnTo>
                  <a:lnTo>
                    <a:pt x="0" y="434732"/>
                  </a:lnTo>
                </a:path>
              </a:pathLst>
            </a:custGeom>
            <a:noFill/>
            <a:ln w="22225" cap="flat" cmpd="sng" algn="ctr">
              <a:solidFill>
                <a:schemeClr val="accent2">
                  <a:shade val="95000"/>
                  <a:satMod val="105000"/>
                </a:schemeClr>
              </a:solidFill>
              <a:prstDash val="sysDash"/>
              <a:round/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49AB80A8-C913-914E-88C7-D5233FB04E63}"/>
                </a:ext>
              </a:extLst>
            </p:cNvPr>
            <p:cNvSpPr/>
            <p:nvPr/>
          </p:nvSpPr>
          <p:spPr bwMode="auto">
            <a:xfrm rot="15818149">
              <a:off x="8122624" y="5313329"/>
              <a:ext cx="312226" cy="257449"/>
            </a:xfrm>
            <a:custGeom>
              <a:avLst/>
              <a:gdLst>
                <a:gd name="connsiteX0" fmla="*/ 463550 w 470976"/>
                <a:gd name="connsiteY0" fmla="*/ 9282 h 434732"/>
                <a:gd name="connsiteX1" fmla="*/ 438150 w 470976"/>
                <a:gd name="connsiteY1" fmla="*/ 41032 h 434732"/>
                <a:gd name="connsiteX2" fmla="*/ 431800 w 470976"/>
                <a:gd name="connsiteY2" fmla="*/ 60082 h 434732"/>
                <a:gd name="connsiteX3" fmla="*/ 393700 w 470976"/>
                <a:gd name="connsiteY3" fmla="*/ 66432 h 434732"/>
                <a:gd name="connsiteX4" fmla="*/ 374650 w 470976"/>
                <a:gd name="connsiteY4" fmla="*/ 60082 h 434732"/>
                <a:gd name="connsiteX5" fmla="*/ 355600 w 470976"/>
                <a:gd name="connsiteY5" fmla="*/ 47382 h 434732"/>
                <a:gd name="connsiteX6" fmla="*/ 298450 w 470976"/>
                <a:gd name="connsiteY6" fmla="*/ 53732 h 434732"/>
                <a:gd name="connsiteX7" fmla="*/ 292100 w 470976"/>
                <a:gd name="connsiteY7" fmla="*/ 161682 h 434732"/>
                <a:gd name="connsiteX8" fmla="*/ 317500 w 470976"/>
                <a:gd name="connsiteY8" fmla="*/ 168032 h 434732"/>
                <a:gd name="connsiteX9" fmla="*/ 323850 w 470976"/>
                <a:gd name="connsiteY9" fmla="*/ 187082 h 434732"/>
                <a:gd name="connsiteX10" fmla="*/ 298450 w 470976"/>
                <a:gd name="connsiteY10" fmla="*/ 244232 h 434732"/>
                <a:gd name="connsiteX11" fmla="*/ 279400 w 470976"/>
                <a:gd name="connsiteY11" fmla="*/ 250582 h 434732"/>
                <a:gd name="connsiteX12" fmla="*/ 241300 w 470976"/>
                <a:gd name="connsiteY12" fmla="*/ 244232 h 434732"/>
                <a:gd name="connsiteX13" fmla="*/ 184150 w 470976"/>
                <a:gd name="connsiteY13" fmla="*/ 199782 h 434732"/>
                <a:gd name="connsiteX14" fmla="*/ 165100 w 470976"/>
                <a:gd name="connsiteY14" fmla="*/ 193432 h 434732"/>
                <a:gd name="connsiteX15" fmla="*/ 146050 w 470976"/>
                <a:gd name="connsiteY15" fmla="*/ 199782 h 434732"/>
                <a:gd name="connsiteX16" fmla="*/ 158750 w 470976"/>
                <a:gd name="connsiteY16" fmla="*/ 256932 h 434732"/>
                <a:gd name="connsiteX17" fmla="*/ 152400 w 470976"/>
                <a:gd name="connsiteY17" fmla="*/ 307732 h 434732"/>
                <a:gd name="connsiteX18" fmla="*/ 114300 w 470976"/>
                <a:gd name="connsiteY18" fmla="*/ 333132 h 434732"/>
                <a:gd name="connsiteX19" fmla="*/ 107950 w 470976"/>
                <a:gd name="connsiteY19" fmla="*/ 352182 h 434732"/>
                <a:gd name="connsiteX20" fmla="*/ 0 w 470976"/>
                <a:gd name="connsiteY20" fmla="*/ 434732 h 434732"/>
                <a:gd name="connsiteX21" fmla="*/ 0 w 470976"/>
                <a:gd name="connsiteY21" fmla="*/ 434732 h 434732"/>
                <a:gd name="connsiteX22" fmla="*/ 0 w 470976"/>
                <a:gd name="connsiteY22" fmla="*/ 434732 h 434732"/>
                <a:gd name="connsiteX23" fmla="*/ 0 w 470976"/>
                <a:gd name="connsiteY23" fmla="*/ 434732 h 434732"/>
                <a:gd name="connsiteX24" fmla="*/ 0 w 470976"/>
                <a:gd name="connsiteY24" fmla="*/ 434732 h 43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70976" h="434732">
                  <a:moveTo>
                    <a:pt x="463550" y="9282"/>
                  </a:moveTo>
                  <a:cubicBezTo>
                    <a:pt x="447589" y="57165"/>
                    <a:pt x="470976" y="0"/>
                    <a:pt x="438150" y="41032"/>
                  </a:cubicBezTo>
                  <a:cubicBezTo>
                    <a:pt x="433969" y="46259"/>
                    <a:pt x="437612" y="56761"/>
                    <a:pt x="431800" y="60082"/>
                  </a:cubicBezTo>
                  <a:cubicBezTo>
                    <a:pt x="420621" y="66470"/>
                    <a:pt x="406400" y="64315"/>
                    <a:pt x="393700" y="66432"/>
                  </a:cubicBezTo>
                  <a:cubicBezTo>
                    <a:pt x="387350" y="64315"/>
                    <a:pt x="380637" y="63075"/>
                    <a:pt x="374650" y="60082"/>
                  </a:cubicBezTo>
                  <a:cubicBezTo>
                    <a:pt x="367824" y="56669"/>
                    <a:pt x="363205" y="48016"/>
                    <a:pt x="355600" y="47382"/>
                  </a:cubicBezTo>
                  <a:cubicBezTo>
                    <a:pt x="336499" y="45790"/>
                    <a:pt x="317500" y="51615"/>
                    <a:pt x="298450" y="53732"/>
                  </a:cubicBezTo>
                  <a:cubicBezTo>
                    <a:pt x="286743" y="88854"/>
                    <a:pt x="274780" y="123579"/>
                    <a:pt x="292100" y="161682"/>
                  </a:cubicBezTo>
                  <a:cubicBezTo>
                    <a:pt x="295711" y="169627"/>
                    <a:pt x="309033" y="165915"/>
                    <a:pt x="317500" y="168032"/>
                  </a:cubicBezTo>
                  <a:cubicBezTo>
                    <a:pt x="319617" y="174382"/>
                    <a:pt x="323850" y="180389"/>
                    <a:pt x="323850" y="187082"/>
                  </a:cubicBezTo>
                  <a:cubicBezTo>
                    <a:pt x="323850" y="215367"/>
                    <a:pt x="321145" y="229102"/>
                    <a:pt x="298450" y="244232"/>
                  </a:cubicBezTo>
                  <a:cubicBezTo>
                    <a:pt x="292881" y="247945"/>
                    <a:pt x="285750" y="248465"/>
                    <a:pt x="279400" y="250582"/>
                  </a:cubicBezTo>
                  <a:cubicBezTo>
                    <a:pt x="266700" y="248465"/>
                    <a:pt x="253185" y="249184"/>
                    <a:pt x="241300" y="244232"/>
                  </a:cubicBezTo>
                  <a:cubicBezTo>
                    <a:pt x="173669" y="216052"/>
                    <a:pt x="226971" y="228330"/>
                    <a:pt x="184150" y="199782"/>
                  </a:cubicBezTo>
                  <a:cubicBezTo>
                    <a:pt x="178581" y="196069"/>
                    <a:pt x="171450" y="195549"/>
                    <a:pt x="165100" y="193432"/>
                  </a:cubicBezTo>
                  <a:cubicBezTo>
                    <a:pt x="158750" y="195549"/>
                    <a:pt x="147889" y="193346"/>
                    <a:pt x="146050" y="199782"/>
                  </a:cubicBezTo>
                  <a:cubicBezTo>
                    <a:pt x="142611" y="211817"/>
                    <a:pt x="153989" y="242650"/>
                    <a:pt x="158750" y="256932"/>
                  </a:cubicBezTo>
                  <a:cubicBezTo>
                    <a:pt x="156633" y="273865"/>
                    <a:pt x="160999" y="292992"/>
                    <a:pt x="152400" y="307732"/>
                  </a:cubicBezTo>
                  <a:cubicBezTo>
                    <a:pt x="144709" y="320916"/>
                    <a:pt x="114300" y="333132"/>
                    <a:pt x="114300" y="333132"/>
                  </a:cubicBezTo>
                  <a:lnTo>
                    <a:pt x="107950" y="352182"/>
                  </a:lnTo>
                  <a:lnTo>
                    <a:pt x="0" y="434732"/>
                  </a:lnTo>
                  <a:lnTo>
                    <a:pt x="0" y="434732"/>
                  </a:lnTo>
                  <a:lnTo>
                    <a:pt x="0" y="434732"/>
                  </a:lnTo>
                  <a:lnTo>
                    <a:pt x="0" y="434732"/>
                  </a:lnTo>
                  <a:lnTo>
                    <a:pt x="0" y="434732"/>
                  </a:lnTo>
                </a:path>
              </a:pathLst>
            </a:custGeom>
            <a:noFill/>
            <a:ln w="22225" cap="flat" cmpd="sng" algn="ctr">
              <a:solidFill>
                <a:schemeClr val="accent2">
                  <a:shade val="95000"/>
                  <a:satMod val="105000"/>
                </a:schemeClr>
              </a:solidFill>
              <a:prstDash val="sysDash"/>
              <a:round/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91D585F-7435-C34D-B4B9-4B1FC99ED7F6}"/>
                </a:ext>
              </a:extLst>
            </p:cNvPr>
            <p:cNvSpPr txBox="1"/>
            <p:nvPr/>
          </p:nvSpPr>
          <p:spPr>
            <a:xfrm>
              <a:off x="5682532" y="4940350"/>
              <a:ext cx="581372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Release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4F6D490-9993-3E4E-8927-67D80BB4757F}"/>
                </a:ext>
              </a:extLst>
            </p:cNvPr>
            <p:cNvCxnSpPr>
              <a:stCxn id="7" idx="14"/>
              <a:endCxn id="10" idx="2"/>
            </p:cNvCxnSpPr>
            <p:nvPr/>
          </p:nvCxnSpPr>
          <p:spPr bwMode="auto">
            <a:xfrm flipH="1" flipV="1">
              <a:off x="5973218" y="5155794"/>
              <a:ext cx="231323" cy="34335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36" name="Picture 35" descr="latex-image-1.pdf">
            <a:extLst>
              <a:ext uri="{FF2B5EF4-FFF2-40B4-BE49-F238E27FC236}">
                <a16:creationId xmlns:a16="http://schemas.microsoft.com/office/drawing/2014/main" id="{7CC21B00-0A14-B444-A053-259A864A6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183" y="1683341"/>
            <a:ext cx="2247900" cy="279400"/>
          </a:xfrm>
          <a:prstGeom prst="rect">
            <a:avLst/>
          </a:prstGeom>
        </p:spPr>
      </p:pic>
      <p:pic>
        <p:nvPicPr>
          <p:cNvPr id="37" name="Picture 36" descr="latex-image-1.pdf">
            <a:extLst>
              <a:ext uri="{FF2B5EF4-FFF2-40B4-BE49-F238E27FC236}">
                <a16:creationId xmlns:a16="http://schemas.microsoft.com/office/drawing/2014/main" id="{E2EE470C-B170-6040-BBDB-100D14BF7C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709" y="2074118"/>
            <a:ext cx="3086100" cy="6223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24F63760-7210-6D4B-9483-830964B981EE}"/>
              </a:ext>
            </a:extLst>
          </p:cNvPr>
          <p:cNvSpPr txBox="1"/>
          <p:nvPr/>
        </p:nvSpPr>
        <p:spPr>
          <a:xfrm>
            <a:off x="8464582" y="5244148"/>
            <a:ext cx="22191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ICs and BCs</a:t>
            </a:r>
          </a:p>
          <a:p>
            <a:r>
              <a:rPr lang="en-US" dirty="0"/>
              <a:t>c</a:t>
            </a:r>
            <a:r>
              <a:rPr lang="en-US" baseline="-25000" dirty="0"/>
              <a:t>g</a:t>
            </a:r>
            <a:r>
              <a:rPr lang="en-US" dirty="0"/>
              <a:t>(r, 0) = 0</a:t>
            </a:r>
          </a:p>
          <a:p>
            <a:r>
              <a:rPr lang="en-US" dirty="0" err="1"/>
              <a:t>c</a:t>
            </a:r>
            <a:r>
              <a:rPr lang="en-US" baseline="-25000" dirty="0" err="1"/>
              <a:t>g,r</a:t>
            </a:r>
            <a:r>
              <a:rPr lang="en-US" dirty="0"/>
              <a:t>(0, t) = 0</a:t>
            </a:r>
          </a:p>
          <a:p>
            <a:r>
              <a:rPr lang="en-US" dirty="0"/>
              <a:t>c</a:t>
            </a:r>
            <a:r>
              <a:rPr lang="en-US" baseline="-25000" dirty="0"/>
              <a:t>g</a:t>
            </a:r>
            <a:r>
              <a:rPr lang="en-US" dirty="0"/>
              <a:t>(a, t) = 0 (release)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37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03A3E-79FF-CB4F-83C2-3E773E21D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post-irradiation annealing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241D3-5B24-9C4D-B3BC-69E2AEF0A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60494"/>
            <a:ext cx="6956612" cy="32900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initial gas concentration is c</a:t>
            </a:r>
            <a:r>
              <a:rPr lang="en-US" baseline="-25000" dirty="0"/>
              <a:t>g</a:t>
            </a:r>
            <a:r>
              <a:rPr lang="en-US" baseline="30000" dirty="0"/>
              <a:t>0</a:t>
            </a:r>
          </a:p>
          <a:p>
            <a:r>
              <a:rPr lang="en-US" dirty="0"/>
              <a:t>No gas is produced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Solving this equation tells us the value of c</a:t>
            </a:r>
            <a:r>
              <a:rPr lang="en-US" baseline="-25000" dirty="0"/>
              <a:t>g</a:t>
            </a:r>
            <a:r>
              <a:rPr lang="en-US" dirty="0"/>
              <a:t> at any radius or time</a:t>
            </a:r>
          </a:p>
          <a:p>
            <a:r>
              <a:rPr lang="en-US" dirty="0"/>
              <a:t>However, we want to know the fraction of gas atoms that have made it to the grain boundary</a:t>
            </a:r>
          </a:p>
          <a:p>
            <a:r>
              <a:rPr lang="en-US" dirty="0"/>
              <a:t>We use the flux at the grain boundary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6DF0D7-7DF8-4E48-8640-CD4C2BA3E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5" name="Picture 4" descr="latex-image-1.pdf">
            <a:extLst>
              <a:ext uri="{FF2B5EF4-FFF2-40B4-BE49-F238E27FC236}">
                <a16:creationId xmlns:a16="http://schemas.microsoft.com/office/drawing/2014/main" id="{9A90BE08-8F16-B945-9324-0E75C814A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20" y="2932964"/>
            <a:ext cx="2451100" cy="6223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A519A3B9-93D9-B640-9401-396EC0E41257}"/>
              </a:ext>
            </a:extLst>
          </p:cNvPr>
          <p:cNvGrpSpPr/>
          <p:nvPr/>
        </p:nvGrpSpPr>
        <p:grpSpPr>
          <a:xfrm>
            <a:off x="8277432" y="1995593"/>
            <a:ext cx="2962022" cy="2314290"/>
            <a:chOff x="5682532" y="3930133"/>
            <a:chExt cx="2962022" cy="231429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BA2494E-DCDA-DB4F-ABBD-B2040D8462A2}"/>
                </a:ext>
              </a:extLst>
            </p:cNvPr>
            <p:cNvGrpSpPr/>
            <p:nvPr/>
          </p:nvGrpSpPr>
          <p:grpSpPr>
            <a:xfrm>
              <a:off x="5682532" y="3930133"/>
              <a:ext cx="2962022" cy="2314290"/>
              <a:chOff x="5682532" y="3930133"/>
              <a:chExt cx="2962022" cy="2314290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8DF18268-0424-1449-85D1-D3FDA61B3EC4}"/>
                  </a:ext>
                </a:extLst>
              </p:cNvPr>
              <p:cNvSpPr/>
              <p:nvPr/>
            </p:nvSpPr>
            <p:spPr bwMode="auto">
              <a:xfrm>
                <a:off x="6263904" y="3930133"/>
                <a:ext cx="1962109" cy="1883402"/>
              </a:xfrm>
              <a:prstGeom prst="ellipse">
                <a:avLst/>
              </a:prstGeom>
              <a:ln w="25400" cap="flat" cmpd="sng" algn="ctr">
                <a:solidFill>
                  <a:schemeClr val="accent2">
                    <a:shade val="95000"/>
                    <a:satMod val="10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3EA6148-7E81-8C4F-82B3-AE4B319B822C}"/>
                  </a:ext>
                </a:extLst>
              </p:cNvPr>
              <p:cNvSpPr/>
              <p:nvPr/>
            </p:nvSpPr>
            <p:spPr bwMode="auto">
              <a:xfrm>
                <a:off x="6811427" y="4744314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270703A0-644C-8D41-A559-31BC50CC0D92}"/>
                  </a:ext>
                </a:extLst>
              </p:cNvPr>
              <p:cNvSpPr/>
              <p:nvPr/>
            </p:nvSpPr>
            <p:spPr bwMode="auto">
              <a:xfrm>
                <a:off x="7139087" y="4376944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C85DB27-D121-7646-B673-6F96C63D13C3}"/>
                  </a:ext>
                </a:extLst>
              </p:cNvPr>
              <p:cNvSpPr/>
              <p:nvPr/>
            </p:nvSpPr>
            <p:spPr bwMode="auto">
              <a:xfrm>
                <a:off x="7443887" y="4790034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E871EF46-FD68-7C48-9867-9642FEF05810}"/>
                  </a:ext>
                </a:extLst>
              </p:cNvPr>
              <p:cNvSpPr/>
              <p:nvPr/>
            </p:nvSpPr>
            <p:spPr bwMode="auto">
              <a:xfrm>
                <a:off x="6857147" y="5201514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92A33E1A-BC48-C04B-BFDC-61E0F89723CE}"/>
                  </a:ext>
                </a:extLst>
              </p:cNvPr>
              <p:cNvSpPr/>
              <p:nvPr/>
            </p:nvSpPr>
            <p:spPr bwMode="auto">
              <a:xfrm>
                <a:off x="7184807" y="4971497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156333C-E0CB-5046-9E0F-4F26554DBCEC}"/>
                  </a:ext>
                </a:extLst>
              </p:cNvPr>
              <p:cNvSpPr/>
              <p:nvPr/>
            </p:nvSpPr>
            <p:spPr bwMode="auto">
              <a:xfrm>
                <a:off x="7489607" y="5155794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C9F63AA7-B8F3-554B-A2C2-2BB4F0E145A2}"/>
                  </a:ext>
                </a:extLst>
              </p:cNvPr>
              <p:cNvSpPr/>
              <p:nvPr/>
            </p:nvSpPr>
            <p:spPr bwMode="auto">
              <a:xfrm>
                <a:off x="6788567" y="4971497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95BE11D-61F6-BA4A-BD0B-1AB06A9E6676}"/>
                  </a:ext>
                </a:extLst>
              </p:cNvPr>
              <p:cNvSpPr/>
              <p:nvPr/>
            </p:nvSpPr>
            <p:spPr bwMode="auto">
              <a:xfrm>
                <a:off x="6742847" y="4247256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A3E3E912-F410-2144-9C39-AEE0FCE79269}"/>
                  </a:ext>
                </a:extLst>
              </p:cNvPr>
              <p:cNvSpPr/>
              <p:nvPr/>
            </p:nvSpPr>
            <p:spPr bwMode="auto">
              <a:xfrm>
                <a:off x="6444093" y="4422664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B97499A1-3B3B-FD43-93BC-FE4DF5B3FF63}"/>
                  </a:ext>
                </a:extLst>
              </p:cNvPr>
              <p:cNvSpPr/>
              <p:nvPr/>
            </p:nvSpPr>
            <p:spPr bwMode="auto">
              <a:xfrm>
                <a:off x="7762757" y="4399804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A9AA0D3-DC03-AF44-B90A-44F7D65A0302}"/>
                  </a:ext>
                </a:extLst>
              </p:cNvPr>
              <p:cNvSpPr/>
              <p:nvPr/>
            </p:nvSpPr>
            <p:spPr bwMode="auto">
              <a:xfrm>
                <a:off x="7808477" y="5224374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24261E31-B985-3A43-A8BE-5A953A65F47F}"/>
                  </a:ext>
                </a:extLst>
              </p:cNvPr>
              <p:cNvSpPr/>
              <p:nvPr/>
            </p:nvSpPr>
            <p:spPr bwMode="auto">
              <a:xfrm>
                <a:off x="7421027" y="5548793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4BE22447-0834-794E-BB50-88CBB9E9A792}"/>
                  </a:ext>
                </a:extLst>
              </p:cNvPr>
              <p:cNvCxnSpPr/>
              <p:nvPr/>
            </p:nvCxnSpPr>
            <p:spPr bwMode="auto">
              <a:xfrm rot="16200000" flipV="1">
                <a:off x="6942477" y="4161236"/>
                <a:ext cx="332246" cy="99170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78D76E3-7C5C-364D-96C4-F240D1EAC13E}"/>
                  </a:ext>
                </a:extLst>
              </p:cNvPr>
              <p:cNvSpPr/>
              <p:nvPr/>
            </p:nvSpPr>
            <p:spPr bwMode="auto">
              <a:xfrm>
                <a:off x="6398373" y="5345231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A737613-4F27-5647-9908-BB13FF88E9C2}"/>
                  </a:ext>
                </a:extLst>
              </p:cNvPr>
              <p:cNvSpPr/>
              <p:nvPr/>
            </p:nvSpPr>
            <p:spPr bwMode="auto">
              <a:xfrm>
                <a:off x="7489607" y="5276297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614C93FA-D8D9-0747-A632-D84D8696AEAE}"/>
                  </a:ext>
                </a:extLst>
              </p:cNvPr>
              <p:cNvSpPr/>
              <p:nvPr/>
            </p:nvSpPr>
            <p:spPr bwMode="auto">
              <a:xfrm>
                <a:off x="7642007" y="5428697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F66C3FD1-4BEB-8446-A63D-F01C7ADE06B1}"/>
                  </a:ext>
                </a:extLst>
              </p:cNvPr>
              <p:cNvSpPr/>
              <p:nvPr/>
            </p:nvSpPr>
            <p:spPr bwMode="auto">
              <a:xfrm>
                <a:off x="8163359" y="4609927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48215E39-D31F-644E-9813-8E8656EB40C5}"/>
                  </a:ext>
                </a:extLst>
              </p:cNvPr>
              <p:cNvSpPr/>
              <p:nvPr/>
            </p:nvSpPr>
            <p:spPr bwMode="auto">
              <a:xfrm>
                <a:off x="8094131" y="5270365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C27F6C60-0940-024B-8F31-8A3A08AF6108}"/>
                  </a:ext>
                </a:extLst>
              </p:cNvPr>
              <p:cNvCxnSpPr>
                <a:stCxn id="13" idx="3"/>
                <a:endCxn id="33" idx="0"/>
              </p:cNvCxnSpPr>
              <p:nvPr/>
            </p:nvCxnSpPr>
            <p:spPr bwMode="auto">
              <a:xfrm rot="5400000">
                <a:off x="6196196" y="5673927"/>
                <a:ext cx="491262" cy="21884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B22926D-4D8F-9F45-8F0D-5DDF20987B0F}"/>
                  </a:ext>
                </a:extLst>
              </p:cNvPr>
              <p:cNvSpPr txBox="1"/>
              <p:nvPr/>
            </p:nvSpPr>
            <p:spPr>
              <a:xfrm>
                <a:off x="5682532" y="6028979"/>
                <a:ext cx="129974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Grain boundary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293AF1E-24D0-E442-B145-8293146DFD1B}"/>
                  </a:ext>
                </a:extLst>
              </p:cNvPr>
              <p:cNvSpPr txBox="1"/>
              <p:nvPr/>
            </p:nvSpPr>
            <p:spPr>
              <a:xfrm>
                <a:off x="7720740" y="5813535"/>
                <a:ext cx="92381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>
                    <a:latin typeface="+mn-lt"/>
                  </a:rPr>
                  <a:t>Gas atoms</a:t>
                </a: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878B49D4-2BB1-F94F-A573-7DB3E568D84B}"/>
                  </a:ext>
                </a:extLst>
              </p:cNvPr>
              <p:cNvCxnSpPr>
                <a:stCxn id="24" idx="3"/>
                <a:endCxn id="34" idx="0"/>
              </p:cNvCxnSpPr>
              <p:nvPr/>
            </p:nvCxnSpPr>
            <p:spPr bwMode="auto">
              <a:xfrm>
                <a:off x="7815173" y="5263398"/>
                <a:ext cx="367474" cy="55013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3440BC24-E33C-5C44-A8DE-725AC6B525C5}"/>
                  </a:ext>
                </a:extLst>
              </p:cNvPr>
              <p:cNvCxnSpPr>
                <a:stCxn id="34" idx="0"/>
              </p:cNvCxnSpPr>
              <p:nvPr/>
            </p:nvCxnSpPr>
            <p:spPr bwMode="auto">
              <a:xfrm flipH="1" flipV="1">
                <a:off x="7466749" y="5594513"/>
                <a:ext cx="715898" cy="21902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AB68EC51-56B4-F048-AD94-6DEFA8C0D502}"/>
                </a:ext>
              </a:extLst>
            </p:cNvPr>
            <p:cNvSpPr/>
            <p:nvPr/>
          </p:nvSpPr>
          <p:spPr bwMode="auto">
            <a:xfrm>
              <a:off x="6095091" y="5384601"/>
              <a:ext cx="312226" cy="257449"/>
            </a:xfrm>
            <a:custGeom>
              <a:avLst/>
              <a:gdLst>
                <a:gd name="connsiteX0" fmla="*/ 463550 w 470976"/>
                <a:gd name="connsiteY0" fmla="*/ 9282 h 434732"/>
                <a:gd name="connsiteX1" fmla="*/ 438150 w 470976"/>
                <a:gd name="connsiteY1" fmla="*/ 41032 h 434732"/>
                <a:gd name="connsiteX2" fmla="*/ 431800 w 470976"/>
                <a:gd name="connsiteY2" fmla="*/ 60082 h 434732"/>
                <a:gd name="connsiteX3" fmla="*/ 393700 w 470976"/>
                <a:gd name="connsiteY3" fmla="*/ 66432 h 434732"/>
                <a:gd name="connsiteX4" fmla="*/ 374650 w 470976"/>
                <a:gd name="connsiteY4" fmla="*/ 60082 h 434732"/>
                <a:gd name="connsiteX5" fmla="*/ 355600 w 470976"/>
                <a:gd name="connsiteY5" fmla="*/ 47382 h 434732"/>
                <a:gd name="connsiteX6" fmla="*/ 298450 w 470976"/>
                <a:gd name="connsiteY6" fmla="*/ 53732 h 434732"/>
                <a:gd name="connsiteX7" fmla="*/ 292100 w 470976"/>
                <a:gd name="connsiteY7" fmla="*/ 161682 h 434732"/>
                <a:gd name="connsiteX8" fmla="*/ 317500 w 470976"/>
                <a:gd name="connsiteY8" fmla="*/ 168032 h 434732"/>
                <a:gd name="connsiteX9" fmla="*/ 323850 w 470976"/>
                <a:gd name="connsiteY9" fmla="*/ 187082 h 434732"/>
                <a:gd name="connsiteX10" fmla="*/ 298450 w 470976"/>
                <a:gd name="connsiteY10" fmla="*/ 244232 h 434732"/>
                <a:gd name="connsiteX11" fmla="*/ 279400 w 470976"/>
                <a:gd name="connsiteY11" fmla="*/ 250582 h 434732"/>
                <a:gd name="connsiteX12" fmla="*/ 241300 w 470976"/>
                <a:gd name="connsiteY12" fmla="*/ 244232 h 434732"/>
                <a:gd name="connsiteX13" fmla="*/ 184150 w 470976"/>
                <a:gd name="connsiteY13" fmla="*/ 199782 h 434732"/>
                <a:gd name="connsiteX14" fmla="*/ 165100 w 470976"/>
                <a:gd name="connsiteY14" fmla="*/ 193432 h 434732"/>
                <a:gd name="connsiteX15" fmla="*/ 146050 w 470976"/>
                <a:gd name="connsiteY15" fmla="*/ 199782 h 434732"/>
                <a:gd name="connsiteX16" fmla="*/ 158750 w 470976"/>
                <a:gd name="connsiteY16" fmla="*/ 256932 h 434732"/>
                <a:gd name="connsiteX17" fmla="*/ 152400 w 470976"/>
                <a:gd name="connsiteY17" fmla="*/ 307732 h 434732"/>
                <a:gd name="connsiteX18" fmla="*/ 114300 w 470976"/>
                <a:gd name="connsiteY18" fmla="*/ 333132 h 434732"/>
                <a:gd name="connsiteX19" fmla="*/ 107950 w 470976"/>
                <a:gd name="connsiteY19" fmla="*/ 352182 h 434732"/>
                <a:gd name="connsiteX20" fmla="*/ 0 w 470976"/>
                <a:gd name="connsiteY20" fmla="*/ 434732 h 434732"/>
                <a:gd name="connsiteX21" fmla="*/ 0 w 470976"/>
                <a:gd name="connsiteY21" fmla="*/ 434732 h 434732"/>
                <a:gd name="connsiteX22" fmla="*/ 0 w 470976"/>
                <a:gd name="connsiteY22" fmla="*/ 434732 h 434732"/>
                <a:gd name="connsiteX23" fmla="*/ 0 w 470976"/>
                <a:gd name="connsiteY23" fmla="*/ 434732 h 434732"/>
                <a:gd name="connsiteX24" fmla="*/ 0 w 470976"/>
                <a:gd name="connsiteY24" fmla="*/ 434732 h 43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70976" h="434732">
                  <a:moveTo>
                    <a:pt x="463550" y="9282"/>
                  </a:moveTo>
                  <a:cubicBezTo>
                    <a:pt x="447589" y="57165"/>
                    <a:pt x="470976" y="0"/>
                    <a:pt x="438150" y="41032"/>
                  </a:cubicBezTo>
                  <a:cubicBezTo>
                    <a:pt x="433969" y="46259"/>
                    <a:pt x="437612" y="56761"/>
                    <a:pt x="431800" y="60082"/>
                  </a:cubicBezTo>
                  <a:cubicBezTo>
                    <a:pt x="420621" y="66470"/>
                    <a:pt x="406400" y="64315"/>
                    <a:pt x="393700" y="66432"/>
                  </a:cubicBezTo>
                  <a:cubicBezTo>
                    <a:pt x="387350" y="64315"/>
                    <a:pt x="380637" y="63075"/>
                    <a:pt x="374650" y="60082"/>
                  </a:cubicBezTo>
                  <a:cubicBezTo>
                    <a:pt x="367824" y="56669"/>
                    <a:pt x="363205" y="48016"/>
                    <a:pt x="355600" y="47382"/>
                  </a:cubicBezTo>
                  <a:cubicBezTo>
                    <a:pt x="336499" y="45790"/>
                    <a:pt x="317500" y="51615"/>
                    <a:pt x="298450" y="53732"/>
                  </a:cubicBezTo>
                  <a:cubicBezTo>
                    <a:pt x="286743" y="88854"/>
                    <a:pt x="274780" y="123579"/>
                    <a:pt x="292100" y="161682"/>
                  </a:cubicBezTo>
                  <a:cubicBezTo>
                    <a:pt x="295711" y="169627"/>
                    <a:pt x="309033" y="165915"/>
                    <a:pt x="317500" y="168032"/>
                  </a:cubicBezTo>
                  <a:cubicBezTo>
                    <a:pt x="319617" y="174382"/>
                    <a:pt x="323850" y="180389"/>
                    <a:pt x="323850" y="187082"/>
                  </a:cubicBezTo>
                  <a:cubicBezTo>
                    <a:pt x="323850" y="215367"/>
                    <a:pt x="321145" y="229102"/>
                    <a:pt x="298450" y="244232"/>
                  </a:cubicBezTo>
                  <a:cubicBezTo>
                    <a:pt x="292881" y="247945"/>
                    <a:pt x="285750" y="248465"/>
                    <a:pt x="279400" y="250582"/>
                  </a:cubicBezTo>
                  <a:cubicBezTo>
                    <a:pt x="266700" y="248465"/>
                    <a:pt x="253185" y="249184"/>
                    <a:pt x="241300" y="244232"/>
                  </a:cubicBezTo>
                  <a:cubicBezTo>
                    <a:pt x="173669" y="216052"/>
                    <a:pt x="226971" y="228330"/>
                    <a:pt x="184150" y="199782"/>
                  </a:cubicBezTo>
                  <a:cubicBezTo>
                    <a:pt x="178581" y="196069"/>
                    <a:pt x="171450" y="195549"/>
                    <a:pt x="165100" y="193432"/>
                  </a:cubicBezTo>
                  <a:cubicBezTo>
                    <a:pt x="158750" y="195549"/>
                    <a:pt x="147889" y="193346"/>
                    <a:pt x="146050" y="199782"/>
                  </a:cubicBezTo>
                  <a:cubicBezTo>
                    <a:pt x="142611" y="211817"/>
                    <a:pt x="153989" y="242650"/>
                    <a:pt x="158750" y="256932"/>
                  </a:cubicBezTo>
                  <a:cubicBezTo>
                    <a:pt x="156633" y="273865"/>
                    <a:pt x="160999" y="292992"/>
                    <a:pt x="152400" y="307732"/>
                  </a:cubicBezTo>
                  <a:cubicBezTo>
                    <a:pt x="144709" y="320916"/>
                    <a:pt x="114300" y="333132"/>
                    <a:pt x="114300" y="333132"/>
                  </a:cubicBezTo>
                  <a:lnTo>
                    <a:pt x="107950" y="352182"/>
                  </a:lnTo>
                  <a:lnTo>
                    <a:pt x="0" y="434732"/>
                  </a:lnTo>
                  <a:lnTo>
                    <a:pt x="0" y="434732"/>
                  </a:lnTo>
                  <a:lnTo>
                    <a:pt x="0" y="434732"/>
                  </a:lnTo>
                  <a:lnTo>
                    <a:pt x="0" y="434732"/>
                  </a:lnTo>
                  <a:lnTo>
                    <a:pt x="0" y="434732"/>
                  </a:lnTo>
                </a:path>
              </a:pathLst>
            </a:custGeom>
            <a:noFill/>
            <a:ln w="22225" cap="flat" cmpd="sng" algn="ctr">
              <a:solidFill>
                <a:schemeClr val="accent2">
                  <a:shade val="95000"/>
                  <a:satMod val="105000"/>
                </a:schemeClr>
              </a:solidFill>
              <a:prstDash val="sysDash"/>
              <a:round/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2D174F3-6F72-6646-9758-462CA9512CDA}"/>
                </a:ext>
              </a:extLst>
            </p:cNvPr>
            <p:cNvSpPr/>
            <p:nvPr/>
          </p:nvSpPr>
          <p:spPr bwMode="auto">
            <a:xfrm rot="12627634">
              <a:off x="8252788" y="4471211"/>
              <a:ext cx="312226" cy="257449"/>
            </a:xfrm>
            <a:custGeom>
              <a:avLst/>
              <a:gdLst>
                <a:gd name="connsiteX0" fmla="*/ 463550 w 470976"/>
                <a:gd name="connsiteY0" fmla="*/ 9282 h 434732"/>
                <a:gd name="connsiteX1" fmla="*/ 438150 w 470976"/>
                <a:gd name="connsiteY1" fmla="*/ 41032 h 434732"/>
                <a:gd name="connsiteX2" fmla="*/ 431800 w 470976"/>
                <a:gd name="connsiteY2" fmla="*/ 60082 h 434732"/>
                <a:gd name="connsiteX3" fmla="*/ 393700 w 470976"/>
                <a:gd name="connsiteY3" fmla="*/ 66432 h 434732"/>
                <a:gd name="connsiteX4" fmla="*/ 374650 w 470976"/>
                <a:gd name="connsiteY4" fmla="*/ 60082 h 434732"/>
                <a:gd name="connsiteX5" fmla="*/ 355600 w 470976"/>
                <a:gd name="connsiteY5" fmla="*/ 47382 h 434732"/>
                <a:gd name="connsiteX6" fmla="*/ 298450 w 470976"/>
                <a:gd name="connsiteY6" fmla="*/ 53732 h 434732"/>
                <a:gd name="connsiteX7" fmla="*/ 292100 w 470976"/>
                <a:gd name="connsiteY7" fmla="*/ 161682 h 434732"/>
                <a:gd name="connsiteX8" fmla="*/ 317500 w 470976"/>
                <a:gd name="connsiteY8" fmla="*/ 168032 h 434732"/>
                <a:gd name="connsiteX9" fmla="*/ 323850 w 470976"/>
                <a:gd name="connsiteY9" fmla="*/ 187082 h 434732"/>
                <a:gd name="connsiteX10" fmla="*/ 298450 w 470976"/>
                <a:gd name="connsiteY10" fmla="*/ 244232 h 434732"/>
                <a:gd name="connsiteX11" fmla="*/ 279400 w 470976"/>
                <a:gd name="connsiteY11" fmla="*/ 250582 h 434732"/>
                <a:gd name="connsiteX12" fmla="*/ 241300 w 470976"/>
                <a:gd name="connsiteY12" fmla="*/ 244232 h 434732"/>
                <a:gd name="connsiteX13" fmla="*/ 184150 w 470976"/>
                <a:gd name="connsiteY13" fmla="*/ 199782 h 434732"/>
                <a:gd name="connsiteX14" fmla="*/ 165100 w 470976"/>
                <a:gd name="connsiteY14" fmla="*/ 193432 h 434732"/>
                <a:gd name="connsiteX15" fmla="*/ 146050 w 470976"/>
                <a:gd name="connsiteY15" fmla="*/ 199782 h 434732"/>
                <a:gd name="connsiteX16" fmla="*/ 158750 w 470976"/>
                <a:gd name="connsiteY16" fmla="*/ 256932 h 434732"/>
                <a:gd name="connsiteX17" fmla="*/ 152400 w 470976"/>
                <a:gd name="connsiteY17" fmla="*/ 307732 h 434732"/>
                <a:gd name="connsiteX18" fmla="*/ 114300 w 470976"/>
                <a:gd name="connsiteY18" fmla="*/ 333132 h 434732"/>
                <a:gd name="connsiteX19" fmla="*/ 107950 w 470976"/>
                <a:gd name="connsiteY19" fmla="*/ 352182 h 434732"/>
                <a:gd name="connsiteX20" fmla="*/ 0 w 470976"/>
                <a:gd name="connsiteY20" fmla="*/ 434732 h 434732"/>
                <a:gd name="connsiteX21" fmla="*/ 0 w 470976"/>
                <a:gd name="connsiteY21" fmla="*/ 434732 h 434732"/>
                <a:gd name="connsiteX22" fmla="*/ 0 w 470976"/>
                <a:gd name="connsiteY22" fmla="*/ 434732 h 434732"/>
                <a:gd name="connsiteX23" fmla="*/ 0 w 470976"/>
                <a:gd name="connsiteY23" fmla="*/ 434732 h 434732"/>
                <a:gd name="connsiteX24" fmla="*/ 0 w 470976"/>
                <a:gd name="connsiteY24" fmla="*/ 434732 h 43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70976" h="434732">
                  <a:moveTo>
                    <a:pt x="463550" y="9282"/>
                  </a:moveTo>
                  <a:cubicBezTo>
                    <a:pt x="447589" y="57165"/>
                    <a:pt x="470976" y="0"/>
                    <a:pt x="438150" y="41032"/>
                  </a:cubicBezTo>
                  <a:cubicBezTo>
                    <a:pt x="433969" y="46259"/>
                    <a:pt x="437612" y="56761"/>
                    <a:pt x="431800" y="60082"/>
                  </a:cubicBezTo>
                  <a:cubicBezTo>
                    <a:pt x="420621" y="66470"/>
                    <a:pt x="406400" y="64315"/>
                    <a:pt x="393700" y="66432"/>
                  </a:cubicBezTo>
                  <a:cubicBezTo>
                    <a:pt x="387350" y="64315"/>
                    <a:pt x="380637" y="63075"/>
                    <a:pt x="374650" y="60082"/>
                  </a:cubicBezTo>
                  <a:cubicBezTo>
                    <a:pt x="367824" y="56669"/>
                    <a:pt x="363205" y="48016"/>
                    <a:pt x="355600" y="47382"/>
                  </a:cubicBezTo>
                  <a:cubicBezTo>
                    <a:pt x="336499" y="45790"/>
                    <a:pt x="317500" y="51615"/>
                    <a:pt x="298450" y="53732"/>
                  </a:cubicBezTo>
                  <a:cubicBezTo>
                    <a:pt x="286743" y="88854"/>
                    <a:pt x="274780" y="123579"/>
                    <a:pt x="292100" y="161682"/>
                  </a:cubicBezTo>
                  <a:cubicBezTo>
                    <a:pt x="295711" y="169627"/>
                    <a:pt x="309033" y="165915"/>
                    <a:pt x="317500" y="168032"/>
                  </a:cubicBezTo>
                  <a:cubicBezTo>
                    <a:pt x="319617" y="174382"/>
                    <a:pt x="323850" y="180389"/>
                    <a:pt x="323850" y="187082"/>
                  </a:cubicBezTo>
                  <a:cubicBezTo>
                    <a:pt x="323850" y="215367"/>
                    <a:pt x="321145" y="229102"/>
                    <a:pt x="298450" y="244232"/>
                  </a:cubicBezTo>
                  <a:cubicBezTo>
                    <a:pt x="292881" y="247945"/>
                    <a:pt x="285750" y="248465"/>
                    <a:pt x="279400" y="250582"/>
                  </a:cubicBezTo>
                  <a:cubicBezTo>
                    <a:pt x="266700" y="248465"/>
                    <a:pt x="253185" y="249184"/>
                    <a:pt x="241300" y="244232"/>
                  </a:cubicBezTo>
                  <a:cubicBezTo>
                    <a:pt x="173669" y="216052"/>
                    <a:pt x="226971" y="228330"/>
                    <a:pt x="184150" y="199782"/>
                  </a:cubicBezTo>
                  <a:cubicBezTo>
                    <a:pt x="178581" y="196069"/>
                    <a:pt x="171450" y="195549"/>
                    <a:pt x="165100" y="193432"/>
                  </a:cubicBezTo>
                  <a:cubicBezTo>
                    <a:pt x="158750" y="195549"/>
                    <a:pt x="147889" y="193346"/>
                    <a:pt x="146050" y="199782"/>
                  </a:cubicBezTo>
                  <a:cubicBezTo>
                    <a:pt x="142611" y="211817"/>
                    <a:pt x="153989" y="242650"/>
                    <a:pt x="158750" y="256932"/>
                  </a:cubicBezTo>
                  <a:cubicBezTo>
                    <a:pt x="156633" y="273865"/>
                    <a:pt x="160999" y="292992"/>
                    <a:pt x="152400" y="307732"/>
                  </a:cubicBezTo>
                  <a:cubicBezTo>
                    <a:pt x="144709" y="320916"/>
                    <a:pt x="114300" y="333132"/>
                    <a:pt x="114300" y="333132"/>
                  </a:cubicBezTo>
                  <a:lnTo>
                    <a:pt x="107950" y="352182"/>
                  </a:lnTo>
                  <a:lnTo>
                    <a:pt x="0" y="434732"/>
                  </a:lnTo>
                  <a:lnTo>
                    <a:pt x="0" y="434732"/>
                  </a:lnTo>
                  <a:lnTo>
                    <a:pt x="0" y="434732"/>
                  </a:lnTo>
                  <a:lnTo>
                    <a:pt x="0" y="434732"/>
                  </a:lnTo>
                  <a:lnTo>
                    <a:pt x="0" y="434732"/>
                  </a:lnTo>
                </a:path>
              </a:pathLst>
            </a:custGeom>
            <a:noFill/>
            <a:ln w="22225" cap="flat" cmpd="sng" algn="ctr">
              <a:solidFill>
                <a:schemeClr val="accent2">
                  <a:shade val="95000"/>
                  <a:satMod val="105000"/>
                </a:schemeClr>
              </a:solidFill>
              <a:prstDash val="sysDash"/>
              <a:round/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1CE3857E-C91B-0D44-942A-08A973C2C85F}"/>
                </a:ext>
              </a:extLst>
            </p:cNvPr>
            <p:cNvSpPr/>
            <p:nvPr/>
          </p:nvSpPr>
          <p:spPr bwMode="auto">
            <a:xfrm rot="15818149">
              <a:off x="8122624" y="5313329"/>
              <a:ext cx="312226" cy="257449"/>
            </a:xfrm>
            <a:custGeom>
              <a:avLst/>
              <a:gdLst>
                <a:gd name="connsiteX0" fmla="*/ 463550 w 470976"/>
                <a:gd name="connsiteY0" fmla="*/ 9282 h 434732"/>
                <a:gd name="connsiteX1" fmla="*/ 438150 w 470976"/>
                <a:gd name="connsiteY1" fmla="*/ 41032 h 434732"/>
                <a:gd name="connsiteX2" fmla="*/ 431800 w 470976"/>
                <a:gd name="connsiteY2" fmla="*/ 60082 h 434732"/>
                <a:gd name="connsiteX3" fmla="*/ 393700 w 470976"/>
                <a:gd name="connsiteY3" fmla="*/ 66432 h 434732"/>
                <a:gd name="connsiteX4" fmla="*/ 374650 w 470976"/>
                <a:gd name="connsiteY4" fmla="*/ 60082 h 434732"/>
                <a:gd name="connsiteX5" fmla="*/ 355600 w 470976"/>
                <a:gd name="connsiteY5" fmla="*/ 47382 h 434732"/>
                <a:gd name="connsiteX6" fmla="*/ 298450 w 470976"/>
                <a:gd name="connsiteY6" fmla="*/ 53732 h 434732"/>
                <a:gd name="connsiteX7" fmla="*/ 292100 w 470976"/>
                <a:gd name="connsiteY7" fmla="*/ 161682 h 434732"/>
                <a:gd name="connsiteX8" fmla="*/ 317500 w 470976"/>
                <a:gd name="connsiteY8" fmla="*/ 168032 h 434732"/>
                <a:gd name="connsiteX9" fmla="*/ 323850 w 470976"/>
                <a:gd name="connsiteY9" fmla="*/ 187082 h 434732"/>
                <a:gd name="connsiteX10" fmla="*/ 298450 w 470976"/>
                <a:gd name="connsiteY10" fmla="*/ 244232 h 434732"/>
                <a:gd name="connsiteX11" fmla="*/ 279400 w 470976"/>
                <a:gd name="connsiteY11" fmla="*/ 250582 h 434732"/>
                <a:gd name="connsiteX12" fmla="*/ 241300 w 470976"/>
                <a:gd name="connsiteY12" fmla="*/ 244232 h 434732"/>
                <a:gd name="connsiteX13" fmla="*/ 184150 w 470976"/>
                <a:gd name="connsiteY13" fmla="*/ 199782 h 434732"/>
                <a:gd name="connsiteX14" fmla="*/ 165100 w 470976"/>
                <a:gd name="connsiteY14" fmla="*/ 193432 h 434732"/>
                <a:gd name="connsiteX15" fmla="*/ 146050 w 470976"/>
                <a:gd name="connsiteY15" fmla="*/ 199782 h 434732"/>
                <a:gd name="connsiteX16" fmla="*/ 158750 w 470976"/>
                <a:gd name="connsiteY16" fmla="*/ 256932 h 434732"/>
                <a:gd name="connsiteX17" fmla="*/ 152400 w 470976"/>
                <a:gd name="connsiteY17" fmla="*/ 307732 h 434732"/>
                <a:gd name="connsiteX18" fmla="*/ 114300 w 470976"/>
                <a:gd name="connsiteY18" fmla="*/ 333132 h 434732"/>
                <a:gd name="connsiteX19" fmla="*/ 107950 w 470976"/>
                <a:gd name="connsiteY19" fmla="*/ 352182 h 434732"/>
                <a:gd name="connsiteX20" fmla="*/ 0 w 470976"/>
                <a:gd name="connsiteY20" fmla="*/ 434732 h 434732"/>
                <a:gd name="connsiteX21" fmla="*/ 0 w 470976"/>
                <a:gd name="connsiteY21" fmla="*/ 434732 h 434732"/>
                <a:gd name="connsiteX22" fmla="*/ 0 w 470976"/>
                <a:gd name="connsiteY22" fmla="*/ 434732 h 434732"/>
                <a:gd name="connsiteX23" fmla="*/ 0 w 470976"/>
                <a:gd name="connsiteY23" fmla="*/ 434732 h 434732"/>
                <a:gd name="connsiteX24" fmla="*/ 0 w 470976"/>
                <a:gd name="connsiteY24" fmla="*/ 434732 h 43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70976" h="434732">
                  <a:moveTo>
                    <a:pt x="463550" y="9282"/>
                  </a:moveTo>
                  <a:cubicBezTo>
                    <a:pt x="447589" y="57165"/>
                    <a:pt x="470976" y="0"/>
                    <a:pt x="438150" y="41032"/>
                  </a:cubicBezTo>
                  <a:cubicBezTo>
                    <a:pt x="433969" y="46259"/>
                    <a:pt x="437612" y="56761"/>
                    <a:pt x="431800" y="60082"/>
                  </a:cubicBezTo>
                  <a:cubicBezTo>
                    <a:pt x="420621" y="66470"/>
                    <a:pt x="406400" y="64315"/>
                    <a:pt x="393700" y="66432"/>
                  </a:cubicBezTo>
                  <a:cubicBezTo>
                    <a:pt x="387350" y="64315"/>
                    <a:pt x="380637" y="63075"/>
                    <a:pt x="374650" y="60082"/>
                  </a:cubicBezTo>
                  <a:cubicBezTo>
                    <a:pt x="367824" y="56669"/>
                    <a:pt x="363205" y="48016"/>
                    <a:pt x="355600" y="47382"/>
                  </a:cubicBezTo>
                  <a:cubicBezTo>
                    <a:pt x="336499" y="45790"/>
                    <a:pt x="317500" y="51615"/>
                    <a:pt x="298450" y="53732"/>
                  </a:cubicBezTo>
                  <a:cubicBezTo>
                    <a:pt x="286743" y="88854"/>
                    <a:pt x="274780" y="123579"/>
                    <a:pt x="292100" y="161682"/>
                  </a:cubicBezTo>
                  <a:cubicBezTo>
                    <a:pt x="295711" y="169627"/>
                    <a:pt x="309033" y="165915"/>
                    <a:pt x="317500" y="168032"/>
                  </a:cubicBezTo>
                  <a:cubicBezTo>
                    <a:pt x="319617" y="174382"/>
                    <a:pt x="323850" y="180389"/>
                    <a:pt x="323850" y="187082"/>
                  </a:cubicBezTo>
                  <a:cubicBezTo>
                    <a:pt x="323850" y="215367"/>
                    <a:pt x="321145" y="229102"/>
                    <a:pt x="298450" y="244232"/>
                  </a:cubicBezTo>
                  <a:cubicBezTo>
                    <a:pt x="292881" y="247945"/>
                    <a:pt x="285750" y="248465"/>
                    <a:pt x="279400" y="250582"/>
                  </a:cubicBezTo>
                  <a:cubicBezTo>
                    <a:pt x="266700" y="248465"/>
                    <a:pt x="253185" y="249184"/>
                    <a:pt x="241300" y="244232"/>
                  </a:cubicBezTo>
                  <a:cubicBezTo>
                    <a:pt x="173669" y="216052"/>
                    <a:pt x="226971" y="228330"/>
                    <a:pt x="184150" y="199782"/>
                  </a:cubicBezTo>
                  <a:cubicBezTo>
                    <a:pt x="178581" y="196069"/>
                    <a:pt x="171450" y="195549"/>
                    <a:pt x="165100" y="193432"/>
                  </a:cubicBezTo>
                  <a:cubicBezTo>
                    <a:pt x="158750" y="195549"/>
                    <a:pt x="147889" y="193346"/>
                    <a:pt x="146050" y="199782"/>
                  </a:cubicBezTo>
                  <a:cubicBezTo>
                    <a:pt x="142611" y="211817"/>
                    <a:pt x="153989" y="242650"/>
                    <a:pt x="158750" y="256932"/>
                  </a:cubicBezTo>
                  <a:cubicBezTo>
                    <a:pt x="156633" y="273865"/>
                    <a:pt x="160999" y="292992"/>
                    <a:pt x="152400" y="307732"/>
                  </a:cubicBezTo>
                  <a:cubicBezTo>
                    <a:pt x="144709" y="320916"/>
                    <a:pt x="114300" y="333132"/>
                    <a:pt x="114300" y="333132"/>
                  </a:cubicBezTo>
                  <a:lnTo>
                    <a:pt x="107950" y="352182"/>
                  </a:lnTo>
                  <a:lnTo>
                    <a:pt x="0" y="434732"/>
                  </a:lnTo>
                  <a:lnTo>
                    <a:pt x="0" y="434732"/>
                  </a:lnTo>
                  <a:lnTo>
                    <a:pt x="0" y="434732"/>
                  </a:lnTo>
                  <a:lnTo>
                    <a:pt x="0" y="434732"/>
                  </a:lnTo>
                  <a:lnTo>
                    <a:pt x="0" y="434732"/>
                  </a:lnTo>
                </a:path>
              </a:pathLst>
            </a:custGeom>
            <a:noFill/>
            <a:ln w="22225" cap="flat" cmpd="sng" algn="ctr">
              <a:solidFill>
                <a:schemeClr val="accent2">
                  <a:shade val="95000"/>
                  <a:satMod val="105000"/>
                </a:schemeClr>
              </a:solidFill>
              <a:prstDash val="sysDash"/>
              <a:round/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1362A57-6EC3-1840-BF6A-589E9A0D1655}"/>
                </a:ext>
              </a:extLst>
            </p:cNvPr>
            <p:cNvSpPr txBox="1"/>
            <p:nvPr/>
          </p:nvSpPr>
          <p:spPr>
            <a:xfrm>
              <a:off x="5682532" y="4940350"/>
              <a:ext cx="581372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Release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E0AC443-BA9C-0045-8EAC-CAE29E63FD82}"/>
                </a:ext>
              </a:extLst>
            </p:cNvPr>
            <p:cNvCxnSpPr>
              <a:stCxn id="8" idx="14"/>
              <a:endCxn id="11" idx="2"/>
            </p:cNvCxnSpPr>
            <p:nvPr/>
          </p:nvCxnSpPr>
          <p:spPr bwMode="auto">
            <a:xfrm flipH="1" flipV="1">
              <a:off x="5973218" y="5155794"/>
              <a:ext cx="231323" cy="34335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732697BF-3603-B347-A2D4-43B87F4B8A16}"/>
              </a:ext>
            </a:extLst>
          </p:cNvPr>
          <p:cNvSpPr txBox="1"/>
          <p:nvPr/>
        </p:nvSpPr>
        <p:spPr>
          <a:xfrm>
            <a:off x="8558390" y="4455579"/>
            <a:ext cx="22191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ICs and BCs</a:t>
            </a:r>
          </a:p>
          <a:p>
            <a:r>
              <a:rPr lang="en-US" dirty="0"/>
              <a:t>c</a:t>
            </a:r>
            <a:r>
              <a:rPr lang="en-US" baseline="-25000" dirty="0"/>
              <a:t>g</a:t>
            </a:r>
            <a:r>
              <a:rPr lang="en-US" dirty="0"/>
              <a:t>(r, 0) = c</a:t>
            </a:r>
            <a:r>
              <a:rPr lang="en-US" baseline="-25000" dirty="0"/>
              <a:t>g</a:t>
            </a:r>
            <a:r>
              <a:rPr lang="en-US" baseline="30000" dirty="0"/>
              <a:t>0</a:t>
            </a:r>
            <a:endParaRPr lang="en-US" dirty="0"/>
          </a:p>
          <a:p>
            <a:r>
              <a:rPr lang="en-US" dirty="0" err="1"/>
              <a:t>c</a:t>
            </a:r>
            <a:r>
              <a:rPr lang="en-US" baseline="-25000" dirty="0" err="1"/>
              <a:t>g,r</a:t>
            </a:r>
            <a:r>
              <a:rPr lang="en-US" dirty="0"/>
              <a:t>(0, t) = 0</a:t>
            </a:r>
          </a:p>
          <a:p>
            <a:r>
              <a:rPr lang="en-US" dirty="0"/>
              <a:t>c</a:t>
            </a:r>
            <a:r>
              <a:rPr lang="en-US" baseline="-25000" dirty="0"/>
              <a:t>g</a:t>
            </a:r>
            <a:r>
              <a:rPr lang="en-US" dirty="0"/>
              <a:t>(a, t) = 0 (release)</a:t>
            </a:r>
          </a:p>
          <a:p>
            <a:endParaRPr lang="en-US" dirty="0"/>
          </a:p>
        </p:txBody>
      </p:sp>
      <p:pic>
        <p:nvPicPr>
          <p:cNvPr id="38" name="Picture 37" descr="latex-image-1.pdf">
            <a:extLst>
              <a:ext uri="{FF2B5EF4-FFF2-40B4-BE49-F238E27FC236}">
                <a16:creationId xmlns:a16="http://schemas.microsoft.com/office/drawing/2014/main" id="{D362F2EA-E8AF-9940-B319-9A86B099A8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20" y="5628342"/>
            <a:ext cx="1765300" cy="571500"/>
          </a:xfrm>
          <a:prstGeom prst="rect">
            <a:avLst/>
          </a:prstGeom>
        </p:spPr>
      </p:pic>
      <p:pic>
        <p:nvPicPr>
          <p:cNvPr id="39" name="Picture 38" descr="latex-image-1.pdf">
            <a:extLst>
              <a:ext uri="{FF2B5EF4-FFF2-40B4-BE49-F238E27FC236}">
                <a16:creationId xmlns:a16="http://schemas.microsoft.com/office/drawing/2014/main" id="{150B2EA4-7FE6-614C-BF8E-5F8D57AECD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488" y="5539442"/>
            <a:ext cx="32131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303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069FA-DEE1-9C46-9013-5C290A5FB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the Booth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DC2E9-6544-4F4C-B044-3D0E9192D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160495"/>
            <a:ext cx="7025243" cy="3965670"/>
          </a:xfrm>
        </p:spPr>
        <p:txBody>
          <a:bodyPr/>
          <a:lstStyle/>
          <a:p>
            <a:r>
              <a:rPr lang="en-US" dirty="0"/>
              <a:t>This equation is solved using a Laplace transform after nondimensionalization</a:t>
            </a:r>
          </a:p>
          <a:p>
            <a:r>
              <a:rPr lang="en-US" dirty="0"/>
              <a:t>Will not go through the derivation (shown in Olander)</a:t>
            </a:r>
          </a:p>
          <a:p>
            <a:r>
              <a:rPr lang="en-US" dirty="0" err="1">
                <a:latin typeface="Symbol" pitchFamily="2" charset="2"/>
              </a:rPr>
              <a:t>τ</a:t>
            </a:r>
            <a:r>
              <a:rPr lang="en-US" dirty="0"/>
              <a:t> = D x t / a</a:t>
            </a:r>
            <a:r>
              <a:rPr lang="en-US" baseline="30000" dirty="0"/>
              <a:t>2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87FB35-9E4B-9947-BF78-6E6E8581A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6" name="Picture 5" descr="latex-image-1.pdf">
            <a:extLst>
              <a:ext uri="{FF2B5EF4-FFF2-40B4-BE49-F238E27FC236}">
                <a16:creationId xmlns:a16="http://schemas.microsoft.com/office/drawing/2014/main" id="{E5F20265-C69E-2744-8831-E7FECEB88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161" y="4700040"/>
            <a:ext cx="1892300" cy="5588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356EEFB-8473-E740-88D8-8E1A0B01A008}"/>
              </a:ext>
            </a:extLst>
          </p:cNvPr>
          <p:cNvSpPr/>
          <p:nvPr/>
        </p:nvSpPr>
        <p:spPr>
          <a:xfrm>
            <a:off x="4313888" y="4787857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τ</a:t>
            </a:r>
            <a:r>
              <a:rPr lang="en-US" dirty="0"/>
              <a:t> &lt; π</a:t>
            </a:r>
            <a:r>
              <a:rPr lang="en-US" baseline="30000" dirty="0"/>
              <a:t>-2</a:t>
            </a:r>
            <a:endParaRPr lang="en-US" dirty="0"/>
          </a:p>
        </p:txBody>
      </p:sp>
      <p:pic>
        <p:nvPicPr>
          <p:cNvPr id="8" name="Picture 7" descr="latex-image-1.pdf">
            <a:extLst>
              <a:ext uri="{FF2B5EF4-FFF2-40B4-BE49-F238E27FC236}">
                <a16:creationId xmlns:a16="http://schemas.microsoft.com/office/drawing/2014/main" id="{F10D1238-32C8-A94F-B748-B75CD4C266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161" y="5539076"/>
            <a:ext cx="1803400" cy="4826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D177ED0-E23E-D74B-B2A7-E7ACBE1512C3}"/>
              </a:ext>
            </a:extLst>
          </p:cNvPr>
          <p:cNvSpPr/>
          <p:nvPr/>
        </p:nvSpPr>
        <p:spPr>
          <a:xfrm>
            <a:off x="4313888" y="5634237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τ</a:t>
            </a:r>
            <a:r>
              <a:rPr lang="en-US" dirty="0"/>
              <a:t> ≥ π</a:t>
            </a:r>
            <a:r>
              <a:rPr lang="en-US" baseline="30000" dirty="0"/>
              <a:t>-2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2FF3101-F0E5-BF40-9C47-DEE2AA0E4555}"/>
              </a:ext>
            </a:extLst>
          </p:cNvPr>
          <p:cNvGrpSpPr/>
          <p:nvPr/>
        </p:nvGrpSpPr>
        <p:grpSpPr>
          <a:xfrm>
            <a:off x="7764393" y="2503136"/>
            <a:ext cx="2962022" cy="2314290"/>
            <a:chOff x="5682532" y="3930133"/>
            <a:chExt cx="2962022" cy="231429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94FBAA7-D6B5-7B4E-8AB2-410A11E653D4}"/>
                </a:ext>
              </a:extLst>
            </p:cNvPr>
            <p:cNvGrpSpPr/>
            <p:nvPr/>
          </p:nvGrpSpPr>
          <p:grpSpPr>
            <a:xfrm>
              <a:off x="5682532" y="3930133"/>
              <a:ext cx="2962022" cy="2314290"/>
              <a:chOff x="5682532" y="3930133"/>
              <a:chExt cx="2962022" cy="2314290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077D5872-A5D6-F946-AFD4-2142EF61D451}"/>
                  </a:ext>
                </a:extLst>
              </p:cNvPr>
              <p:cNvSpPr/>
              <p:nvPr/>
            </p:nvSpPr>
            <p:spPr bwMode="auto">
              <a:xfrm>
                <a:off x="6263904" y="3930133"/>
                <a:ext cx="1962109" cy="1883402"/>
              </a:xfrm>
              <a:prstGeom prst="ellipse">
                <a:avLst/>
              </a:prstGeom>
              <a:ln w="25400" cap="flat" cmpd="sng" algn="ctr">
                <a:solidFill>
                  <a:schemeClr val="accent2">
                    <a:shade val="95000"/>
                    <a:satMod val="10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38E0F76-D952-9841-8CB0-54FF8D66C658}"/>
                  </a:ext>
                </a:extLst>
              </p:cNvPr>
              <p:cNvSpPr/>
              <p:nvPr/>
            </p:nvSpPr>
            <p:spPr bwMode="auto">
              <a:xfrm>
                <a:off x="6811427" y="4744314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3160BBD2-AFDB-0447-9D71-6C91230434BA}"/>
                  </a:ext>
                </a:extLst>
              </p:cNvPr>
              <p:cNvSpPr/>
              <p:nvPr/>
            </p:nvSpPr>
            <p:spPr bwMode="auto">
              <a:xfrm>
                <a:off x="7139087" y="4376944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EDB3900F-758A-2546-93A2-2DF773364FFD}"/>
                  </a:ext>
                </a:extLst>
              </p:cNvPr>
              <p:cNvSpPr/>
              <p:nvPr/>
            </p:nvSpPr>
            <p:spPr bwMode="auto">
              <a:xfrm>
                <a:off x="7443887" y="4790034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590B701-65B4-044A-A2A3-B9649E0E02F1}"/>
                  </a:ext>
                </a:extLst>
              </p:cNvPr>
              <p:cNvSpPr/>
              <p:nvPr/>
            </p:nvSpPr>
            <p:spPr bwMode="auto">
              <a:xfrm>
                <a:off x="6857147" y="5201514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33B44E4-240E-8B48-B319-9FF6938FF528}"/>
                  </a:ext>
                </a:extLst>
              </p:cNvPr>
              <p:cNvSpPr/>
              <p:nvPr/>
            </p:nvSpPr>
            <p:spPr bwMode="auto">
              <a:xfrm>
                <a:off x="7184807" y="4971497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BCED19F4-BF67-154A-A4EE-F25AD773A71A}"/>
                  </a:ext>
                </a:extLst>
              </p:cNvPr>
              <p:cNvSpPr/>
              <p:nvPr/>
            </p:nvSpPr>
            <p:spPr bwMode="auto">
              <a:xfrm>
                <a:off x="7489607" y="5155794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4E589BF6-B419-E249-BD89-EC6E48166CDE}"/>
                  </a:ext>
                </a:extLst>
              </p:cNvPr>
              <p:cNvSpPr/>
              <p:nvPr/>
            </p:nvSpPr>
            <p:spPr bwMode="auto">
              <a:xfrm>
                <a:off x="6788567" y="4971497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39599626-C1C3-5C4B-B76D-0BE21EF528FF}"/>
                  </a:ext>
                </a:extLst>
              </p:cNvPr>
              <p:cNvSpPr/>
              <p:nvPr/>
            </p:nvSpPr>
            <p:spPr bwMode="auto">
              <a:xfrm>
                <a:off x="6742847" y="4247256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A743A39-38C6-D042-9CFC-DC44ED485A5F}"/>
                  </a:ext>
                </a:extLst>
              </p:cNvPr>
              <p:cNvSpPr/>
              <p:nvPr/>
            </p:nvSpPr>
            <p:spPr bwMode="auto">
              <a:xfrm>
                <a:off x="6444093" y="4422664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E32F8BD8-64A4-A34E-ABC6-54D5BE600E5B}"/>
                  </a:ext>
                </a:extLst>
              </p:cNvPr>
              <p:cNvSpPr/>
              <p:nvPr/>
            </p:nvSpPr>
            <p:spPr bwMode="auto">
              <a:xfrm>
                <a:off x="7762757" y="4399804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FA445652-7D30-FB48-875B-4F585BB07CF7}"/>
                  </a:ext>
                </a:extLst>
              </p:cNvPr>
              <p:cNvSpPr/>
              <p:nvPr/>
            </p:nvSpPr>
            <p:spPr bwMode="auto">
              <a:xfrm>
                <a:off x="7808477" y="5224374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DD1B9BFE-1A93-C740-9122-9BD906C87E95}"/>
                  </a:ext>
                </a:extLst>
              </p:cNvPr>
              <p:cNvSpPr/>
              <p:nvPr/>
            </p:nvSpPr>
            <p:spPr bwMode="auto">
              <a:xfrm>
                <a:off x="7421027" y="5548793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CE774AB3-016D-5F4A-A416-927F4045D560}"/>
                  </a:ext>
                </a:extLst>
              </p:cNvPr>
              <p:cNvCxnSpPr/>
              <p:nvPr/>
            </p:nvCxnSpPr>
            <p:spPr bwMode="auto">
              <a:xfrm rot="16200000" flipV="1">
                <a:off x="6942477" y="4161236"/>
                <a:ext cx="332246" cy="99170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52EB0CF1-7CCB-0542-8A2A-5F23D7D05829}"/>
                  </a:ext>
                </a:extLst>
              </p:cNvPr>
              <p:cNvSpPr/>
              <p:nvPr/>
            </p:nvSpPr>
            <p:spPr bwMode="auto">
              <a:xfrm>
                <a:off x="6398373" y="5345231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C32E886B-BD87-E24B-904D-9A8343176986}"/>
                  </a:ext>
                </a:extLst>
              </p:cNvPr>
              <p:cNvSpPr/>
              <p:nvPr/>
            </p:nvSpPr>
            <p:spPr bwMode="auto">
              <a:xfrm>
                <a:off x="7489607" y="5276297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2B1D2177-1DC6-8B43-832D-68FA1F428FFE}"/>
                  </a:ext>
                </a:extLst>
              </p:cNvPr>
              <p:cNvSpPr/>
              <p:nvPr/>
            </p:nvSpPr>
            <p:spPr bwMode="auto">
              <a:xfrm>
                <a:off x="7642007" y="5428697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CF22CC0A-782B-5D43-B454-F452B4255F9A}"/>
                  </a:ext>
                </a:extLst>
              </p:cNvPr>
              <p:cNvSpPr/>
              <p:nvPr/>
            </p:nvSpPr>
            <p:spPr bwMode="auto">
              <a:xfrm>
                <a:off x="8163359" y="4609927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BA9BE7B8-60C1-D149-8883-DE76412FBF68}"/>
                  </a:ext>
                </a:extLst>
              </p:cNvPr>
              <p:cNvSpPr/>
              <p:nvPr/>
            </p:nvSpPr>
            <p:spPr bwMode="auto">
              <a:xfrm>
                <a:off x="8094131" y="5270365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EA7030EC-5B1F-544E-A705-61C960E971BF}"/>
                  </a:ext>
                </a:extLst>
              </p:cNvPr>
              <p:cNvCxnSpPr>
                <a:stCxn id="18" idx="3"/>
                <a:endCxn id="38" idx="0"/>
              </p:cNvCxnSpPr>
              <p:nvPr/>
            </p:nvCxnSpPr>
            <p:spPr bwMode="auto">
              <a:xfrm rot="5400000">
                <a:off x="6196196" y="5673927"/>
                <a:ext cx="491262" cy="21884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85B3BBF-4D65-3D4E-AA3E-A3241B2CCC00}"/>
                  </a:ext>
                </a:extLst>
              </p:cNvPr>
              <p:cNvSpPr txBox="1"/>
              <p:nvPr/>
            </p:nvSpPr>
            <p:spPr>
              <a:xfrm>
                <a:off x="5682532" y="6028979"/>
                <a:ext cx="129974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Grain boundary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CE1262E-51D4-A14C-BB68-6097996D41A8}"/>
                  </a:ext>
                </a:extLst>
              </p:cNvPr>
              <p:cNvSpPr txBox="1"/>
              <p:nvPr/>
            </p:nvSpPr>
            <p:spPr>
              <a:xfrm>
                <a:off x="7720740" y="5813535"/>
                <a:ext cx="92381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>
                    <a:latin typeface="+mn-lt"/>
                  </a:rPr>
                  <a:t>Gas atoms</a:t>
                </a:r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A69574B5-78E8-A34C-99A5-CBEEC8C66452}"/>
                  </a:ext>
                </a:extLst>
              </p:cNvPr>
              <p:cNvCxnSpPr>
                <a:stCxn id="29" idx="3"/>
                <a:endCxn id="39" idx="0"/>
              </p:cNvCxnSpPr>
              <p:nvPr/>
            </p:nvCxnSpPr>
            <p:spPr bwMode="auto">
              <a:xfrm>
                <a:off x="7815173" y="5263398"/>
                <a:ext cx="367474" cy="55013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15F1F17A-CE13-D24C-AAFB-284E6C3528C7}"/>
                  </a:ext>
                </a:extLst>
              </p:cNvPr>
              <p:cNvCxnSpPr>
                <a:stCxn id="39" idx="0"/>
              </p:cNvCxnSpPr>
              <p:nvPr/>
            </p:nvCxnSpPr>
            <p:spPr bwMode="auto">
              <a:xfrm flipH="1" flipV="1">
                <a:off x="7466749" y="5594513"/>
                <a:ext cx="715898" cy="21902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C3803E69-577A-DA42-A2AD-3812B696F53A}"/>
                </a:ext>
              </a:extLst>
            </p:cNvPr>
            <p:cNvSpPr/>
            <p:nvPr/>
          </p:nvSpPr>
          <p:spPr bwMode="auto">
            <a:xfrm>
              <a:off x="6095091" y="5384601"/>
              <a:ext cx="312226" cy="257449"/>
            </a:xfrm>
            <a:custGeom>
              <a:avLst/>
              <a:gdLst>
                <a:gd name="connsiteX0" fmla="*/ 463550 w 470976"/>
                <a:gd name="connsiteY0" fmla="*/ 9282 h 434732"/>
                <a:gd name="connsiteX1" fmla="*/ 438150 w 470976"/>
                <a:gd name="connsiteY1" fmla="*/ 41032 h 434732"/>
                <a:gd name="connsiteX2" fmla="*/ 431800 w 470976"/>
                <a:gd name="connsiteY2" fmla="*/ 60082 h 434732"/>
                <a:gd name="connsiteX3" fmla="*/ 393700 w 470976"/>
                <a:gd name="connsiteY3" fmla="*/ 66432 h 434732"/>
                <a:gd name="connsiteX4" fmla="*/ 374650 w 470976"/>
                <a:gd name="connsiteY4" fmla="*/ 60082 h 434732"/>
                <a:gd name="connsiteX5" fmla="*/ 355600 w 470976"/>
                <a:gd name="connsiteY5" fmla="*/ 47382 h 434732"/>
                <a:gd name="connsiteX6" fmla="*/ 298450 w 470976"/>
                <a:gd name="connsiteY6" fmla="*/ 53732 h 434732"/>
                <a:gd name="connsiteX7" fmla="*/ 292100 w 470976"/>
                <a:gd name="connsiteY7" fmla="*/ 161682 h 434732"/>
                <a:gd name="connsiteX8" fmla="*/ 317500 w 470976"/>
                <a:gd name="connsiteY8" fmla="*/ 168032 h 434732"/>
                <a:gd name="connsiteX9" fmla="*/ 323850 w 470976"/>
                <a:gd name="connsiteY9" fmla="*/ 187082 h 434732"/>
                <a:gd name="connsiteX10" fmla="*/ 298450 w 470976"/>
                <a:gd name="connsiteY10" fmla="*/ 244232 h 434732"/>
                <a:gd name="connsiteX11" fmla="*/ 279400 w 470976"/>
                <a:gd name="connsiteY11" fmla="*/ 250582 h 434732"/>
                <a:gd name="connsiteX12" fmla="*/ 241300 w 470976"/>
                <a:gd name="connsiteY12" fmla="*/ 244232 h 434732"/>
                <a:gd name="connsiteX13" fmla="*/ 184150 w 470976"/>
                <a:gd name="connsiteY13" fmla="*/ 199782 h 434732"/>
                <a:gd name="connsiteX14" fmla="*/ 165100 w 470976"/>
                <a:gd name="connsiteY14" fmla="*/ 193432 h 434732"/>
                <a:gd name="connsiteX15" fmla="*/ 146050 w 470976"/>
                <a:gd name="connsiteY15" fmla="*/ 199782 h 434732"/>
                <a:gd name="connsiteX16" fmla="*/ 158750 w 470976"/>
                <a:gd name="connsiteY16" fmla="*/ 256932 h 434732"/>
                <a:gd name="connsiteX17" fmla="*/ 152400 w 470976"/>
                <a:gd name="connsiteY17" fmla="*/ 307732 h 434732"/>
                <a:gd name="connsiteX18" fmla="*/ 114300 w 470976"/>
                <a:gd name="connsiteY18" fmla="*/ 333132 h 434732"/>
                <a:gd name="connsiteX19" fmla="*/ 107950 w 470976"/>
                <a:gd name="connsiteY19" fmla="*/ 352182 h 434732"/>
                <a:gd name="connsiteX20" fmla="*/ 0 w 470976"/>
                <a:gd name="connsiteY20" fmla="*/ 434732 h 434732"/>
                <a:gd name="connsiteX21" fmla="*/ 0 w 470976"/>
                <a:gd name="connsiteY21" fmla="*/ 434732 h 434732"/>
                <a:gd name="connsiteX22" fmla="*/ 0 w 470976"/>
                <a:gd name="connsiteY22" fmla="*/ 434732 h 434732"/>
                <a:gd name="connsiteX23" fmla="*/ 0 w 470976"/>
                <a:gd name="connsiteY23" fmla="*/ 434732 h 434732"/>
                <a:gd name="connsiteX24" fmla="*/ 0 w 470976"/>
                <a:gd name="connsiteY24" fmla="*/ 434732 h 43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70976" h="434732">
                  <a:moveTo>
                    <a:pt x="463550" y="9282"/>
                  </a:moveTo>
                  <a:cubicBezTo>
                    <a:pt x="447589" y="57165"/>
                    <a:pt x="470976" y="0"/>
                    <a:pt x="438150" y="41032"/>
                  </a:cubicBezTo>
                  <a:cubicBezTo>
                    <a:pt x="433969" y="46259"/>
                    <a:pt x="437612" y="56761"/>
                    <a:pt x="431800" y="60082"/>
                  </a:cubicBezTo>
                  <a:cubicBezTo>
                    <a:pt x="420621" y="66470"/>
                    <a:pt x="406400" y="64315"/>
                    <a:pt x="393700" y="66432"/>
                  </a:cubicBezTo>
                  <a:cubicBezTo>
                    <a:pt x="387350" y="64315"/>
                    <a:pt x="380637" y="63075"/>
                    <a:pt x="374650" y="60082"/>
                  </a:cubicBezTo>
                  <a:cubicBezTo>
                    <a:pt x="367824" y="56669"/>
                    <a:pt x="363205" y="48016"/>
                    <a:pt x="355600" y="47382"/>
                  </a:cubicBezTo>
                  <a:cubicBezTo>
                    <a:pt x="336499" y="45790"/>
                    <a:pt x="317500" y="51615"/>
                    <a:pt x="298450" y="53732"/>
                  </a:cubicBezTo>
                  <a:cubicBezTo>
                    <a:pt x="286743" y="88854"/>
                    <a:pt x="274780" y="123579"/>
                    <a:pt x="292100" y="161682"/>
                  </a:cubicBezTo>
                  <a:cubicBezTo>
                    <a:pt x="295711" y="169627"/>
                    <a:pt x="309033" y="165915"/>
                    <a:pt x="317500" y="168032"/>
                  </a:cubicBezTo>
                  <a:cubicBezTo>
                    <a:pt x="319617" y="174382"/>
                    <a:pt x="323850" y="180389"/>
                    <a:pt x="323850" y="187082"/>
                  </a:cubicBezTo>
                  <a:cubicBezTo>
                    <a:pt x="323850" y="215367"/>
                    <a:pt x="321145" y="229102"/>
                    <a:pt x="298450" y="244232"/>
                  </a:cubicBezTo>
                  <a:cubicBezTo>
                    <a:pt x="292881" y="247945"/>
                    <a:pt x="285750" y="248465"/>
                    <a:pt x="279400" y="250582"/>
                  </a:cubicBezTo>
                  <a:cubicBezTo>
                    <a:pt x="266700" y="248465"/>
                    <a:pt x="253185" y="249184"/>
                    <a:pt x="241300" y="244232"/>
                  </a:cubicBezTo>
                  <a:cubicBezTo>
                    <a:pt x="173669" y="216052"/>
                    <a:pt x="226971" y="228330"/>
                    <a:pt x="184150" y="199782"/>
                  </a:cubicBezTo>
                  <a:cubicBezTo>
                    <a:pt x="178581" y="196069"/>
                    <a:pt x="171450" y="195549"/>
                    <a:pt x="165100" y="193432"/>
                  </a:cubicBezTo>
                  <a:cubicBezTo>
                    <a:pt x="158750" y="195549"/>
                    <a:pt x="147889" y="193346"/>
                    <a:pt x="146050" y="199782"/>
                  </a:cubicBezTo>
                  <a:cubicBezTo>
                    <a:pt x="142611" y="211817"/>
                    <a:pt x="153989" y="242650"/>
                    <a:pt x="158750" y="256932"/>
                  </a:cubicBezTo>
                  <a:cubicBezTo>
                    <a:pt x="156633" y="273865"/>
                    <a:pt x="160999" y="292992"/>
                    <a:pt x="152400" y="307732"/>
                  </a:cubicBezTo>
                  <a:cubicBezTo>
                    <a:pt x="144709" y="320916"/>
                    <a:pt x="114300" y="333132"/>
                    <a:pt x="114300" y="333132"/>
                  </a:cubicBezTo>
                  <a:lnTo>
                    <a:pt x="107950" y="352182"/>
                  </a:lnTo>
                  <a:lnTo>
                    <a:pt x="0" y="434732"/>
                  </a:lnTo>
                  <a:lnTo>
                    <a:pt x="0" y="434732"/>
                  </a:lnTo>
                  <a:lnTo>
                    <a:pt x="0" y="434732"/>
                  </a:lnTo>
                  <a:lnTo>
                    <a:pt x="0" y="434732"/>
                  </a:lnTo>
                  <a:lnTo>
                    <a:pt x="0" y="434732"/>
                  </a:lnTo>
                </a:path>
              </a:pathLst>
            </a:custGeom>
            <a:noFill/>
            <a:ln w="22225" cap="flat" cmpd="sng" algn="ctr">
              <a:solidFill>
                <a:schemeClr val="accent2">
                  <a:shade val="95000"/>
                  <a:satMod val="105000"/>
                </a:schemeClr>
              </a:solidFill>
              <a:prstDash val="sysDash"/>
              <a:round/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875AE240-E24C-284B-8672-F18F1D116817}"/>
                </a:ext>
              </a:extLst>
            </p:cNvPr>
            <p:cNvSpPr/>
            <p:nvPr/>
          </p:nvSpPr>
          <p:spPr bwMode="auto">
            <a:xfrm rot="12627634">
              <a:off x="8252788" y="4471211"/>
              <a:ext cx="312226" cy="257449"/>
            </a:xfrm>
            <a:custGeom>
              <a:avLst/>
              <a:gdLst>
                <a:gd name="connsiteX0" fmla="*/ 463550 w 470976"/>
                <a:gd name="connsiteY0" fmla="*/ 9282 h 434732"/>
                <a:gd name="connsiteX1" fmla="*/ 438150 w 470976"/>
                <a:gd name="connsiteY1" fmla="*/ 41032 h 434732"/>
                <a:gd name="connsiteX2" fmla="*/ 431800 w 470976"/>
                <a:gd name="connsiteY2" fmla="*/ 60082 h 434732"/>
                <a:gd name="connsiteX3" fmla="*/ 393700 w 470976"/>
                <a:gd name="connsiteY3" fmla="*/ 66432 h 434732"/>
                <a:gd name="connsiteX4" fmla="*/ 374650 w 470976"/>
                <a:gd name="connsiteY4" fmla="*/ 60082 h 434732"/>
                <a:gd name="connsiteX5" fmla="*/ 355600 w 470976"/>
                <a:gd name="connsiteY5" fmla="*/ 47382 h 434732"/>
                <a:gd name="connsiteX6" fmla="*/ 298450 w 470976"/>
                <a:gd name="connsiteY6" fmla="*/ 53732 h 434732"/>
                <a:gd name="connsiteX7" fmla="*/ 292100 w 470976"/>
                <a:gd name="connsiteY7" fmla="*/ 161682 h 434732"/>
                <a:gd name="connsiteX8" fmla="*/ 317500 w 470976"/>
                <a:gd name="connsiteY8" fmla="*/ 168032 h 434732"/>
                <a:gd name="connsiteX9" fmla="*/ 323850 w 470976"/>
                <a:gd name="connsiteY9" fmla="*/ 187082 h 434732"/>
                <a:gd name="connsiteX10" fmla="*/ 298450 w 470976"/>
                <a:gd name="connsiteY10" fmla="*/ 244232 h 434732"/>
                <a:gd name="connsiteX11" fmla="*/ 279400 w 470976"/>
                <a:gd name="connsiteY11" fmla="*/ 250582 h 434732"/>
                <a:gd name="connsiteX12" fmla="*/ 241300 w 470976"/>
                <a:gd name="connsiteY12" fmla="*/ 244232 h 434732"/>
                <a:gd name="connsiteX13" fmla="*/ 184150 w 470976"/>
                <a:gd name="connsiteY13" fmla="*/ 199782 h 434732"/>
                <a:gd name="connsiteX14" fmla="*/ 165100 w 470976"/>
                <a:gd name="connsiteY14" fmla="*/ 193432 h 434732"/>
                <a:gd name="connsiteX15" fmla="*/ 146050 w 470976"/>
                <a:gd name="connsiteY15" fmla="*/ 199782 h 434732"/>
                <a:gd name="connsiteX16" fmla="*/ 158750 w 470976"/>
                <a:gd name="connsiteY16" fmla="*/ 256932 h 434732"/>
                <a:gd name="connsiteX17" fmla="*/ 152400 w 470976"/>
                <a:gd name="connsiteY17" fmla="*/ 307732 h 434732"/>
                <a:gd name="connsiteX18" fmla="*/ 114300 w 470976"/>
                <a:gd name="connsiteY18" fmla="*/ 333132 h 434732"/>
                <a:gd name="connsiteX19" fmla="*/ 107950 w 470976"/>
                <a:gd name="connsiteY19" fmla="*/ 352182 h 434732"/>
                <a:gd name="connsiteX20" fmla="*/ 0 w 470976"/>
                <a:gd name="connsiteY20" fmla="*/ 434732 h 434732"/>
                <a:gd name="connsiteX21" fmla="*/ 0 w 470976"/>
                <a:gd name="connsiteY21" fmla="*/ 434732 h 434732"/>
                <a:gd name="connsiteX22" fmla="*/ 0 w 470976"/>
                <a:gd name="connsiteY22" fmla="*/ 434732 h 434732"/>
                <a:gd name="connsiteX23" fmla="*/ 0 w 470976"/>
                <a:gd name="connsiteY23" fmla="*/ 434732 h 434732"/>
                <a:gd name="connsiteX24" fmla="*/ 0 w 470976"/>
                <a:gd name="connsiteY24" fmla="*/ 434732 h 43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70976" h="434732">
                  <a:moveTo>
                    <a:pt x="463550" y="9282"/>
                  </a:moveTo>
                  <a:cubicBezTo>
                    <a:pt x="447589" y="57165"/>
                    <a:pt x="470976" y="0"/>
                    <a:pt x="438150" y="41032"/>
                  </a:cubicBezTo>
                  <a:cubicBezTo>
                    <a:pt x="433969" y="46259"/>
                    <a:pt x="437612" y="56761"/>
                    <a:pt x="431800" y="60082"/>
                  </a:cubicBezTo>
                  <a:cubicBezTo>
                    <a:pt x="420621" y="66470"/>
                    <a:pt x="406400" y="64315"/>
                    <a:pt x="393700" y="66432"/>
                  </a:cubicBezTo>
                  <a:cubicBezTo>
                    <a:pt x="387350" y="64315"/>
                    <a:pt x="380637" y="63075"/>
                    <a:pt x="374650" y="60082"/>
                  </a:cubicBezTo>
                  <a:cubicBezTo>
                    <a:pt x="367824" y="56669"/>
                    <a:pt x="363205" y="48016"/>
                    <a:pt x="355600" y="47382"/>
                  </a:cubicBezTo>
                  <a:cubicBezTo>
                    <a:pt x="336499" y="45790"/>
                    <a:pt x="317500" y="51615"/>
                    <a:pt x="298450" y="53732"/>
                  </a:cubicBezTo>
                  <a:cubicBezTo>
                    <a:pt x="286743" y="88854"/>
                    <a:pt x="274780" y="123579"/>
                    <a:pt x="292100" y="161682"/>
                  </a:cubicBezTo>
                  <a:cubicBezTo>
                    <a:pt x="295711" y="169627"/>
                    <a:pt x="309033" y="165915"/>
                    <a:pt x="317500" y="168032"/>
                  </a:cubicBezTo>
                  <a:cubicBezTo>
                    <a:pt x="319617" y="174382"/>
                    <a:pt x="323850" y="180389"/>
                    <a:pt x="323850" y="187082"/>
                  </a:cubicBezTo>
                  <a:cubicBezTo>
                    <a:pt x="323850" y="215367"/>
                    <a:pt x="321145" y="229102"/>
                    <a:pt x="298450" y="244232"/>
                  </a:cubicBezTo>
                  <a:cubicBezTo>
                    <a:pt x="292881" y="247945"/>
                    <a:pt x="285750" y="248465"/>
                    <a:pt x="279400" y="250582"/>
                  </a:cubicBezTo>
                  <a:cubicBezTo>
                    <a:pt x="266700" y="248465"/>
                    <a:pt x="253185" y="249184"/>
                    <a:pt x="241300" y="244232"/>
                  </a:cubicBezTo>
                  <a:cubicBezTo>
                    <a:pt x="173669" y="216052"/>
                    <a:pt x="226971" y="228330"/>
                    <a:pt x="184150" y="199782"/>
                  </a:cubicBezTo>
                  <a:cubicBezTo>
                    <a:pt x="178581" y="196069"/>
                    <a:pt x="171450" y="195549"/>
                    <a:pt x="165100" y="193432"/>
                  </a:cubicBezTo>
                  <a:cubicBezTo>
                    <a:pt x="158750" y="195549"/>
                    <a:pt x="147889" y="193346"/>
                    <a:pt x="146050" y="199782"/>
                  </a:cubicBezTo>
                  <a:cubicBezTo>
                    <a:pt x="142611" y="211817"/>
                    <a:pt x="153989" y="242650"/>
                    <a:pt x="158750" y="256932"/>
                  </a:cubicBezTo>
                  <a:cubicBezTo>
                    <a:pt x="156633" y="273865"/>
                    <a:pt x="160999" y="292992"/>
                    <a:pt x="152400" y="307732"/>
                  </a:cubicBezTo>
                  <a:cubicBezTo>
                    <a:pt x="144709" y="320916"/>
                    <a:pt x="114300" y="333132"/>
                    <a:pt x="114300" y="333132"/>
                  </a:cubicBezTo>
                  <a:lnTo>
                    <a:pt x="107950" y="352182"/>
                  </a:lnTo>
                  <a:lnTo>
                    <a:pt x="0" y="434732"/>
                  </a:lnTo>
                  <a:lnTo>
                    <a:pt x="0" y="434732"/>
                  </a:lnTo>
                  <a:lnTo>
                    <a:pt x="0" y="434732"/>
                  </a:lnTo>
                  <a:lnTo>
                    <a:pt x="0" y="434732"/>
                  </a:lnTo>
                  <a:lnTo>
                    <a:pt x="0" y="434732"/>
                  </a:lnTo>
                </a:path>
              </a:pathLst>
            </a:custGeom>
            <a:noFill/>
            <a:ln w="22225" cap="flat" cmpd="sng" algn="ctr">
              <a:solidFill>
                <a:schemeClr val="accent2">
                  <a:shade val="95000"/>
                  <a:satMod val="105000"/>
                </a:schemeClr>
              </a:solidFill>
              <a:prstDash val="sysDash"/>
              <a:round/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7F539641-C5C4-6F40-8D61-1D0E4514C18F}"/>
                </a:ext>
              </a:extLst>
            </p:cNvPr>
            <p:cNvSpPr/>
            <p:nvPr/>
          </p:nvSpPr>
          <p:spPr bwMode="auto">
            <a:xfrm rot="15818149">
              <a:off x="8122624" y="5313329"/>
              <a:ext cx="312226" cy="257449"/>
            </a:xfrm>
            <a:custGeom>
              <a:avLst/>
              <a:gdLst>
                <a:gd name="connsiteX0" fmla="*/ 463550 w 470976"/>
                <a:gd name="connsiteY0" fmla="*/ 9282 h 434732"/>
                <a:gd name="connsiteX1" fmla="*/ 438150 w 470976"/>
                <a:gd name="connsiteY1" fmla="*/ 41032 h 434732"/>
                <a:gd name="connsiteX2" fmla="*/ 431800 w 470976"/>
                <a:gd name="connsiteY2" fmla="*/ 60082 h 434732"/>
                <a:gd name="connsiteX3" fmla="*/ 393700 w 470976"/>
                <a:gd name="connsiteY3" fmla="*/ 66432 h 434732"/>
                <a:gd name="connsiteX4" fmla="*/ 374650 w 470976"/>
                <a:gd name="connsiteY4" fmla="*/ 60082 h 434732"/>
                <a:gd name="connsiteX5" fmla="*/ 355600 w 470976"/>
                <a:gd name="connsiteY5" fmla="*/ 47382 h 434732"/>
                <a:gd name="connsiteX6" fmla="*/ 298450 w 470976"/>
                <a:gd name="connsiteY6" fmla="*/ 53732 h 434732"/>
                <a:gd name="connsiteX7" fmla="*/ 292100 w 470976"/>
                <a:gd name="connsiteY7" fmla="*/ 161682 h 434732"/>
                <a:gd name="connsiteX8" fmla="*/ 317500 w 470976"/>
                <a:gd name="connsiteY8" fmla="*/ 168032 h 434732"/>
                <a:gd name="connsiteX9" fmla="*/ 323850 w 470976"/>
                <a:gd name="connsiteY9" fmla="*/ 187082 h 434732"/>
                <a:gd name="connsiteX10" fmla="*/ 298450 w 470976"/>
                <a:gd name="connsiteY10" fmla="*/ 244232 h 434732"/>
                <a:gd name="connsiteX11" fmla="*/ 279400 w 470976"/>
                <a:gd name="connsiteY11" fmla="*/ 250582 h 434732"/>
                <a:gd name="connsiteX12" fmla="*/ 241300 w 470976"/>
                <a:gd name="connsiteY12" fmla="*/ 244232 h 434732"/>
                <a:gd name="connsiteX13" fmla="*/ 184150 w 470976"/>
                <a:gd name="connsiteY13" fmla="*/ 199782 h 434732"/>
                <a:gd name="connsiteX14" fmla="*/ 165100 w 470976"/>
                <a:gd name="connsiteY14" fmla="*/ 193432 h 434732"/>
                <a:gd name="connsiteX15" fmla="*/ 146050 w 470976"/>
                <a:gd name="connsiteY15" fmla="*/ 199782 h 434732"/>
                <a:gd name="connsiteX16" fmla="*/ 158750 w 470976"/>
                <a:gd name="connsiteY16" fmla="*/ 256932 h 434732"/>
                <a:gd name="connsiteX17" fmla="*/ 152400 w 470976"/>
                <a:gd name="connsiteY17" fmla="*/ 307732 h 434732"/>
                <a:gd name="connsiteX18" fmla="*/ 114300 w 470976"/>
                <a:gd name="connsiteY18" fmla="*/ 333132 h 434732"/>
                <a:gd name="connsiteX19" fmla="*/ 107950 w 470976"/>
                <a:gd name="connsiteY19" fmla="*/ 352182 h 434732"/>
                <a:gd name="connsiteX20" fmla="*/ 0 w 470976"/>
                <a:gd name="connsiteY20" fmla="*/ 434732 h 434732"/>
                <a:gd name="connsiteX21" fmla="*/ 0 w 470976"/>
                <a:gd name="connsiteY21" fmla="*/ 434732 h 434732"/>
                <a:gd name="connsiteX22" fmla="*/ 0 w 470976"/>
                <a:gd name="connsiteY22" fmla="*/ 434732 h 434732"/>
                <a:gd name="connsiteX23" fmla="*/ 0 w 470976"/>
                <a:gd name="connsiteY23" fmla="*/ 434732 h 434732"/>
                <a:gd name="connsiteX24" fmla="*/ 0 w 470976"/>
                <a:gd name="connsiteY24" fmla="*/ 434732 h 43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70976" h="434732">
                  <a:moveTo>
                    <a:pt x="463550" y="9282"/>
                  </a:moveTo>
                  <a:cubicBezTo>
                    <a:pt x="447589" y="57165"/>
                    <a:pt x="470976" y="0"/>
                    <a:pt x="438150" y="41032"/>
                  </a:cubicBezTo>
                  <a:cubicBezTo>
                    <a:pt x="433969" y="46259"/>
                    <a:pt x="437612" y="56761"/>
                    <a:pt x="431800" y="60082"/>
                  </a:cubicBezTo>
                  <a:cubicBezTo>
                    <a:pt x="420621" y="66470"/>
                    <a:pt x="406400" y="64315"/>
                    <a:pt x="393700" y="66432"/>
                  </a:cubicBezTo>
                  <a:cubicBezTo>
                    <a:pt x="387350" y="64315"/>
                    <a:pt x="380637" y="63075"/>
                    <a:pt x="374650" y="60082"/>
                  </a:cubicBezTo>
                  <a:cubicBezTo>
                    <a:pt x="367824" y="56669"/>
                    <a:pt x="363205" y="48016"/>
                    <a:pt x="355600" y="47382"/>
                  </a:cubicBezTo>
                  <a:cubicBezTo>
                    <a:pt x="336499" y="45790"/>
                    <a:pt x="317500" y="51615"/>
                    <a:pt x="298450" y="53732"/>
                  </a:cubicBezTo>
                  <a:cubicBezTo>
                    <a:pt x="286743" y="88854"/>
                    <a:pt x="274780" y="123579"/>
                    <a:pt x="292100" y="161682"/>
                  </a:cubicBezTo>
                  <a:cubicBezTo>
                    <a:pt x="295711" y="169627"/>
                    <a:pt x="309033" y="165915"/>
                    <a:pt x="317500" y="168032"/>
                  </a:cubicBezTo>
                  <a:cubicBezTo>
                    <a:pt x="319617" y="174382"/>
                    <a:pt x="323850" y="180389"/>
                    <a:pt x="323850" y="187082"/>
                  </a:cubicBezTo>
                  <a:cubicBezTo>
                    <a:pt x="323850" y="215367"/>
                    <a:pt x="321145" y="229102"/>
                    <a:pt x="298450" y="244232"/>
                  </a:cubicBezTo>
                  <a:cubicBezTo>
                    <a:pt x="292881" y="247945"/>
                    <a:pt x="285750" y="248465"/>
                    <a:pt x="279400" y="250582"/>
                  </a:cubicBezTo>
                  <a:cubicBezTo>
                    <a:pt x="266700" y="248465"/>
                    <a:pt x="253185" y="249184"/>
                    <a:pt x="241300" y="244232"/>
                  </a:cubicBezTo>
                  <a:cubicBezTo>
                    <a:pt x="173669" y="216052"/>
                    <a:pt x="226971" y="228330"/>
                    <a:pt x="184150" y="199782"/>
                  </a:cubicBezTo>
                  <a:cubicBezTo>
                    <a:pt x="178581" y="196069"/>
                    <a:pt x="171450" y="195549"/>
                    <a:pt x="165100" y="193432"/>
                  </a:cubicBezTo>
                  <a:cubicBezTo>
                    <a:pt x="158750" y="195549"/>
                    <a:pt x="147889" y="193346"/>
                    <a:pt x="146050" y="199782"/>
                  </a:cubicBezTo>
                  <a:cubicBezTo>
                    <a:pt x="142611" y="211817"/>
                    <a:pt x="153989" y="242650"/>
                    <a:pt x="158750" y="256932"/>
                  </a:cubicBezTo>
                  <a:cubicBezTo>
                    <a:pt x="156633" y="273865"/>
                    <a:pt x="160999" y="292992"/>
                    <a:pt x="152400" y="307732"/>
                  </a:cubicBezTo>
                  <a:cubicBezTo>
                    <a:pt x="144709" y="320916"/>
                    <a:pt x="114300" y="333132"/>
                    <a:pt x="114300" y="333132"/>
                  </a:cubicBezTo>
                  <a:lnTo>
                    <a:pt x="107950" y="352182"/>
                  </a:lnTo>
                  <a:lnTo>
                    <a:pt x="0" y="434732"/>
                  </a:lnTo>
                  <a:lnTo>
                    <a:pt x="0" y="434732"/>
                  </a:lnTo>
                  <a:lnTo>
                    <a:pt x="0" y="434732"/>
                  </a:lnTo>
                  <a:lnTo>
                    <a:pt x="0" y="434732"/>
                  </a:lnTo>
                  <a:lnTo>
                    <a:pt x="0" y="434732"/>
                  </a:lnTo>
                </a:path>
              </a:pathLst>
            </a:custGeom>
            <a:noFill/>
            <a:ln w="22225" cap="flat" cmpd="sng" algn="ctr">
              <a:solidFill>
                <a:schemeClr val="accent2">
                  <a:shade val="95000"/>
                  <a:satMod val="105000"/>
                </a:schemeClr>
              </a:solidFill>
              <a:prstDash val="sysDash"/>
              <a:round/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662761A-B070-6846-9407-E6885F04636F}"/>
                </a:ext>
              </a:extLst>
            </p:cNvPr>
            <p:cNvSpPr txBox="1"/>
            <p:nvPr/>
          </p:nvSpPr>
          <p:spPr>
            <a:xfrm>
              <a:off x="5682532" y="4940350"/>
              <a:ext cx="581372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Release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89F34CD-AEF8-F647-A090-65BDE3E9324C}"/>
                </a:ext>
              </a:extLst>
            </p:cNvPr>
            <p:cNvCxnSpPr>
              <a:stCxn id="13" idx="14"/>
              <a:endCxn id="16" idx="2"/>
            </p:cNvCxnSpPr>
            <p:nvPr/>
          </p:nvCxnSpPr>
          <p:spPr bwMode="auto">
            <a:xfrm flipH="1" flipV="1">
              <a:off x="5973218" y="5155794"/>
              <a:ext cx="231323" cy="34335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549071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171D4-8D7A-5A49-8039-255037F5F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Booth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CE316-1C28-374E-9180-9B43DDD00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60495"/>
            <a:ext cx="10972800" cy="3965670"/>
          </a:xfrm>
        </p:spPr>
        <p:txBody>
          <a:bodyPr/>
          <a:lstStyle/>
          <a:p>
            <a:r>
              <a:rPr lang="en-US" dirty="0"/>
              <a:t>For a diffusion coefficient for Xe of D = 8e-15 cm</a:t>
            </a:r>
            <a:r>
              <a:rPr lang="en-US" baseline="30000" dirty="0"/>
              <a:t>2</a:t>
            </a:r>
            <a:r>
              <a:rPr lang="en-US" dirty="0"/>
              <a:t>/s, what fraction of the fission gas trapped in an post-irradiation annealed fuel pellet has escaped after one hour? It has an average grain size of 10 microns</a:t>
            </a:r>
          </a:p>
          <a:p>
            <a:pPr lvl="1"/>
            <a:r>
              <a:rPr lang="en-US" dirty="0"/>
              <a:t>D = 8e-15 cm</a:t>
            </a:r>
            <a:r>
              <a:rPr lang="en-US" baseline="30000" dirty="0"/>
              <a:t>2</a:t>
            </a:r>
            <a:r>
              <a:rPr lang="en-US" dirty="0"/>
              <a:t>/s</a:t>
            </a:r>
          </a:p>
          <a:p>
            <a:pPr lvl="1"/>
            <a:r>
              <a:rPr lang="en-US" dirty="0"/>
              <a:t>a = 10e-4 cm</a:t>
            </a:r>
          </a:p>
          <a:p>
            <a:pPr lvl="1"/>
            <a:r>
              <a:rPr lang="en-US" dirty="0"/>
              <a:t>t = 3600 s</a:t>
            </a:r>
          </a:p>
          <a:p>
            <a:r>
              <a:rPr lang="en-US" dirty="0"/>
              <a:t>Which f? </a:t>
            </a:r>
            <a:r>
              <a:rPr lang="en-US" dirty="0" err="1">
                <a:latin typeface="Symbol" pitchFamily="2" charset="2"/>
              </a:rPr>
              <a:t>τ</a:t>
            </a:r>
            <a:r>
              <a:rPr lang="en-US" dirty="0"/>
              <a:t> = D x t/a</a:t>
            </a:r>
            <a:r>
              <a:rPr lang="en-US" baseline="30000" dirty="0"/>
              <a:t>2 </a:t>
            </a:r>
            <a:r>
              <a:rPr lang="en-US" dirty="0"/>
              <a:t>= 2.88E-4 &lt; </a:t>
            </a:r>
            <a:r>
              <a:rPr lang="en-US" dirty="0">
                <a:latin typeface="Symbol" pitchFamily="2" charset="2"/>
              </a:rPr>
              <a:t>p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0.101</a:t>
            </a:r>
          </a:p>
          <a:p>
            <a:pPr lvl="1"/>
            <a:r>
              <a:rPr lang="en-US" dirty="0"/>
              <a:t>f = 6*sqrt(8e-15*3600/(pi*(10e-4)^2)) – 3*8e-15*3600/(10e-4)^2 = 0.0181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29BB2-D6F2-4E4B-BB42-CD91C7C9C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5" name="Picture 4" descr="latex-image-1.pdf">
            <a:extLst>
              <a:ext uri="{FF2B5EF4-FFF2-40B4-BE49-F238E27FC236}">
                <a16:creationId xmlns:a16="http://schemas.microsoft.com/office/drawing/2014/main" id="{89C406D5-988D-594E-9265-700895703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137" y="4507896"/>
            <a:ext cx="18923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18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B60E9-BB14-F145-9725-21FBBDBD2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expressions for fission gas release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802F6-1D20-3343-A427-33E5E86BE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60495"/>
            <a:ext cx="5602941" cy="3965670"/>
          </a:xfrm>
        </p:spPr>
        <p:txBody>
          <a:bodyPr/>
          <a:lstStyle/>
          <a:p>
            <a:r>
              <a:rPr lang="en-US" dirty="0"/>
              <a:t>Given the data from the previous example, can plot both </a:t>
            </a:r>
          </a:p>
          <a:p>
            <a:endParaRPr lang="en-US" dirty="0"/>
          </a:p>
          <a:p>
            <a:pPr lvl="1"/>
            <a:r>
              <a:rPr lang="en-US" dirty="0">
                <a:latin typeface="Symbol" pitchFamily="2" charset="2"/>
              </a:rPr>
              <a:t>t </a:t>
            </a:r>
            <a:r>
              <a:rPr lang="en-US" dirty="0"/>
              <a:t>&lt; </a:t>
            </a:r>
            <a:r>
              <a:rPr lang="en-US" dirty="0">
                <a:latin typeface="Symbol" pitchFamily="2" charset="2"/>
              </a:rPr>
              <a:t>p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</a:p>
          <a:p>
            <a:pPr lvl="1"/>
            <a:r>
              <a:rPr lang="en-US" dirty="0">
                <a:latin typeface="Symbol" pitchFamily="2" charset="2"/>
              </a:rPr>
              <a:t>t &gt;</a:t>
            </a:r>
            <a:r>
              <a:rPr lang="en-US" dirty="0"/>
              <a:t> </a:t>
            </a:r>
            <a:r>
              <a:rPr lang="en-US" dirty="0">
                <a:latin typeface="Symbol" pitchFamily="2" charset="2"/>
              </a:rPr>
              <a:t>p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30A74B-57C4-5540-B636-78E02B92E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1D4662-C834-8C4F-803E-6F1EE8A88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658" y="2351781"/>
            <a:ext cx="4777463" cy="3583097"/>
          </a:xfrm>
          <a:prstGeom prst="rect">
            <a:avLst/>
          </a:prstGeom>
        </p:spPr>
      </p:pic>
      <p:pic>
        <p:nvPicPr>
          <p:cNvPr id="6" name="Picture 5" descr="latex-image-1.pdf">
            <a:extLst>
              <a:ext uri="{FF2B5EF4-FFF2-40B4-BE49-F238E27FC236}">
                <a16:creationId xmlns:a16="http://schemas.microsoft.com/office/drawing/2014/main" id="{FD3EE8A1-511A-3B4B-A3E2-5C6D912692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073" y="3266329"/>
            <a:ext cx="1892300" cy="558800"/>
          </a:xfrm>
          <a:prstGeom prst="rect">
            <a:avLst/>
          </a:prstGeom>
        </p:spPr>
      </p:pic>
      <p:pic>
        <p:nvPicPr>
          <p:cNvPr id="7" name="Picture 6" descr="latex-image-1.pdf">
            <a:extLst>
              <a:ext uri="{FF2B5EF4-FFF2-40B4-BE49-F238E27FC236}">
                <a16:creationId xmlns:a16="http://schemas.microsoft.com/office/drawing/2014/main" id="{72A76219-526B-CC46-8586-AAAFE41DE2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523" y="3921126"/>
            <a:ext cx="18034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297950"/>
      </p:ext>
    </p:extLst>
  </p:cSld>
  <p:clrMapOvr>
    <a:masterClrMapping/>
  </p:clrMapOvr>
</p:sld>
</file>

<file path=ppt/theme/theme1.xml><?xml version="1.0" encoding="utf-8"?>
<a:theme xmlns:a="http://schemas.openxmlformats.org/drawingml/2006/main" name="NCStateU-horizontal-left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</TotalTime>
  <Words>1172</Words>
  <Application>Microsoft Macintosh PowerPoint</Application>
  <PresentationFormat>Widescreen</PresentationFormat>
  <Paragraphs>163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Symbol</vt:lpstr>
      <vt:lpstr>Times New Roman</vt:lpstr>
      <vt:lpstr>NCStateU-horizontal-left-logo</vt:lpstr>
      <vt:lpstr>Nuclear Fuel Performance</vt:lpstr>
      <vt:lpstr>Notes</vt:lpstr>
      <vt:lpstr>Last Time</vt:lpstr>
      <vt:lpstr>Fission Gas Release</vt:lpstr>
      <vt:lpstr>Booth Model</vt:lpstr>
      <vt:lpstr>Modeling post-irradiation annealing</vt:lpstr>
      <vt:lpstr>Solving the Booth Model</vt:lpstr>
      <vt:lpstr>Booth Example</vt:lpstr>
      <vt:lpstr>Different expressions for fission gas release</vt:lpstr>
      <vt:lpstr>Modeling in-pile release</vt:lpstr>
      <vt:lpstr>Example</vt:lpstr>
      <vt:lpstr>As time progresses, both the fraction released and the produced gas increase</vt:lpstr>
      <vt:lpstr>Forsberg-Massih model</vt:lpstr>
      <vt:lpstr>Forsberg-Massih model</vt:lpstr>
      <vt:lpstr>Gas diffusion</vt:lpstr>
      <vt:lpstr>Gas diffusion</vt:lpstr>
      <vt:lpstr>Summary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Fission Products</dc:title>
  <dc:creator>Benjamin Beeler</dc:creator>
  <cp:lastModifiedBy>Benjamin W. Beeler</cp:lastModifiedBy>
  <cp:revision>30</cp:revision>
  <dcterms:created xsi:type="dcterms:W3CDTF">2020-02-19T20:03:05Z</dcterms:created>
  <dcterms:modified xsi:type="dcterms:W3CDTF">2022-03-03T16:15:08Z</dcterms:modified>
</cp:coreProperties>
</file>