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84" r:id="rId2"/>
  </p:sldMasterIdLst>
  <p:notesMasterIdLst>
    <p:notesMasterId r:id="rId14"/>
  </p:notesMasterIdLst>
  <p:sldIdLst>
    <p:sldId id="256" r:id="rId3"/>
    <p:sldId id="425" r:id="rId4"/>
    <p:sldId id="444" r:id="rId5"/>
    <p:sldId id="445" r:id="rId6"/>
    <p:sldId id="446" r:id="rId7"/>
    <p:sldId id="447" r:id="rId8"/>
    <p:sldId id="448" r:id="rId9"/>
    <p:sldId id="450" r:id="rId10"/>
    <p:sldId id="449" r:id="rId11"/>
    <p:sldId id="451" r:id="rId12"/>
    <p:sldId id="3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CE9A0-D1F1-E246-BC08-62CC6A3FB138}" type="datetimeFigureOut">
              <a:rPr lang="en-US" smtClean="0"/>
              <a:t>11/18/21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A2DB5-52B6-7D41-A97A-F8684CCB0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92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802D-2D03-BE49-97AF-DE25499D6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C79BB-C53F-454F-8922-2B2739189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4EF80-FE65-ED4F-9FE0-B09E92D1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0B415-D925-C342-BE05-9208884AB40A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F942A-634C-BB40-9910-CBFA4406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42F66-DE68-D245-97C8-9A6FA1D0A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6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86B8-FDC8-A24B-A420-9A352903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81A36-D120-B846-BA83-5C4BFEA36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6F14-E9DD-E146-A94A-4A7CA228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3E700-E973-134B-9020-7BE9564CA294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70E94-9F94-1649-8FE1-5341BF85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F5164-23F2-A840-AE31-9813D21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7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27D83-6F99-5343-9159-1F2E060A4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7CEDD-89DF-CC43-9E60-8FC65D4CF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E88CF-EA17-6D4E-A676-D0DD2AEE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8360-6074-9B47-AC07-1B1F742BCE6B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857EE-AA9E-7744-B121-8378293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5FA26-DD53-CA43-B54B-89E91BCD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18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AB95-C0B7-454F-88A1-ADA86864947C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085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CBAF-AD22-4647-A99D-4FE18B76AC9F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8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E479B-4F73-4C4D-A1AD-DB48CAE49832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894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6FF8F-75BB-D744-A41A-0890EAEE91CC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657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9D7704-9435-A448-9ECB-3E40F7100BA8}" type="datetime1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83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2A3CB-3804-1A42-9E43-7CBC88E81F01}" type="datetime1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58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E560B-4B77-FB4A-B5A7-526D4433471D}" type="datetime1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8319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D9BCAA-5686-0C41-B8AD-E2E11FDB77C1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5C586-3F5F-8148-BB1F-499EF949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E2D30-D2E4-C24D-96F5-10BF4E04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C657D-8EE5-CB48-9FCB-F9F368C27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D809E-4E90-CE44-B121-200821F79668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A4680-2FCD-2C45-88DD-58DC3F09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3DDA8-E64C-534E-9966-09CB6520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475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0DCC9-8837-AA4D-B6EB-E691A78607BB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682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ED8EB-4DAF-D648-9B14-DF99461439E8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201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3113E4-0B5F-7748-B874-0CF8C4729EBB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2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0776C-1D59-8049-88C7-A9CF31D4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B2CAF-2FC3-CE40-AFEE-BB0B1776B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7856D-91AF-CD4F-BBB9-BB22C9E86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BE6F-BE6A-9A4F-BE17-4DE76755174B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E3E7E-C490-8847-8BD6-E8FF92724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8B10A-A8F3-4D47-8A42-C63FD91ED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6C5A-058F-7443-BE51-F3484A7E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365D3-EC68-114D-9B11-DAB294D6F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729DA-5D8F-0D4A-9476-2A4B45653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80497-C1FE-D547-B571-D69E57419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B9F7-B4F2-BA45-A172-62C4DB72B8C9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48521-7F13-C445-8751-4E87C9A2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37EE6-7CA7-0E41-9D14-89950249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3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FEF4-0D8E-DE46-AA71-05EE50ED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346F-A12C-C142-8A93-08AF8CD4F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45F87-A4D7-9343-A334-BB0CFE4C10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EE44D-0A72-974F-A950-E6793FBEAC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733BD-E3C6-644A-BFEA-47849788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2D901-6AD6-4A49-BB2B-6B6114E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F785-6636-2E45-AA7A-60B36987077E}" type="datetime1">
              <a:rPr lang="en-US" smtClean="0"/>
              <a:t>11/18/21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8327C-C108-2948-9F3B-C5B7A290D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731F0-A30E-CD44-8DE4-E4833756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82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B4FD0-E6C0-4B4E-9F81-15DB20837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3ED28-8A5F-F64A-8A93-8A03DD77C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23EF8-3EDB-8A4E-87F1-C3E19EC1DCF9}" type="datetime1">
              <a:rPr lang="en-US" smtClean="0"/>
              <a:t>11/18/21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B56722-EB54-8141-9FFB-B883395CC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943BF-772C-0847-97EA-D301AA57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1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AB0981-B3E8-BA40-99FE-EA2C2AD9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B3BD4-F804-A84B-9D9A-D994C0BE6923}" type="datetime1">
              <a:rPr lang="en-US" smtClean="0"/>
              <a:t>11/18/21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2584C-B9F3-5C46-B605-B2FB4739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55008-FE08-E24B-9B3C-0A16B2CEE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8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EC03-3651-D14B-AEAB-3A7133F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6D8CA-8B8C-944F-8C90-AE9CC8AC0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4B7D9-B6E8-714F-A4A5-B28D20D3F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B4357-3269-4248-AEAA-3609D1B55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A1D370-4EF4-6749-95FE-0A3B297E989E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07DF4-EB73-9348-BA24-2E62ACB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FC95E-AF76-2F40-8E6E-10EEB82B0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6BE1-1070-164D-B226-7BEB3337B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FE752A-35DB-4244-957A-47F0C249B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A8CC6-3E86-9E4C-B828-E55B4933B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5BC1C-7B9D-C646-8E67-4C98CDDA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B9ED5-4E49-3947-8FD4-A6647BF556FB}" type="datetime1">
              <a:rPr lang="en-US" smtClean="0"/>
              <a:t>11/18/21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9295E-F278-8441-AA89-1F2F8EB2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FDEB5-4B8E-1143-AC2B-DDB5F294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12B010-5E9E-E240-BC91-7846D2B2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3D9EB-2FC9-1848-BCB3-4904198DC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44448-0A7D-184E-908E-72ADAF04E2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60054-1AB5-6B44-B60E-E221838CC08B}" type="datetime1">
              <a:rPr lang="en-US" smtClean="0"/>
              <a:t>11/18/21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183-444C-E749-AEE5-FEA7D7D6E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8D00-42C1-B442-BC2B-ECBBCB647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24F7F-1103-A749-AA35-91DD36B89A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5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067FB03-2A1A-5D42-A8FC-BAFCBBB53DEB}" type="datetime1">
              <a:rPr lang="en-US" smtClean="0"/>
              <a:t>11/18/21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3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4DCA5-D869-A64E-9890-DE497E84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64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9A77F-109B-774A-96C3-D70F3676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B04B-1C16-4A4E-A511-A313E4490D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D0A1A-12DE-8442-AEAB-55F06E2AC2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7F2EE6-4B5C-B84F-918F-428B12ED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7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FF56A-496A-2047-ADE5-CCF8BA98C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C54CC-89BB-E14E-BB5B-7103DC23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31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Particle fuels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E2A5-2FD6-6F4D-9D13-257FBB46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0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533CA-7EF2-2B46-9312-F7119DC7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Macrostructure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CA22-DA52-BB4C-870F-03EA3A95B7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The macrostructure of the fuel changes with operation</a:t>
            </a:r>
          </a:p>
          <a:p>
            <a:r>
              <a:rPr lang="en-US" sz="2400" dirty="0"/>
              <a:t>The high temperature will lead to sintering and restructuring into different zones (as in MOX fuel)</a:t>
            </a:r>
          </a:p>
          <a:p>
            <a:r>
              <a:rPr lang="en-US" sz="2400" dirty="0"/>
              <a:t>Similar four zone restructuring will occur, but with different zones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3B545E-7E37-1D4A-BBB8-F406B005D2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1: central void; 2: highly dense fuel similar to a pellet; 3: sintered microstructure with retained porosity; 4: original particle macrostructure</a:t>
            </a:r>
          </a:p>
          <a:p>
            <a:r>
              <a:rPr lang="en-US" sz="2400" dirty="0"/>
              <a:t>As the structure of the fuel changes, the properties change dramatically with radius and time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3CB81C-1020-E647-A3A7-442E928EE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8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82DC-DE0D-FE4A-B6D4-D283721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Sphere-Pac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B43B-DC35-094A-83C4-DF31DA3C9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264537" cy="4157663"/>
          </a:xfrm>
        </p:spPr>
        <p:txBody>
          <a:bodyPr/>
          <a:lstStyle/>
          <a:p>
            <a:r>
              <a:rPr lang="en-US" sz="2200" dirty="0"/>
              <a:t>While the sphere-</a:t>
            </a:r>
            <a:r>
              <a:rPr lang="en-US" sz="2200" dirty="0" err="1"/>
              <a:t>pac</a:t>
            </a:r>
            <a:r>
              <a:rPr lang="en-US" sz="2200" dirty="0"/>
              <a:t> concept is more complex than </a:t>
            </a:r>
            <a:r>
              <a:rPr lang="en-US" sz="2200" dirty="0" err="1"/>
              <a:t>vipac</a:t>
            </a:r>
            <a:r>
              <a:rPr lang="en-US" sz="2200" dirty="0"/>
              <a:t>, it offers additional flexibility</a:t>
            </a:r>
          </a:p>
          <a:p>
            <a:r>
              <a:rPr lang="en-US" sz="2200" dirty="0"/>
              <a:t>Particle sizes and particle distributions can be included</a:t>
            </a:r>
          </a:p>
          <a:p>
            <a:r>
              <a:rPr lang="en-US" sz="2200" dirty="0"/>
              <a:t>Spherical particles offer low friction resistance during the filling procedure</a:t>
            </a:r>
          </a:p>
          <a:p>
            <a:r>
              <a:rPr lang="en-US" sz="2200" dirty="0"/>
              <a:t>Sphere-</a:t>
            </a:r>
            <a:r>
              <a:rPr lang="en-US" sz="2200" dirty="0" err="1"/>
              <a:t>pac</a:t>
            </a:r>
            <a:r>
              <a:rPr lang="en-US" sz="2200" dirty="0"/>
              <a:t> can thus reach up to 90% smear density</a:t>
            </a:r>
          </a:p>
          <a:p>
            <a:r>
              <a:rPr lang="en-US" sz="2200" dirty="0"/>
              <a:t>Infiltration filling (image a) allows for tailoring of small particles to serve specific purposes, such as an oxygen getter, a low reactivity with cladding, etc.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2364CC-3AF1-9842-90FF-42E0FD70E17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0018" y="2054712"/>
            <a:ext cx="5431981" cy="336714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35143-8F2E-6C40-BE01-4873CB1C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5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F7185-7E96-6249-B412-0B5EE85F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Vipac</a:t>
            </a:r>
            <a:r>
              <a:rPr lang="en-US" dirty="0"/>
              <a:t> Irradiations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F19F-3EAF-044F-89BC-3863263F3A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4026946" cy="4157663"/>
          </a:xfrm>
        </p:spPr>
        <p:txBody>
          <a:bodyPr/>
          <a:lstStyle/>
          <a:p>
            <a:r>
              <a:rPr lang="en-US" sz="2200" dirty="0"/>
              <a:t>Japanese irradiations (FUJI Project), with MOX fuel 20% Pu</a:t>
            </a:r>
          </a:p>
          <a:p>
            <a:r>
              <a:rPr lang="en-US" sz="2200" dirty="0" err="1"/>
              <a:t>Vipac</a:t>
            </a:r>
            <a:r>
              <a:rPr lang="en-US" sz="2200" dirty="0"/>
              <a:t> fuel after initial sintering test irradiated up to 487 W/cm after 36h</a:t>
            </a:r>
          </a:p>
          <a:p>
            <a:r>
              <a:rPr lang="en-US" sz="2200" dirty="0"/>
              <a:t>Restructuring test with ramping up to 502 W/cm for 36h and holding at 502 W/cm for 96h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8FF2A2-E2C9-3944-945F-AFC704D9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26F27-6E48-5B41-BC4D-EB9C38B70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426" y="2097884"/>
            <a:ext cx="7240942" cy="362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6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8940B-9502-6542-B5EE-26DD516B5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Sphere-Pac Irradiations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3F8B-9E4A-DE4E-8987-738BE83FA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2897393" cy="4157663"/>
          </a:xfrm>
        </p:spPr>
        <p:txBody>
          <a:bodyPr/>
          <a:lstStyle/>
          <a:p>
            <a:r>
              <a:rPr lang="en-US" sz="2200" dirty="0"/>
              <a:t>Dounreay fast reactor – </a:t>
            </a:r>
            <a:r>
              <a:rPr lang="en-US" sz="2200" dirty="0" err="1"/>
              <a:t>UPu</a:t>
            </a:r>
            <a:r>
              <a:rPr lang="en-US" sz="2200" dirty="0"/>
              <a:t>-C fuels</a:t>
            </a:r>
          </a:p>
          <a:p>
            <a:r>
              <a:rPr lang="en-US" sz="2200" dirty="0"/>
              <a:t>a) 62 kW/m, 7.3% FIMA, 458C</a:t>
            </a:r>
          </a:p>
          <a:p>
            <a:r>
              <a:rPr lang="en-US" sz="2200" dirty="0"/>
              <a:t>b) 49 kW/m, 5.7% FIMA, 320C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C9C67-0DC7-6E46-9138-46220394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1F07AB-F315-C44F-BDC0-21BEFA23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6023" y="2116934"/>
            <a:ext cx="7116377" cy="355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32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920C-6AF5-FA4D-A6C3-37EB168C8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DDE8A-D760-FF4B-AC6B-01C0B9F1A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10972799" cy="4157663"/>
          </a:xfrm>
        </p:spPr>
        <p:txBody>
          <a:bodyPr/>
          <a:lstStyle/>
          <a:p>
            <a:r>
              <a:rPr lang="en-US" sz="2400" dirty="0"/>
              <a:t>Particle fuels are a realistic option for fast reactor systems</a:t>
            </a:r>
          </a:p>
          <a:p>
            <a:r>
              <a:rPr lang="en-US" sz="2400" dirty="0"/>
              <a:t>Fast reactors allow for efficient burning of actinides</a:t>
            </a:r>
          </a:p>
          <a:p>
            <a:r>
              <a:rPr lang="en-US" sz="2400" dirty="0"/>
              <a:t>Nominal fast reactor fuel pins are designed for fission gas release, and thus the larger gas release, compared to UO2, is not detrimental</a:t>
            </a:r>
          </a:p>
          <a:p>
            <a:r>
              <a:rPr lang="en-US" sz="2400" dirty="0"/>
              <a:t>Other fuel bases, other than oxides, can easily be deployed</a:t>
            </a:r>
          </a:p>
          <a:p>
            <a:r>
              <a:rPr lang="en-US" sz="2400" dirty="0"/>
              <a:t>FCMI is greatly reduced due to the inherent space allowing for swelling of the particles</a:t>
            </a:r>
          </a:p>
          <a:p>
            <a:r>
              <a:rPr lang="en-US" sz="2400" dirty="0"/>
              <a:t>LWR application is limited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E58BF-D9CC-6143-BBCF-E882B3F5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7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waste glasses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5CE2A5-2FD6-6F4D-9D13-257FBB46D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A6BD0F-ABBC-C14D-BC96-77BE126A748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07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51B68-D7A4-BA49-AECF-D912F00A4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Waste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BCB58-5D55-264F-AEAB-7F1A2287F7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Fission products (FPs) and minor actinides (MAs) produced during fuel irradiation in the reactor only represent about 5% of the weight of used nuclear fuel, but about 98% of its radioactivity</a:t>
            </a:r>
          </a:p>
          <a:p>
            <a:r>
              <a:rPr lang="en-US" sz="2400" dirty="0"/>
              <a:t>When fuel is reprocessed, the FPs and MAs end up in concentrated solutions (High Level Waste – HLW) temporarily stored in tanks </a:t>
            </a:r>
          </a:p>
          <a:p>
            <a:endParaRPr lang="en-US" sz="2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C914-8A7F-6740-9177-5ADEF1730A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Long term (&gt;100 year) storage requires a different path, with initial targets on glass or glass-ceramics to immobilize FPs</a:t>
            </a:r>
          </a:p>
          <a:p>
            <a:r>
              <a:rPr lang="en-US" sz="2400" dirty="0"/>
              <a:t>The first attempts at the CEA in 1957 targeted crystals of mica-phlogopite: M2Mg6(AlSi3)2O20F4</a:t>
            </a:r>
          </a:p>
          <a:p>
            <a:r>
              <a:rPr lang="en-US" sz="2400" dirty="0"/>
              <a:t>Twenty years later, borosilicate glass had appeared as the standard choice for the HLW matrix</a:t>
            </a:r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694B-686F-1A4D-8BC3-FBFD5D4A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414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44320</TotalTime>
  <Words>464</Words>
  <Application>Microsoft Macintosh PowerPoint</Application>
  <PresentationFormat>Widescreen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Custom Design</vt:lpstr>
      <vt:lpstr>1_NCStateU-horizontal-left-logo</vt:lpstr>
      <vt:lpstr>NE 591: Advanced Reactor Materials</vt:lpstr>
      <vt:lpstr>Particle fuels</vt:lpstr>
      <vt:lpstr>Macrostructure Changes</vt:lpstr>
      <vt:lpstr>Sphere-Pac Concepts</vt:lpstr>
      <vt:lpstr>Vipac Irradiations</vt:lpstr>
      <vt:lpstr>Sphere-Pac Irradiations</vt:lpstr>
      <vt:lpstr>Overview</vt:lpstr>
      <vt:lpstr>waste glasses</vt:lpstr>
      <vt:lpstr>Waste Forms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Fabrication</dc:title>
  <dc:creator>Ben Beeler</dc:creator>
  <cp:lastModifiedBy>Benjamin W. Beeler</cp:lastModifiedBy>
  <cp:revision>77</cp:revision>
  <dcterms:created xsi:type="dcterms:W3CDTF">2019-12-09T16:44:02Z</dcterms:created>
  <dcterms:modified xsi:type="dcterms:W3CDTF">2021-11-18T18:22:18Z</dcterms:modified>
</cp:coreProperties>
</file>