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510" r:id="rId3"/>
    <p:sldId id="407" r:id="rId4"/>
    <p:sldId id="509" r:id="rId5"/>
    <p:sldId id="50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65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9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C5DAC-1A13-D34F-9418-D6257772B49C}" type="datetimeFigureOut">
              <a:rPr lang="en-US"/>
              <a:pPr>
                <a:defRPr/>
              </a:pPr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2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0D93-568E-6D41-8E6D-0963A71A503C}" type="datetimeFigureOut">
              <a:rPr lang="en-US"/>
              <a:pPr>
                <a:defRPr/>
              </a:pPr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3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0746"/>
            <a:ext cx="10972800" cy="38454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5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8075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F39-3D09-F149-B1A1-DC2A7DB4A435}" type="datetimeFigureOut">
              <a:rPr lang="en-US"/>
              <a:pPr>
                <a:defRPr/>
              </a:pPr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1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3"/>
            <a:ext cx="5384800" cy="41576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3"/>
            <a:ext cx="5384800" cy="41576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11/11/21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7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867339"/>
            <a:ext cx="10972800" cy="10683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11/11/21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3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11/11/21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0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70F-F7E3-1F40-B6F3-59FE945D5A70}" type="datetimeFigureOut">
              <a:rPr lang="en-US"/>
              <a:pPr>
                <a:defRPr/>
              </a:pPr>
              <a:t>11/11/21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0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E9B0-C3DF-544F-BB14-A487ECCC7F43}" type="datetimeFigureOut">
              <a:rPr lang="en-US"/>
              <a:pPr>
                <a:defRPr/>
              </a:pPr>
              <a:t>11/11/21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6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B1CF-5E0C-5D41-A3E2-D78942339385}" type="datetimeFigureOut">
              <a:rPr lang="en-US"/>
              <a:pPr>
                <a:defRPr/>
              </a:pPr>
              <a:t>11/11/21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3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0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11/11/21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29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7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4267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457189" indent="-457189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990575" indent="-380990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523962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2133547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67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743131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333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8C24-8575-8644-833E-593D27AC5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NE 591: Advanced Reactor Materials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87F49-5DA5-4E46-B793-DAB018625C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2021</a:t>
            </a:r>
          </a:p>
          <a:p>
            <a:r>
              <a:rPr lang="en-US" dirty="0"/>
              <a:t>Dr. Benjamin Beeler</a:t>
            </a:r>
          </a:p>
        </p:txBody>
      </p:sp>
    </p:spTree>
    <p:extLst>
      <p:ext uri="{BB962C8B-B14F-4D97-AF65-F5344CB8AC3E}">
        <p14:creationId xmlns:p14="http://schemas.microsoft.com/office/powerpoint/2010/main" val="334078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11B0-4D23-2B4F-B43C-D3DCA860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8C5C-C8E6-9340-A5EE-A2B64B84F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2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47CF-EAEA-5F40-93E5-30922295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cladding</a:t>
            </a:r>
          </a:p>
        </p:txBody>
      </p:sp>
    </p:spTree>
    <p:extLst>
      <p:ext uri="{BB962C8B-B14F-4D97-AF65-F5344CB8AC3E}">
        <p14:creationId xmlns:p14="http://schemas.microsoft.com/office/powerpoint/2010/main" val="406366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FB36-5F27-9945-A9D8-87E91B00A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Irradiation Embrittlement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D229B-5010-894D-AD9B-45DDBB626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968503"/>
            <a:ext cx="6109252" cy="4157663"/>
          </a:xfrm>
        </p:spPr>
        <p:txBody>
          <a:bodyPr/>
          <a:lstStyle/>
          <a:p>
            <a:r>
              <a:rPr lang="en-US" sz="2200" dirty="0"/>
              <a:t>Ferritic steels have these large of monocarbides, which aid in creep resistance</a:t>
            </a:r>
          </a:p>
          <a:p>
            <a:r>
              <a:rPr lang="en-US" sz="2200" dirty="0"/>
              <a:t>The lath boundaries are decorated with Cr rich M23C6 precipitates which increase the thermal stability of the steel</a:t>
            </a:r>
          </a:p>
          <a:p>
            <a:r>
              <a:rPr lang="en-US" sz="2200" dirty="0"/>
              <a:t>Embrittlement is caused by 1) segregation of elements to lath boundaries which make the grain boundaries </a:t>
            </a:r>
            <a:r>
              <a:rPr lang="en-US" sz="2200" dirty="0" err="1"/>
              <a:t>decohesive</a:t>
            </a:r>
            <a:r>
              <a:rPr lang="en-US" sz="2200" dirty="0"/>
              <a:t>, and 2) evolution of carbides and intermetallic phases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A07E5-1A72-BA4B-9D53-E6450044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E9ADDF-4841-5D40-8107-49C874CE0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18852" y="1968503"/>
            <a:ext cx="4863548" cy="4157663"/>
          </a:xfrm>
        </p:spPr>
        <p:txBody>
          <a:bodyPr/>
          <a:lstStyle/>
          <a:p>
            <a:r>
              <a:rPr lang="en-US" sz="2200" dirty="0"/>
              <a:t>For removable components such as clad, which are subjected to high temperature and pressure with a residence time of a few years, creep embrittlement is the issue which decides their design and performance</a:t>
            </a:r>
          </a:p>
          <a:p>
            <a:r>
              <a:rPr lang="en-US" sz="2200" dirty="0"/>
              <a:t>The increase in the ductile to brittle transition temperature, DBTT, is known to be related to irradiation hardening, which is generally observed to saturate with fluence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5380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FB36-5F27-9945-A9D8-87E91B00A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Irradiation Embrittlement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D229B-5010-894D-AD9B-45DDBB626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968504"/>
            <a:ext cx="10972799" cy="675306"/>
          </a:xfrm>
        </p:spPr>
        <p:txBody>
          <a:bodyPr/>
          <a:lstStyle/>
          <a:p>
            <a:r>
              <a:rPr lang="en-US" sz="2400" dirty="0"/>
              <a:t>Extensive evaluation of the embrittlement behavior of the ferritic steels for different chemistry has been performed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A7758F-EA61-D64D-9A69-433ECD5CAE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01341" y="2723321"/>
            <a:ext cx="6242049" cy="410661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A07E5-1A72-BA4B-9D53-E6450044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69259"/>
      </p:ext>
    </p:extLst>
  </p:cSld>
  <p:clrMapOvr>
    <a:masterClrMapping/>
  </p:clrMapOvr>
</p:sld>
</file>

<file path=ppt/theme/theme1.xml><?xml version="1.0" encoding="utf-8"?>
<a:theme xmlns:a="http://schemas.openxmlformats.org/drawingml/2006/main" name="1_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161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1_NCStateU-horizontal-left-logo</vt:lpstr>
      <vt:lpstr>NE 591: Advanced Reactor Materials</vt:lpstr>
      <vt:lpstr>Last Time</vt:lpstr>
      <vt:lpstr>advanced cladding</vt:lpstr>
      <vt:lpstr>Irradiation Embrittlement</vt:lpstr>
      <vt:lpstr>Irradiation Embrittlement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 591: Advanced Reactor Materials</dc:title>
  <dc:creator>Benjamin W. Beeler</dc:creator>
  <cp:lastModifiedBy>Benjamin W. Beeler</cp:lastModifiedBy>
  <cp:revision>7</cp:revision>
  <dcterms:created xsi:type="dcterms:W3CDTF">2021-06-30T18:29:00Z</dcterms:created>
  <dcterms:modified xsi:type="dcterms:W3CDTF">2021-11-11T20:46:14Z</dcterms:modified>
</cp:coreProperties>
</file>