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32"/>
  </p:notesMasterIdLst>
  <p:sldIdLst>
    <p:sldId id="256" r:id="rId3"/>
    <p:sldId id="507" r:id="rId4"/>
    <p:sldId id="462" r:id="rId5"/>
    <p:sldId id="469" r:id="rId6"/>
    <p:sldId id="468" r:id="rId7"/>
    <p:sldId id="471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488" r:id="rId20"/>
    <p:sldId id="489" r:id="rId21"/>
    <p:sldId id="491" r:id="rId22"/>
    <p:sldId id="490" r:id="rId23"/>
    <p:sldId id="492" r:id="rId24"/>
    <p:sldId id="493" r:id="rId25"/>
    <p:sldId id="442" r:id="rId26"/>
    <p:sldId id="443" r:id="rId27"/>
    <p:sldId id="446" r:id="rId28"/>
    <p:sldId id="444" r:id="rId29"/>
    <p:sldId id="525" r:id="rId30"/>
    <p:sldId id="5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2B0241-1142-C84C-9EE2-42E44ABD8DAA}" type="datetimeFigureOut">
              <a:rPr lang="en-US" smtClean="0"/>
              <a:t>8/24/21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37FF6-46D6-B849-A6CD-85860317B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802D-2D03-BE49-97AF-DE25499D6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C79BB-C53F-454F-8922-2B2739189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EF80-FE65-ED4F-9FE0-B09E92D1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305F-1CC5-D743-8B75-9BFF4558415F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942A-634C-BB40-9910-CBFA4406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2F66-DE68-D245-97C8-9A6FA1D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86B8-FDC8-A24B-A420-9A352903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81A36-D120-B846-BA83-5C4BFEA3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6F14-E9DD-E146-A94A-4A7CA228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C2A9-6253-154B-B733-037751386140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0E94-9F94-1649-8FE1-5341BF85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5164-23F2-A840-AE31-9813D21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27D83-6F99-5343-9159-1F2E060A4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7CEDD-89DF-CC43-9E60-8FC65D4CF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88CF-EA17-6D4E-A676-D0DD2AEE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5E70-01A0-F346-BD96-C71A4405ABF1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57EE-AA9E-7744-B121-83782939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5FA26-DD53-CA43-B54B-89E91BCD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8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8CCA7-042D-4344-9F38-A30A24316FF0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8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CAF1B-B7C8-8347-AE4A-EC343217B68C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F136D-307A-4941-889F-E9EB8268902E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F76C3-E96E-A54F-A122-6303A871D871}" type="datetime1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40392-1101-8A42-BEB5-9592F30E3A91}" type="datetime1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3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72F20-AC2E-6D46-8A6B-0183BC6D49D1}" type="datetime1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EA4AC-8DBD-3E4B-B61C-36A721F07D61}" type="datetime1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1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BFB7E-23D3-E748-98B9-B9A8C558BBAC}" type="datetime1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C586-3F5F-8148-BB1F-499EF949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2D30-D2E4-C24D-96F5-10BF4E04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657D-8EE5-CB48-9FCB-F9F368C2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7BDF0-33EE-ED4E-A1A1-446990BE89AC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4680-2FCD-2C45-88DD-58DC3F09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DDA8-E64C-534E-9966-09CB6520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7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0E0F4-A999-A54E-B545-67F2F70C10FB}" type="datetime1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68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13E56-4916-404E-AAB2-B4BA03F90FC2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0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13883-51E5-FD4C-BFE2-284CCAA85938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776C-1D59-8049-88C7-A9CF31D4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2CAF-2FC3-CE40-AFEE-BB0B1776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856D-91AF-CD4F-BBB9-BB22C9E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32A8C-C50B-B849-A938-8B60F015CF8A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3E7E-C490-8847-8BD6-E8FF9272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B10A-A8F3-4D47-8A42-C63FD91E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6C5A-058F-7443-BE51-F3484A7E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65D3-EC68-114D-9B11-DAB294D6F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729DA-5D8F-0D4A-9476-2A4B4565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0497-C1FE-D547-B571-D69E5741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FC86-2DCE-084F-ADD8-86F8DD5E1B99}" type="datetime1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48521-7F13-C445-8751-4E87C9A2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7EE6-7CA7-0E41-9D14-89950249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FEF4-0D8E-DE46-AA71-05EE50ED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346F-A12C-C142-8A93-08AF8CD4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45F87-A4D7-9343-A334-BB0CFE4C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EE44D-0A72-974F-A950-E6793FBEA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733BD-E3C6-644A-BFEA-47849788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2D901-6AD6-4A49-BB2B-6B6114E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B686-0587-F442-BC2B-85E37441C678}" type="datetime1">
              <a:rPr lang="en-US" smtClean="0"/>
              <a:t>8/24/21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8327C-C108-2948-9F3B-C5B7A290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731F0-A30E-CD44-8DE4-E4833756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4FD0-E6C0-4B4E-9F81-15DB2083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3ED28-8A5F-F64A-8A93-8A03DD7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B71C4-A8DD-5E42-9033-4B9437130A45}" type="datetime1">
              <a:rPr lang="en-US" smtClean="0"/>
              <a:t>8/24/21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56722-EB54-8141-9FFB-B883395C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943BF-772C-0847-97EA-D301AA57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B0981-B3E8-BA40-99FE-EA2C2AD9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6FEB-57AA-5E42-B42B-29A49C56821B}" type="datetime1">
              <a:rPr lang="en-US" smtClean="0"/>
              <a:t>8/24/21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2584C-B9F3-5C46-B605-B2FB4739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5008-FE08-E24B-9B3C-0A16B2CE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EC03-3651-D14B-AEAB-3A7133F5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D8CA-8B8C-944F-8C90-AE9CC8AC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B7D9-B6E8-714F-A4A5-B28D20D3F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B4357-3269-4248-AEAA-3609D1B5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A8F8B-64C0-644D-B977-5D899210463C}" type="datetime1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7DF4-EB73-9348-BA24-2E62ACB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FC95E-AF76-2F40-8E6E-10EEB82B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6BE1-1070-164D-B226-7BEB3337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E752A-35DB-4244-957A-47F0C249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A8CC6-3E86-9E4C-B828-E55B4933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BC1C-7B9D-C646-8E67-4C98CDDA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77087-1FFB-5B45-AE46-3C879ADBCD86}" type="datetime1">
              <a:rPr lang="en-US" smtClean="0"/>
              <a:t>8/24/21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295E-F278-8441-AA89-1F2F8EB2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FDEB5-4B8E-1143-AC2B-DDB5F294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2B010-5E9E-E240-BC91-7846D2B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3D9EB-2FC9-1848-BCB3-4904198D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4448-0A7D-184E-908E-72ADAF04E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BBF69-BE89-6841-9243-2F9C2E854C58}" type="datetime1">
              <a:rPr lang="en-US" smtClean="0"/>
              <a:t>8/24/21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183-444C-E749-AEE5-FEA7D7D6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8D00-42C1-B442-BC2B-ECBBCB647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0A6D047-5534-0641-AA46-5C16F49FBEAF}" type="datetime1">
              <a:rPr lang="en-US" smtClean="0"/>
              <a:t>8/24/21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E015E-2E6F-6B40-94AC-A2FDB6C7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3049-4B0D-0947-9A8D-33B38D2E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Low-Med T Radiation Effects in </a:t>
            </a:r>
            <a:r>
              <a:rPr lang="en-US" dirty="0" err="1"/>
              <a:t>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5B20-5E00-B145-9346-A0CC7F4F2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918476" cy="4157663"/>
          </a:xfrm>
        </p:spPr>
        <p:txBody>
          <a:bodyPr/>
          <a:lstStyle/>
          <a:p>
            <a:r>
              <a:rPr lang="en-US" sz="2000" dirty="0"/>
              <a:t>Above the critical amorphization temperature (423 K), the swelling increases logarithmically with dose until it reaches saturation</a:t>
            </a:r>
          </a:p>
          <a:p>
            <a:r>
              <a:rPr lang="en-US" sz="2000" dirty="0"/>
              <a:t>The saturation level decreases with increasing irradiation temperature</a:t>
            </a:r>
          </a:p>
          <a:p>
            <a:r>
              <a:rPr lang="en-US" sz="2000" dirty="0"/>
              <a:t>The dose exponents of swelling during the log period are often close to 2/3, in line with assumptions based on interstitial clusters</a:t>
            </a:r>
          </a:p>
          <a:p>
            <a:r>
              <a:rPr lang="en-US" sz="2000" dirty="0"/>
              <a:t>This temperature regime is referred to as the point-defect swelling regime and goes from critical amorphization temperature to about 1273 K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629BA-C39F-114C-A1F4-094B6069E22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2997" y="4231559"/>
            <a:ext cx="4123422" cy="2626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838706-DB0E-234A-B96B-3F1CBD13DE04}"/>
              </a:ext>
            </a:extLst>
          </p:cNvPr>
          <p:cNvSpPr/>
          <p:nvPr/>
        </p:nvSpPr>
        <p:spPr>
          <a:xfrm>
            <a:off x="7400249" y="4317025"/>
            <a:ext cx="1499600" cy="4154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700" dirty="0" err="1">
                <a:latin typeface="Helvetica" pitchFamily="2" charset="0"/>
              </a:rPr>
              <a:t>Tirr</a:t>
            </a:r>
            <a:r>
              <a:rPr lang="en-US" sz="700" dirty="0">
                <a:latin typeface="Helvetica" pitchFamily="2" charset="0"/>
              </a:rPr>
              <a:t>=300  C, 6 dpa</a:t>
            </a:r>
          </a:p>
          <a:p>
            <a:pPr algn="ctr"/>
            <a:r>
              <a:rPr lang="en-US" sz="700" dirty="0">
                <a:latin typeface="Helvetica" pitchFamily="2" charset="0"/>
              </a:rPr>
              <a:t>Dot number density  2.2e+24m-3</a:t>
            </a:r>
          </a:p>
          <a:p>
            <a:pPr algn="ctr"/>
            <a:r>
              <a:rPr lang="en-US" sz="700" dirty="0">
                <a:latin typeface="Helvetica" pitchFamily="2" charset="0"/>
              </a:rPr>
              <a:t>Mean dot diameter=1nm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BDF0EE-5997-A84F-B89C-BB0B3A75F6ED}"/>
              </a:ext>
            </a:extLst>
          </p:cNvPr>
          <p:cNvSpPr/>
          <p:nvPr/>
        </p:nvSpPr>
        <p:spPr>
          <a:xfrm>
            <a:off x="9355113" y="4317025"/>
            <a:ext cx="175164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800" dirty="0" err="1">
                <a:latin typeface="Helvetica" pitchFamily="2" charset="0"/>
              </a:rPr>
              <a:t>Tirr</a:t>
            </a:r>
            <a:r>
              <a:rPr lang="en-US" sz="800" dirty="0">
                <a:latin typeface="Helvetica" pitchFamily="2" charset="0"/>
              </a:rPr>
              <a:t>= 800  C, 7.7 dpa</a:t>
            </a:r>
          </a:p>
          <a:p>
            <a:pPr algn="ctr"/>
            <a:r>
              <a:rPr lang="en-US" sz="800" dirty="0">
                <a:latin typeface="Helvetica" pitchFamily="2" charset="0"/>
              </a:rPr>
              <a:t>Loop number density  3.3e+23m-3</a:t>
            </a:r>
          </a:p>
          <a:p>
            <a:pPr algn="ctr"/>
            <a:r>
              <a:rPr lang="en-US" sz="800" dirty="0">
                <a:latin typeface="Helvetica" pitchFamily="2" charset="0"/>
              </a:rPr>
              <a:t>Mean loop diameter = 3.0 nm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04D0E9E-B234-7346-84D8-32C772AD761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616954" y="1703255"/>
            <a:ext cx="2872605" cy="2528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7752AB-4E91-654B-9BEA-04BA868B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4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B8A0-BF30-1440-97BD-9FCCBD73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Saturation Swelling in </a:t>
            </a:r>
            <a:r>
              <a:rPr lang="en-US" dirty="0" err="1"/>
              <a:t>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6EBB-A39D-884F-B14C-39C6B20CF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5769685" cy="4157663"/>
          </a:xfrm>
        </p:spPr>
        <p:txBody>
          <a:bodyPr/>
          <a:lstStyle/>
          <a:p>
            <a:r>
              <a:rPr lang="en-US" sz="2400" dirty="0"/>
              <a:t>Log swelling vs dose shown at right for CVD </a:t>
            </a:r>
            <a:r>
              <a:rPr lang="en-US" sz="2400" dirty="0" err="1"/>
              <a:t>SiC</a:t>
            </a:r>
            <a:r>
              <a:rPr lang="en-US" sz="2400" dirty="0"/>
              <a:t> irradiated in HFIR</a:t>
            </a:r>
          </a:p>
          <a:p>
            <a:r>
              <a:rPr lang="en-US" sz="2400" dirty="0"/>
              <a:t>The swelling of </a:t>
            </a:r>
            <a:r>
              <a:rPr lang="en-US" sz="2400" dirty="0" err="1"/>
              <a:t>SiC</a:t>
            </a:r>
            <a:r>
              <a:rPr lang="en-US" sz="2400" dirty="0"/>
              <a:t> is highly temperature dependent</a:t>
            </a:r>
          </a:p>
          <a:p>
            <a:pPr lvl="1"/>
            <a:r>
              <a:rPr lang="en-US" sz="1867" dirty="0"/>
              <a:t>at 1 dpa, saturation values from 200 C to 800 C vary by a factor of 5</a:t>
            </a:r>
          </a:p>
          <a:p>
            <a:r>
              <a:rPr lang="en-US" sz="2400" dirty="0"/>
              <a:t>The decrease in saturation with increasing T is due to increased recombination of defects</a:t>
            </a:r>
          </a:p>
          <a:p>
            <a:r>
              <a:rPr lang="en-US" sz="2400" dirty="0"/>
              <a:t>Swelling saturates at relatively low doses, less than 10 dpa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1284E-76ED-6C42-A0AC-3A121F12F2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746" y="5856493"/>
            <a:ext cx="3835400" cy="8509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E1832C-7411-3443-9900-A8C2E4757A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8988" y="1968501"/>
            <a:ext cx="3342046" cy="3815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2E88-0D33-9D41-801A-A4A219FA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57E8-B98C-F044-BD9F-900BAC20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 Radiation Effects in </a:t>
            </a:r>
            <a:r>
              <a:rPr lang="en-US" dirty="0" err="1"/>
              <a:t>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A1D2C-87D7-A84A-BED9-7210B2DF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533479" cy="4157663"/>
          </a:xfrm>
        </p:spPr>
        <p:txBody>
          <a:bodyPr/>
          <a:lstStyle/>
          <a:p>
            <a:r>
              <a:rPr lang="en-US" sz="2200" dirty="0"/>
              <a:t>Above 1000C, Frank loops of the interstitial type become the dominant defects observed by TEM</a:t>
            </a:r>
          </a:p>
          <a:p>
            <a:r>
              <a:rPr lang="en-US" sz="2200" dirty="0"/>
              <a:t>Interstitial Frank loops are faulted, in that they include a stacking fault</a:t>
            </a:r>
          </a:p>
          <a:p>
            <a:r>
              <a:rPr lang="en-US" sz="2200" dirty="0"/>
              <a:t>Consequently, these loops cannot glide and will not move under an applied stress or temperature, and are therefore considered as sessile</a:t>
            </a:r>
          </a:p>
          <a:p>
            <a:r>
              <a:rPr lang="en-US" sz="2200" dirty="0"/>
              <a:t>At high temperature, the development of Frank loops into dislocation networks through </a:t>
            </a:r>
            <a:r>
              <a:rPr lang="en-US" sz="2200" dirty="0" err="1"/>
              <a:t>unfaulting</a:t>
            </a:r>
            <a:r>
              <a:rPr lang="en-US" sz="2200" dirty="0"/>
              <a:t> reactions at high doses is reported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003CB-11BC-CE42-8ADA-9D9BD5F78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7440" y="1968500"/>
            <a:ext cx="2810598" cy="1908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7C259-2E87-BB45-9DF5-516B803A9A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79721" y="3876871"/>
            <a:ext cx="2429286" cy="2620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8A641-3ABC-A946-BE15-9A77593E4AFE}"/>
              </a:ext>
            </a:extLst>
          </p:cNvPr>
          <p:cNvSpPr txBox="1"/>
          <p:nvPr/>
        </p:nvSpPr>
        <p:spPr>
          <a:xfrm>
            <a:off x="10424160" y="4593515"/>
            <a:ext cx="125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Frank loops in 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2E1F-F866-0244-8360-246DAFA3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329D-E63E-0349-A476-6CE2C0E0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 Radiation Effects in </a:t>
            </a:r>
            <a:r>
              <a:rPr lang="en-US" dirty="0" err="1"/>
              <a:t>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A460-9072-664C-AABE-83BB119ABD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The volume associated with dislocation loops in irradiated </a:t>
            </a:r>
            <a:r>
              <a:rPr lang="en-US" sz="2400" dirty="0" err="1"/>
              <a:t>SiC</a:t>
            </a:r>
            <a:r>
              <a:rPr lang="en-US" sz="2400" dirty="0"/>
              <a:t> has been estimated to be on the order of 0.1%</a:t>
            </a:r>
          </a:p>
          <a:p>
            <a:r>
              <a:rPr lang="en-US" sz="2400" dirty="0"/>
              <a:t>At high T (greater than about 1500 K) vacancies are sufficiently mobile and vacancy clusters can be formed</a:t>
            </a:r>
          </a:p>
          <a:p>
            <a:r>
              <a:rPr lang="en-US" sz="2400" dirty="0"/>
              <a:t>This high T regime is the void swelling regime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90135-67CB-E646-90F9-4856CD5B2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7450" y="2288381"/>
            <a:ext cx="5245100" cy="35179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A361B1-3443-C34A-AB65-DC5B2A5A2FE9}"/>
              </a:ext>
            </a:extLst>
          </p:cNvPr>
          <p:cNvSpPr/>
          <p:nvPr/>
        </p:nvSpPr>
        <p:spPr>
          <a:xfrm>
            <a:off x="5822493" y="6126162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Evolution of voids in high-temperature irradiated CVD </a:t>
            </a:r>
            <a:r>
              <a:rPr lang="en-US" dirty="0" err="1">
                <a:latin typeface="Helvetica" pitchFamily="2" charset="0"/>
              </a:rPr>
              <a:t>SiC.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ED2E6-AE87-6E40-B576-536035F5A1EE}"/>
              </a:ext>
            </a:extLst>
          </p:cNvPr>
          <p:cNvSpPr/>
          <p:nvPr/>
        </p:nvSpPr>
        <p:spPr>
          <a:xfrm>
            <a:off x="6553323" y="3082970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1130  C, 1.8 dpa</a:t>
            </a:r>
            <a:endParaRPr lang="en-US" sz="1100" dirty="0"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AFB8A6-2C53-AF49-875E-2D0C6943D6D3}"/>
              </a:ext>
            </a:extLst>
          </p:cNvPr>
          <p:cNvSpPr/>
          <p:nvPr/>
        </p:nvSpPr>
        <p:spPr>
          <a:xfrm>
            <a:off x="8175892" y="3082970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1130  C, 8.5 dpa</a:t>
            </a:r>
            <a:endParaRPr lang="en-US" sz="1100" dirty="0">
              <a:effectLst/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B05CB-08F4-164B-9CDB-622B4A1C45A9}"/>
              </a:ext>
            </a:extLst>
          </p:cNvPr>
          <p:cNvSpPr/>
          <p:nvPr/>
        </p:nvSpPr>
        <p:spPr>
          <a:xfrm>
            <a:off x="10081754" y="3004905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1280  C, 5.0 dpa</a:t>
            </a:r>
            <a:endParaRPr lang="en-US" sz="1100" dirty="0">
              <a:effectLst/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9F7C5-67CF-8C46-8304-29F7A11B29B2}"/>
              </a:ext>
            </a:extLst>
          </p:cNvPr>
          <p:cNvSpPr/>
          <p:nvPr/>
        </p:nvSpPr>
        <p:spPr>
          <a:xfrm>
            <a:off x="6553322" y="4739648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1450  C, 1.8 dpa</a:t>
            </a:r>
            <a:endParaRPr lang="en-US" sz="1100" dirty="0">
              <a:effectLst/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533CC-AE9D-094C-9A17-0C75DC313A49}"/>
              </a:ext>
            </a:extLst>
          </p:cNvPr>
          <p:cNvSpPr/>
          <p:nvPr/>
        </p:nvSpPr>
        <p:spPr>
          <a:xfrm>
            <a:off x="8277491" y="4739648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1450  C, 5.0 dpa</a:t>
            </a:r>
            <a:endParaRPr lang="en-US" sz="1100" dirty="0">
              <a:effectLst/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A8950D-F948-074F-A106-0680561A17E3}"/>
              </a:ext>
            </a:extLst>
          </p:cNvPr>
          <p:cNvSpPr/>
          <p:nvPr/>
        </p:nvSpPr>
        <p:spPr>
          <a:xfrm>
            <a:off x="10081753" y="4739648"/>
            <a:ext cx="122501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1450  C, 8.5 dpa</a:t>
            </a:r>
            <a:endParaRPr lang="en-US" sz="1100" dirty="0">
              <a:effectLst/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5DBD7-A652-2744-9757-49E48B0C7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E768-A935-F342-A8D1-4E267FB4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Irradiation-Induced Swelling in </a:t>
            </a:r>
            <a:r>
              <a:rPr lang="en-US" dirty="0" err="1"/>
              <a:t>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DA84-6B86-3845-A6D5-98EB5A128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5926851" cy="4157663"/>
          </a:xfrm>
        </p:spPr>
        <p:txBody>
          <a:bodyPr/>
          <a:lstStyle/>
          <a:p>
            <a:r>
              <a:rPr lang="en-US" sz="2400" dirty="0"/>
              <a:t>The transition from point-defect saturated swelling to void swelling occurs above 1000C</a:t>
            </a:r>
          </a:p>
          <a:p>
            <a:r>
              <a:rPr lang="en-US" sz="2400" dirty="0"/>
              <a:t>Void swelling increases as a function of dose, and is not known to saturate</a:t>
            </a:r>
          </a:p>
          <a:p>
            <a:r>
              <a:rPr lang="en-US" sz="2400" dirty="0"/>
              <a:t>The swelling near the critical amorphization temperature is described as the differential strain between the single interstitial, or tiny interstitial clusters, immobile vacancies, and </a:t>
            </a:r>
            <a:r>
              <a:rPr lang="en-US" sz="2400" dirty="0" err="1"/>
              <a:t>antisite</a:t>
            </a:r>
            <a:r>
              <a:rPr lang="en-US" sz="2400" dirty="0"/>
              <a:t> defects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89562-8E23-8646-9690-FD01D359C1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6451" y="1968500"/>
            <a:ext cx="4707097" cy="41576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053EA-89D8-044D-BA24-295FF82C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3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E768-A935-F342-A8D1-4E267FB4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Irradiation-Induced Swelling in </a:t>
            </a:r>
            <a:r>
              <a:rPr lang="en-US" dirty="0" err="1"/>
              <a:t>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DA84-6B86-3845-A6D5-98EB5A128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017112" cy="4157663"/>
          </a:xfrm>
        </p:spPr>
        <p:txBody>
          <a:bodyPr/>
          <a:lstStyle/>
          <a:p>
            <a:r>
              <a:rPr lang="en-US" sz="2200" dirty="0"/>
              <a:t>Above the critical amorphization temperature, the number of defects surviving recombination is reduced and the mobility of both silicon and carbon interstitials becomes significant</a:t>
            </a:r>
          </a:p>
          <a:p>
            <a:r>
              <a:rPr lang="en-US" sz="2200" dirty="0"/>
              <a:t>Above 1000 C microstructural studies have noted the presence of both Frank loops and tiny voids, indicating limited mobility of vacancies</a:t>
            </a:r>
          </a:p>
          <a:p>
            <a:r>
              <a:rPr lang="en-US" sz="2200" dirty="0"/>
              <a:t>The max irradiation temperature shown is 0.65 </a:t>
            </a:r>
            <a:r>
              <a:rPr lang="en-US" sz="2200" dirty="0" err="1"/>
              <a:t>T</a:t>
            </a:r>
            <a:r>
              <a:rPr lang="en-US" sz="2200" baseline="-25000" dirty="0" err="1"/>
              <a:t>melt</a:t>
            </a:r>
            <a:endParaRPr lang="en-US" sz="2200" baseline="-250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89562-8E23-8646-9690-FD01D359C1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6451" y="1968500"/>
            <a:ext cx="4707097" cy="41576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89A4B-F623-2B48-82E5-ED4E36D5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7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E768-A935-F342-A8D1-4E267FB4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Irradiation-Induced Swelling in </a:t>
            </a:r>
            <a:r>
              <a:rPr lang="en-US" dirty="0" err="1"/>
              <a:t>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DA84-6B86-3845-A6D5-98EB5A128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017112" cy="4157663"/>
          </a:xfrm>
        </p:spPr>
        <p:txBody>
          <a:bodyPr/>
          <a:lstStyle/>
          <a:p>
            <a:r>
              <a:rPr lang="en-US" sz="2200" dirty="0"/>
              <a:t>In typical </a:t>
            </a:r>
            <a:r>
              <a:rPr lang="en-US" sz="2200" dirty="0" err="1"/>
              <a:t>fcc</a:t>
            </a:r>
            <a:r>
              <a:rPr lang="en-US" sz="2200" dirty="0"/>
              <a:t> metal systems void swelling typically begins at ~0.35Tm, goes through a maximum value, and decreases to nil swelling by ~0.55Tm</a:t>
            </a:r>
          </a:p>
          <a:p>
            <a:r>
              <a:rPr lang="en-US" sz="2200" dirty="0"/>
              <a:t>The voids in </a:t>
            </a:r>
            <a:r>
              <a:rPr lang="en-US" sz="2200" dirty="0" err="1"/>
              <a:t>SiC</a:t>
            </a:r>
            <a:r>
              <a:rPr lang="en-US" sz="2200" dirty="0"/>
              <a:t> are continuing to grow in </a:t>
            </a:r>
            <a:r>
              <a:rPr lang="en-US" sz="2200" dirty="0" err="1"/>
              <a:t>SiC</a:t>
            </a:r>
            <a:r>
              <a:rPr lang="en-US" sz="2200" dirty="0"/>
              <a:t> irradiated to 1773 K, thus the energies for diffusion of either the Si or C vacancy or both must be quite high</a:t>
            </a:r>
          </a:p>
          <a:p>
            <a:r>
              <a:rPr lang="en-US" sz="2200" dirty="0"/>
              <a:t>This has been confirmed through DFT methods</a:t>
            </a:r>
          </a:p>
          <a:p>
            <a:r>
              <a:rPr lang="en-US" sz="2200" dirty="0"/>
              <a:t>It is unclear how swelling will increase as a function of dose above 10 dpa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89562-8E23-8646-9690-FD01D359C1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36451" y="1968500"/>
            <a:ext cx="4707097" cy="41576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B6BE-B35F-E044-B8DC-C2678633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2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E8AD-1ED9-E044-977B-436EBFDA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Conductivity Degradation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6E65-B45F-DE49-A02A-453904A0D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6045778" cy="4157663"/>
          </a:xfrm>
        </p:spPr>
        <p:txBody>
          <a:bodyPr/>
          <a:lstStyle/>
          <a:p>
            <a:r>
              <a:rPr lang="en-US" sz="2400" dirty="0" err="1"/>
              <a:t>SiC</a:t>
            </a:r>
            <a:r>
              <a:rPr lang="en-US" sz="2400" dirty="0"/>
              <a:t> is a ceramic with a band gap, and thus thermal conductivity is based on phonons</a:t>
            </a:r>
          </a:p>
          <a:p>
            <a:r>
              <a:rPr lang="en-US" sz="2400" dirty="0"/>
              <a:t>The conduction heat can be generally described by the strength of the individual contributors to phonon scattering: grain boundary scattering; phonon–phonon interaction; and defect scattering</a:t>
            </a:r>
          </a:p>
          <a:p>
            <a:r>
              <a:rPr lang="en-US" sz="2400" dirty="0"/>
              <a:t>Each of these types occurs at differing phonon frequencies and can be considered separable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2E20E-F2B5-9341-B5E7-70810E8C88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5378" y="1968500"/>
            <a:ext cx="4469244" cy="415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075955-4B76-3449-A708-470A289E38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7084" y="6126163"/>
            <a:ext cx="2222500" cy="292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1FC71-58EB-7144-8DF1-263329C1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2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E8AD-1ED9-E044-977B-436EBFDA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Conductivity Degradation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6E65-B45F-DE49-A02A-453904A0D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855746" cy="4157663"/>
          </a:xfrm>
        </p:spPr>
        <p:txBody>
          <a:bodyPr/>
          <a:lstStyle/>
          <a:p>
            <a:r>
              <a:rPr lang="en-US" sz="2400" dirty="0"/>
              <a:t>The unirradiated k</a:t>
            </a:r>
            <a:r>
              <a:rPr lang="en-US" sz="2400" baseline="-25000" dirty="0"/>
              <a:t>th</a:t>
            </a:r>
            <a:r>
              <a:rPr lang="en-US" sz="2400" dirty="0"/>
              <a:t> is highly dependent upon initial microstructure and temperature</a:t>
            </a:r>
          </a:p>
          <a:p>
            <a:r>
              <a:rPr lang="en-US" sz="2400" dirty="0"/>
              <a:t>Initial microstructure can be tailored, but the temperature dependence cannot be removed</a:t>
            </a:r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C2E20E-F2B5-9341-B5E7-70810E8C88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5378" y="1968500"/>
            <a:ext cx="4469244" cy="415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075955-4B76-3449-A708-470A289E38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6223" y="4835245"/>
            <a:ext cx="2222500" cy="2921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E24FA-B0D1-DC45-B164-153C7CD9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38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E8AD-1ED9-E044-977B-436EBFDA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Conductivity Degradation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6E65-B45F-DE49-A02A-453904A0D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855746" cy="4157663"/>
          </a:xfrm>
        </p:spPr>
        <p:txBody>
          <a:bodyPr/>
          <a:lstStyle/>
          <a:p>
            <a:r>
              <a:rPr lang="en-US" sz="2400" dirty="0"/>
              <a:t>At low temperatures irradiation produces simple defects and defect clusters that very effectively scatter phonons</a:t>
            </a:r>
          </a:p>
          <a:p>
            <a:r>
              <a:rPr lang="en-US" sz="2400" dirty="0"/>
              <a:t>In this case, defect scattering quickly dominates, with saturation thermal conductivity typically achieved by a few dpa</a:t>
            </a:r>
          </a:p>
          <a:p>
            <a:r>
              <a:rPr lang="en-US" sz="2400" dirty="0"/>
              <a:t>Defect scattering is sufficiently present to eliminate the temperature dependence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E249BE-9E7F-A94E-A8AA-954DDE56E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0246" y="1968500"/>
            <a:ext cx="4139507" cy="41576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5E32D-D551-D147-9B83-57143EC4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DC84-0091-574A-9F80-9BA14DB5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9696-DAB3-3B49-B4C8-AEDA11EF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280746"/>
            <a:ext cx="11183007" cy="3845418"/>
          </a:xfrm>
        </p:spPr>
        <p:txBody>
          <a:bodyPr/>
          <a:lstStyle/>
          <a:p>
            <a:r>
              <a:rPr lang="en-US" sz="2400" dirty="0"/>
              <a:t>Background and history of HTGRs/TRISO particles</a:t>
            </a:r>
          </a:p>
          <a:p>
            <a:r>
              <a:rPr lang="en-US" sz="2400" dirty="0"/>
              <a:t>Difference from LWRs</a:t>
            </a:r>
          </a:p>
          <a:p>
            <a:pPr lvl="1"/>
            <a:r>
              <a:rPr lang="en-US" sz="2400" dirty="0"/>
              <a:t>helium cooled; much higher temperatures; thermal/fast options; extensive utilization of graphite; flexibility of fuel</a:t>
            </a:r>
          </a:p>
          <a:p>
            <a:r>
              <a:rPr lang="en-US" sz="2400" dirty="0"/>
              <a:t>Fuel Kernel</a:t>
            </a:r>
          </a:p>
          <a:p>
            <a:pPr lvl="1"/>
            <a:r>
              <a:rPr lang="en-US" sz="2400" dirty="0"/>
              <a:t>oxides and carbides</a:t>
            </a:r>
          </a:p>
          <a:p>
            <a:pPr lvl="1"/>
            <a:r>
              <a:rPr lang="en-US" sz="2400" dirty="0"/>
              <a:t>oxides have better fission retention, carbides don’t produce CO</a:t>
            </a:r>
          </a:p>
          <a:p>
            <a:pPr lvl="1"/>
            <a:r>
              <a:rPr lang="en-US" sz="2400" dirty="0"/>
              <a:t>US uses UCO, UC2 being consumed over time</a:t>
            </a:r>
          </a:p>
          <a:p>
            <a:pPr lvl="1"/>
            <a:r>
              <a:rPr lang="en-US" sz="2400" dirty="0"/>
              <a:t>oxygen potential will govern CO production</a:t>
            </a:r>
          </a:p>
          <a:p>
            <a:pPr lvl="1"/>
            <a:r>
              <a:rPr lang="en-US" sz="2400" dirty="0"/>
              <a:t>CO production can cause failure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D0608-22D0-4848-AAC2-5EDF7821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03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E8AD-1ED9-E044-977B-436EBFDAB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Conductivity Degradation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6E65-B45F-DE49-A02A-453904A0D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855746" cy="4157663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E0CC0A-2F1F-9C40-A2D7-AD26591F93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5910" y="2345018"/>
            <a:ext cx="2969338" cy="3141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91F565-C9AC-7C4E-9D36-E5BA8BDE10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83411" y="2011366"/>
            <a:ext cx="2808589" cy="347503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2A99754-751D-8C40-9109-7DA406691619}"/>
              </a:ext>
            </a:extLst>
          </p:cNvPr>
          <p:cNvSpPr txBox="1">
            <a:spLocks/>
          </p:cNvSpPr>
          <p:nvPr/>
        </p:nvSpPr>
        <p:spPr bwMode="auto">
          <a:xfrm>
            <a:off x="762000" y="2120903"/>
            <a:ext cx="5855746" cy="41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733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990575" indent="-380990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32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523962" indent="-304792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667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2133547" indent="-304792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743131" indent="-304792" algn="l" defTabSz="609585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thermal defect resistance is defined as the difference between the reciprocals of the irradiated and nonirradiated thermal conductivity (1/</a:t>
            </a:r>
            <a:r>
              <a:rPr lang="en-US" sz="2000" dirty="0" err="1"/>
              <a:t>K</a:t>
            </a:r>
            <a:r>
              <a:rPr lang="en-US" sz="2000" baseline="-25000" dirty="0" err="1"/>
              <a:t>rd</a:t>
            </a:r>
            <a:r>
              <a:rPr lang="en-US" sz="2000" dirty="0"/>
              <a:t> = 1/</a:t>
            </a:r>
            <a:r>
              <a:rPr lang="en-US" sz="2000" dirty="0" err="1"/>
              <a:t>K</a:t>
            </a:r>
            <a:r>
              <a:rPr lang="en-US" sz="2000" baseline="-25000" dirty="0" err="1"/>
              <a:t>irr</a:t>
            </a:r>
            <a:r>
              <a:rPr lang="en-US" sz="2000" dirty="0"/>
              <a:t> – 1/</a:t>
            </a:r>
            <a:r>
              <a:rPr lang="en-US" sz="2000" dirty="0" err="1"/>
              <a:t>K</a:t>
            </a:r>
            <a:r>
              <a:rPr lang="en-US" sz="2000" baseline="-25000" dirty="0" err="1"/>
              <a:t>nonirr</a:t>
            </a:r>
            <a:r>
              <a:rPr lang="en-US" sz="2000" dirty="0"/>
              <a:t>)</a:t>
            </a:r>
          </a:p>
          <a:p>
            <a:r>
              <a:rPr lang="en-US" sz="2000" dirty="0"/>
              <a:t>This term can be related directly to the defect type and concentration present in irradiated ceramics</a:t>
            </a:r>
          </a:p>
          <a:p>
            <a:r>
              <a:rPr lang="en-US" sz="2000" dirty="0"/>
              <a:t>The thermal defect resistance is directly proportional to the irradiation-induced swelling in </a:t>
            </a:r>
            <a:r>
              <a:rPr lang="en-US" sz="2000" dirty="0" err="1"/>
              <a:t>SiC</a:t>
            </a:r>
            <a:r>
              <a:rPr lang="en-US" sz="2000" dirty="0"/>
              <a:t>, and is independent of temperature</a:t>
            </a:r>
          </a:p>
          <a:p>
            <a:r>
              <a:rPr lang="en-US" sz="2000" dirty="0"/>
              <a:t>This allows an indirect determination of thermal conductivity by measurement of the density change in the TRISO </a:t>
            </a:r>
            <a:r>
              <a:rPr lang="en-US" sz="2000" dirty="0" err="1"/>
              <a:t>SiC</a:t>
            </a:r>
            <a:r>
              <a:rPr lang="en-US" sz="2000" dirty="0"/>
              <a:t> shell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BE51A-AAD1-984F-8E06-3D029832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4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F246-B5CC-9544-B2A6-036175CF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Thermal Conductivity Degradation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E7EA-9334-B745-88DC-5034E8BF2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5769686" cy="4157663"/>
          </a:xfrm>
        </p:spPr>
        <p:txBody>
          <a:bodyPr/>
          <a:lstStyle/>
          <a:p>
            <a:r>
              <a:rPr lang="en-US" sz="2200" dirty="0"/>
              <a:t>In the high temperature void swelling regime, thermal conductivity degradation is not expected to saturate, as voids continue to grow and scatter phonons</a:t>
            </a:r>
          </a:p>
          <a:p>
            <a:r>
              <a:rPr lang="en-US" sz="2200" dirty="0"/>
              <a:t>Additionally, the linear relationship between swelling and thermal defect resistance does not exist at high temperature</a:t>
            </a:r>
          </a:p>
          <a:p>
            <a:r>
              <a:rPr lang="en-US" sz="2200" dirty="0"/>
              <a:t>Generally, void swelling does not degrade thermal conductivity as severely as point defects, but data at high T is quite limited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CBB67-EB10-A74E-B49A-35E6A1508B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7600" y="1981306"/>
            <a:ext cx="5384800" cy="4132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55BDD-884B-2741-8566-BD77231A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5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7D36-EB06-4549-A44D-73393885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</a:t>
            </a:r>
            <a:r>
              <a:rPr lang="en-US" dirty="0"/>
              <a:t> Mechanical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E1D1-7751-5B4B-BEC0-A8BD64CDA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6953026" cy="4157663"/>
          </a:xfrm>
        </p:spPr>
        <p:txBody>
          <a:bodyPr/>
          <a:lstStyle/>
          <a:p>
            <a:r>
              <a:rPr lang="en-US" sz="2400" dirty="0"/>
              <a:t>Irradiation generally reduces modulus to a greater extent for lower temperature irradiation, while the modulus reduction becomes negligible when irradiation temperature reaches or exceeds 1273 K</a:t>
            </a:r>
          </a:p>
          <a:p>
            <a:r>
              <a:rPr lang="en-US" sz="2400" dirty="0"/>
              <a:t>Irradiation-induced toughening (increase in fracture toughness) seems to be significant at 573–1273K in spite of the decrease in elastic modulus</a:t>
            </a:r>
          </a:p>
          <a:p>
            <a:r>
              <a:rPr lang="en-US" sz="2400" dirty="0"/>
              <a:t>However, there is significant scatter in the data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CD6816-F5A1-FB44-B7CB-E3FC6B3110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4701" y="1691257"/>
            <a:ext cx="2764716" cy="24848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92F5D9-0C92-AA43-AD03-C18E9B423F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0220" y="4176074"/>
            <a:ext cx="3053678" cy="26819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316FE-42E3-4D41-B81A-1E32AE54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5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1A22-ACB8-2F4E-BFCA-7B287E03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</a:t>
            </a:r>
            <a:r>
              <a:rPr lang="en-US" dirty="0"/>
              <a:t> Creep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9F15-A532-C34C-8A17-13539F258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801958" cy="4157663"/>
          </a:xfrm>
        </p:spPr>
        <p:txBody>
          <a:bodyPr/>
          <a:lstStyle/>
          <a:p>
            <a:r>
              <a:rPr lang="en-US" sz="2200" dirty="0"/>
              <a:t>Irradiation creep is defined as the difference in dimensional changes between a stressed and an unstressed sample irradiated under identical conditions</a:t>
            </a:r>
          </a:p>
          <a:p>
            <a:r>
              <a:rPr lang="en-US" sz="2200" dirty="0"/>
              <a:t>Studies on irradiation creep of </a:t>
            </a:r>
            <a:r>
              <a:rPr lang="en-US" sz="2200" dirty="0" err="1"/>
              <a:t>SiC</a:t>
            </a:r>
            <a:r>
              <a:rPr lang="en-US" sz="2200" dirty="0"/>
              <a:t> have been limited, although it is of high importance for </a:t>
            </a:r>
            <a:r>
              <a:rPr lang="en-US" sz="2200" dirty="0" err="1"/>
              <a:t>SiC</a:t>
            </a:r>
            <a:r>
              <a:rPr lang="en-US" sz="2200" dirty="0"/>
              <a:t> in TRISO particles</a:t>
            </a:r>
          </a:p>
          <a:p>
            <a:r>
              <a:rPr lang="en-US" sz="2200" dirty="0"/>
              <a:t>The creep strain for CVD </a:t>
            </a:r>
            <a:r>
              <a:rPr lang="en-US" sz="2200" dirty="0" err="1"/>
              <a:t>SiC</a:t>
            </a:r>
            <a:r>
              <a:rPr lang="en-US" sz="2200" dirty="0"/>
              <a:t> exhibited a weak temperature dependence at &lt;0.7 dpa whereas a major transition at higher doses likely exists at higher temperatures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255F5-8B58-1943-A133-8F901A7376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9892" y="2777406"/>
            <a:ext cx="5266466" cy="2484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52FA0-B43D-7049-A55B-AA5F560F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16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EDF0-99C9-A74B-9FB0-4F65ED3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</a:t>
            </a:r>
            <a:r>
              <a:rPr lang="en-US" dirty="0"/>
              <a:t>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3294-2E35-604D-B71F-DBB1DC21A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588000" cy="4157663"/>
          </a:xfrm>
        </p:spPr>
        <p:txBody>
          <a:bodyPr/>
          <a:lstStyle/>
          <a:p>
            <a:r>
              <a:rPr lang="en-US" sz="2000" dirty="0"/>
              <a:t>The silicon carbide layer serves as a critical fission product barrier, but can be corroded by fission products, in particular palladium</a:t>
            </a:r>
          </a:p>
          <a:p>
            <a:r>
              <a:rPr lang="en-US" sz="2000" dirty="0"/>
              <a:t>Additionally, silver can be transported through intact </a:t>
            </a:r>
            <a:r>
              <a:rPr lang="en-US" sz="2000" dirty="0" err="1"/>
              <a:t>SiC</a:t>
            </a:r>
            <a:r>
              <a:rPr lang="en-US" sz="2000" dirty="0"/>
              <a:t> layers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Pd</a:t>
            </a:r>
            <a:r>
              <a:rPr lang="en-US" sz="2000" dirty="0"/>
              <a:t>, the reaction with </a:t>
            </a:r>
            <a:r>
              <a:rPr lang="en-US" sz="2000" dirty="0" err="1"/>
              <a:t>SiC</a:t>
            </a:r>
            <a:r>
              <a:rPr lang="en-US" sz="2000" dirty="0"/>
              <a:t> can be qualitatively explained by the phase-diagram, where a number of intermetallic structures are present</a:t>
            </a:r>
          </a:p>
          <a:p>
            <a:r>
              <a:rPr lang="en-US" sz="2000" dirty="0"/>
              <a:t>To prevent corrosion by </a:t>
            </a:r>
            <a:r>
              <a:rPr lang="en-US" sz="2000" dirty="0" err="1"/>
              <a:t>Pd</a:t>
            </a:r>
            <a:r>
              <a:rPr lang="en-US" sz="2000" dirty="0"/>
              <a:t>, new combinations of coating layers have been proposed</a:t>
            </a:r>
          </a:p>
          <a:p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AF7B02-3EAF-FA42-94F5-F6AB95C4D4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8045" y="1968500"/>
            <a:ext cx="4903910" cy="41576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6ECC8-2DCD-234D-B7F3-96EA9DC5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EDF0-99C9-A74B-9FB0-4F65ED3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</a:t>
            </a:r>
            <a:r>
              <a:rPr lang="en-US" dirty="0"/>
              <a:t>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3294-2E35-604D-B71F-DBB1DC21A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059596" cy="4157663"/>
          </a:xfrm>
        </p:spPr>
        <p:txBody>
          <a:bodyPr/>
          <a:lstStyle/>
          <a:p>
            <a:r>
              <a:rPr lang="en-US" sz="2000" dirty="0"/>
              <a:t>Silver release has been observed from undamaged particles suggesting that Ag migrates through intact </a:t>
            </a:r>
            <a:r>
              <a:rPr lang="en-US" sz="2000" dirty="0" err="1"/>
              <a:t>SiC</a:t>
            </a:r>
            <a:r>
              <a:rPr lang="en-US" sz="2000" dirty="0"/>
              <a:t> layers at temperatures &gt;1100 C</a:t>
            </a:r>
          </a:p>
          <a:p>
            <a:r>
              <a:rPr lang="en-US" sz="2000" dirty="0"/>
              <a:t>The Ag migration mechanism remains not fully understood, but is still an active area of research</a:t>
            </a:r>
          </a:p>
          <a:p>
            <a:r>
              <a:rPr lang="en-US" sz="2000" dirty="0"/>
              <a:t>Ag release has a temperature dependence, pointing towards a diffusive mechanism</a:t>
            </a:r>
          </a:p>
          <a:p>
            <a:r>
              <a:rPr lang="en-US" sz="2000" dirty="0"/>
              <a:t>From microstructural analyses, it seems possible that Ag, Cd and </a:t>
            </a:r>
            <a:r>
              <a:rPr lang="en-US" sz="2000" dirty="0" err="1"/>
              <a:t>Pd</a:t>
            </a:r>
            <a:r>
              <a:rPr lang="en-US" sz="2000" dirty="0"/>
              <a:t> cluster and transport together at grain boundaries and triple points because of their common chemical properties </a:t>
            </a:r>
          </a:p>
          <a:p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C74934-2F83-C647-AFF0-653A0984E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195" y="1827466"/>
            <a:ext cx="2455679" cy="22198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86676B-D186-904A-B66F-95830B935BE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195" y="4082794"/>
            <a:ext cx="4913205" cy="27752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56E3F-2176-874F-82A9-4012EB6B6D5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7364" y="1794193"/>
            <a:ext cx="2245036" cy="225314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13024-78E4-F447-BDFF-58277642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8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EDF0-99C9-A74B-9FB0-4F65ED3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</a:t>
            </a:r>
            <a:r>
              <a:rPr lang="en-US" dirty="0"/>
              <a:t>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3294-2E35-604D-B71F-DBB1DC21A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588000" cy="4157663"/>
          </a:xfrm>
        </p:spPr>
        <p:txBody>
          <a:bodyPr/>
          <a:lstStyle/>
          <a:p>
            <a:r>
              <a:rPr lang="en-US" sz="2000" dirty="0"/>
              <a:t>Once cesium has migrated into the buffer, it can react with carbon</a:t>
            </a:r>
          </a:p>
          <a:p>
            <a:r>
              <a:rPr lang="en-US" sz="2000" dirty="0"/>
              <a:t>At nominal temperatures, cesium may be released and associated with carbon of the buffer layer to form compounds</a:t>
            </a:r>
          </a:p>
          <a:p>
            <a:r>
              <a:rPr lang="en-US" sz="2000" dirty="0"/>
              <a:t>These compounds, if they are not stable with increasing temperatures, may become a potential source of cesium release</a:t>
            </a:r>
          </a:p>
          <a:p>
            <a:r>
              <a:rPr lang="en-US" sz="2000" dirty="0"/>
              <a:t>Typically, cesium-graphite compounds are not stable at 923 K under vacuum and decompose to give cesium vapor and graphite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1217D-9EA7-CA42-9009-5D611B67F9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8190" y="2571516"/>
            <a:ext cx="3024393" cy="1981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991BA-376E-104A-A083-82A27F25620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2583" y="2173045"/>
            <a:ext cx="2844729" cy="334562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BF4D5-8715-8443-932A-EF188E90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85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EDF0-99C9-A74B-9FB0-4F65ED39B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</a:t>
            </a:r>
            <a:r>
              <a:rPr lang="en-US" dirty="0"/>
              <a:t> vs ZrC 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03294-2E35-604D-B71F-DBB1DC21A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318325" cy="4157663"/>
          </a:xfrm>
        </p:spPr>
        <p:txBody>
          <a:bodyPr/>
          <a:lstStyle/>
          <a:p>
            <a:r>
              <a:rPr lang="en-US" sz="2000" dirty="0"/>
              <a:t>An approach to counteract </a:t>
            </a:r>
            <a:r>
              <a:rPr lang="en-US" sz="2000" dirty="0" err="1"/>
              <a:t>SiC</a:t>
            </a:r>
            <a:r>
              <a:rPr lang="en-US" sz="2000" dirty="0"/>
              <a:t> fission product corrosion is to replace the </a:t>
            </a:r>
            <a:r>
              <a:rPr lang="en-US" sz="2000" dirty="0" err="1"/>
              <a:t>SiC</a:t>
            </a:r>
            <a:r>
              <a:rPr lang="en-US" sz="2000" dirty="0"/>
              <a:t> coating by a ZrC layer</a:t>
            </a:r>
          </a:p>
          <a:p>
            <a:r>
              <a:rPr lang="en-US" sz="2000" dirty="0"/>
              <a:t>Experimental observations showed neither </a:t>
            </a:r>
            <a:r>
              <a:rPr lang="en-US" sz="2000" dirty="0" err="1"/>
              <a:t>Pd</a:t>
            </a:r>
            <a:r>
              <a:rPr lang="en-US" sz="2000" dirty="0"/>
              <a:t> attack nor thermal degradation of ZrC up to 1600C</a:t>
            </a:r>
          </a:p>
          <a:p>
            <a:r>
              <a:rPr lang="en-US" sz="2000" dirty="0"/>
              <a:t>ZrC was also shown to have a high capacity to retain Cs, but poor retention of Ru</a:t>
            </a:r>
          </a:p>
          <a:p>
            <a:r>
              <a:rPr lang="en-US" sz="2000" dirty="0"/>
              <a:t>At higher T, the deterioration of the ZrC particle is caused by failure of the </a:t>
            </a:r>
            <a:r>
              <a:rPr lang="en-US" sz="2000" dirty="0" err="1"/>
              <a:t>IPyC</a:t>
            </a:r>
            <a:endParaRPr lang="en-US" sz="2000" dirty="0"/>
          </a:p>
          <a:p>
            <a:r>
              <a:rPr lang="en-US" sz="2000" dirty="0"/>
              <a:t>The development of TRISO with ZrC-coating is at an early stage compared to the </a:t>
            </a:r>
            <a:r>
              <a:rPr lang="en-US" sz="2000" dirty="0" err="1"/>
              <a:t>SiC</a:t>
            </a:r>
            <a:r>
              <a:rPr lang="en-US" sz="2000" dirty="0"/>
              <a:t>-coated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BF9C7E-1100-B942-AC45-7E8B19338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14976" y="1968500"/>
            <a:ext cx="3750048" cy="41576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97030-9E94-3345-8763-EAA4A31C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4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A96127-2784-DE4F-B95F-7A499924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12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944C-3FB0-9443-B604-DC1F9AD5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A936-4F36-6A48-A077-475B99906B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10972800" cy="4157663"/>
          </a:xfrm>
        </p:spPr>
        <p:txBody>
          <a:bodyPr/>
          <a:lstStyle/>
          <a:p>
            <a:r>
              <a:rPr lang="en-US" sz="2400" dirty="0"/>
              <a:t>Mahmoud: The role and effect of silver on </a:t>
            </a:r>
            <a:r>
              <a:rPr lang="en-US" sz="2400" dirty="0" err="1"/>
              <a:t>SiC</a:t>
            </a:r>
            <a:r>
              <a:rPr lang="en-US" sz="2400" dirty="0"/>
              <a:t> in TRISO particles </a:t>
            </a:r>
          </a:p>
          <a:p>
            <a:endParaRPr lang="en-US" sz="2400" dirty="0"/>
          </a:p>
          <a:p>
            <a:r>
              <a:rPr lang="en-US" sz="2400" dirty="0" err="1"/>
              <a:t>Hamdy</a:t>
            </a:r>
            <a:r>
              <a:rPr lang="en-US" sz="2400" dirty="0"/>
              <a:t>: High temperature materials for gas reactor heat exchangers </a:t>
            </a:r>
          </a:p>
          <a:p>
            <a:endParaRPr lang="en-US" sz="2400" dirty="0"/>
          </a:p>
          <a:p>
            <a:r>
              <a:rPr lang="en-US" sz="2400" dirty="0"/>
              <a:t>Khadija: </a:t>
            </a:r>
            <a:r>
              <a:rPr lang="en-US" sz="2400" dirty="0" err="1"/>
              <a:t>SiC</a:t>
            </a:r>
            <a:r>
              <a:rPr lang="en-US" sz="2400" dirty="0"/>
              <a:t> as a cladding material (non-TRISO applications)</a:t>
            </a:r>
          </a:p>
          <a:p>
            <a:endParaRPr lang="en-US" sz="2400" dirty="0"/>
          </a:p>
          <a:p>
            <a:r>
              <a:rPr lang="en-US" sz="2400" dirty="0"/>
              <a:t>15-20 minute PowerPoint presentation on Sept 9</a:t>
            </a:r>
          </a:p>
          <a:p>
            <a:r>
              <a:rPr lang="en-US" sz="2400" dirty="0"/>
              <a:t>Summarize what and why and key aspects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29448-93D9-564C-8617-4C4C1140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Carbide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19F45-AD4E-DB44-9BDF-31513E0D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80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A1E1-6E18-384F-B1A3-3F786D8E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Carbide (</a:t>
            </a:r>
            <a:r>
              <a:rPr lang="en-US" dirty="0" err="1"/>
              <a:t>SiC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0FC78-65F0-0D49-94D5-96503B56A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5705139" cy="4157663"/>
          </a:xfrm>
        </p:spPr>
        <p:txBody>
          <a:bodyPr/>
          <a:lstStyle/>
          <a:p>
            <a:r>
              <a:rPr lang="en-US" sz="2000" dirty="0" err="1"/>
              <a:t>SiC</a:t>
            </a:r>
            <a:r>
              <a:rPr lang="en-US" sz="2000" dirty="0"/>
              <a:t> is a very hard and strong non-oxide ceramic that possesses unique thermal and electronic properties</a:t>
            </a:r>
          </a:p>
          <a:p>
            <a:r>
              <a:rPr lang="en-US" sz="2000" dirty="0"/>
              <a:t>Polycrystalline </a:t>
            </a:r>
            <a:r>
              <a:rPr lang="en-US" sz="2000" dirty="0" err="1"/>
              <a:t>SiC</a:t>
            </a:r>
            <a:r>
              <a:rPr lang="en-US" sz="2000" dirty="0"/>
              <a:t> has a strength of 15 GPa and has excellent creep resistance</a:t>
            </a:r>
          </a:p>
          <a:p>
            <a:r>
              <a:rPr lang="en-US" sz="2000" dirty="0" err="1"/>
              <a:t>SiC’s</a:t>
            </a:r>
            <a:r>
              <a:rPr lang="en-US" sz="2000" dirty="0"/>
              <a:t> upper limit of stability is around 2500C and has a melting temperature of around 2830C</a:t>
            </a:r>
          </a:p>
          <a:p>
            <a:r>
              <a:rPr lang="en-US" sz="2000" dirty="0" err="1"/>
              <a:t>SiC</a:t>
            </a:r>
            <a:r>
              <a:rPr lang="en-US" sz="2000" dirty="0"/>
              <a:t> also has excellent thermal conductivity</a:t>
            </a:r>
          </a:p>
          <a:p>
            <a:r>
              <a:rPr lang="en-US" sz="2000" dirty="0" err="1"/>
              <a:t>SiC</a:t>
            </a:r>
            <a:r>
              <a:rPr lang="en-US" sz="2000" dirty="0"/>
              <a:t> is a highly covalent material that forms tetrahedra that are centered around either carbon or silicon atoms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02EDE-6F11-CD4C-813D-89AFE8189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104" y="4467188"/>
            <a:ext cx="5106296" cy="1658978"/>
          </a:xfrm>
        </p:spPr>
        <p:txBody>
          <a:bodyPr/>
          <a:lstStyle/>
          <a:p>
            <a:r>
              <a:rPr lang="el-GR" sz="2000" dirty="0"/>
              <a:t>β-</a:t>
            </a:r>
            <a:r>
              <a:rPr lang="en-US" sz="2000" dirty="0" err="1"/>
              <a:t>SiC</a:t>
            </a:r>
            <a:r>
              <a:rPr lang="en-US" sz="2000" dirty="0"/>
              <a:t> takes the diamond cubic structure with half of the carbons being replaced with silicon; this is a very stable structure that is conducive to </a:t>
            </a:r>
            <a:r>
              <a:rPr lang="en-US" sz="2000" dirty="0" err="1"/>
              <a:t>phononic</a:t>
            </a:r>
            <a:r>
              <a:rPr lang="en-US" sz="2000" dirty="0"/>
              <a:t> heat conduction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BA2D98-6AF1-2A42-9978-8D9B37CEBA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6104" y="1749388"/>
            <a:ext cx="2400300" cy="271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27F00-753B-564B-81F4-3CEDDA5F22B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0033" y="1905678"/>
            <a:ext cx="2530243" cy="2405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79196-67C6-E04E-813D-F068C1E7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D832-8525-2A41-9BF2-D0B2618E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Carbide (</a:t>
            </a:r>
            <a:r>
              <a:rPr lang="en-US" dirty="0" err="1"/>
              <a:t>SiC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AF318-667E-0544-9A8B-CF772AABFF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Silicon carbide (</a:t>
            </a:r>
            <a:r>
              <a:rPr lang="en-US" sz="2400" dirty="0" err="1"/>
              <a:t>SiC</a:t>
            </a:r>
            <a:r>
              <a:rPr lang="en-US" sz="2400" dirty="0"/>
              <a:t>) has been studied and utilized in nuclear systems for decades, primarily as the micro pressure vessel for high-temperature gas-cooled reactor fuels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SiC</a:t>
            </a:r>
            <a:r>
              <a:rPr lang="en-US" sz="2400" dirty="0"/>
              <a:t> must be strong enough to withstand the pressure buildup from the fission product gas liberated and CO produced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AB368-801F-BB4B-B5EE-A710FA1FA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SiC</a:t>
            </a:r>
            <a:r>
              <a:rPr lang="en-US" sz="2400" dirty="0"/>
              <a:t> layer must withstand chemical attack from metallic fission products such as palladium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SiC</a:t>
            </a:r>
            <a:r>
              <a:rPr lang="en-US" sz="2400" dirty="0"/>
              <a:t> must be able to handle the mechanical loads derived from irradiation-induced dimensional changes occurring in the pyrolytic graphite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SiC</a:t>
            </a:r>
            <a:r>
              <a:rPr lang="en-US" sz="2400" dirty="0"/>
              <a:t> must maintain its properties during irradiation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0622E-583F-FE4C-B306-6E354AF5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8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CE1C-A406-4245-BF8B-390439F71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</a:t>
            </a:r>
            <a:r>
              <a:rPr lang="en-US" dirty="0"/>
              <a:t> (and </a:t>
            </a:r>
            <a:r>
              <a:rPr lang="en-US" dirty="0" err="1"/>
              <a:t>PyC</a:t>
            </a:r>
            <a:r>
              <a:rPr lang="en-US" dirty="0"/>
              <a:t>)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BE6-EFC3-FA4A-98A4-32E350186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7329544" cy="4157663"/>
          </a:xfrm>
        </p:spPr>
        <p:txBody>
          <a:bodyPr/>
          <a:lstStyle/>
          <a:p>
            <a:r>
              <a:rPr lang="en-US" sz="2400" dirty="0"/>
              <a:t>The coating technology of both the </a:t>
            </a:r>
            <a:r>
              <a:rPr lang="en-US" sz="2400" dirty="0" err="1"/>
              <a:t>SiC</a:t>
            </a:r>
            <a:r>
              <a:rPr lang="en-US" sz="2400" dirty="0"/>
              <a:t> and </a:t>
            </a:r>
            <a:r>
              <a:rPr lang="en-US" sz="2400" dirty="0" err="1"/>
              <a:t>PyC</a:t>
            </a:r>
            <a:r>
              <a:rPr lang="en-US" sz="2400" dirty="0"/>
              <a:t> layers involves a fluidization of the kernel microsphere bed and chemical vapor deposition (CVD) coating</a:t>
            </a:r>
          </a:p>
          <a:p>
            <a:r>
              <a:rPr lang="en-US" sz="2400" dirty="0"/>
              <a:t>TRISO coating process is divided into four coating processes for the porous </a:t>
            </a:r>
            <a:r>
              <a:rPr lang="en-US" sz="2400" dirty="0" err="1"/>
              <a:t>PyC</a:t>
            </a:r>
            <a:r>
              <a:rPr lang="en-US" sz="2400" dirty="0"/>
              <a:t>, </a:t>
            </a:r>
            <a:r>
              <a:rPr lang="en-US" sz="2400" dirty="0" err="1"/>
              <a:t>IPyC</a:t>
            </a:r>
            <a:r>
              <a:rPr lang="en-US" sz="2400" dirty="0"/>
              <a:t>, </a:t>
            </a:r>
            <a:r>
              <a:rPr lang="en-US" sz="2400" dirty="0" err="1"/>
              <a:t>SiC</a:t>
            </a:r>
            <a:r>
              <a:rPr lang="en-US" sz="2400" dirty="0"/>
              <a:t>, and final </a:t>
            </a:r>
            <a:r>
              <a:rPr lang="en-US" sz="2400" dirty="0" err="1"/>
              <a:t>OPyC</a:t>
            </a:r>
            <a:r>
              <a:rPr lang="en-US" sz="2400" dirty="0"/>
              <a:t> layers</a:t>
            </a:r>
          </a:p>
          <a:p>
            <a:r>
              <a:rPr lang="en-US" sz="2400" dirty="0"/>
              <a:t>A specific mixture of gases is used for the deposition of each layer</a:t>
            </a:r>
          </a:p>
          <a:p>
            <a:pPr lvl="1"/>
            <a:r>
              <a:rPr lang="en-US" sz="2000" dirty="0"/>
              <a:t>buffer: C2H2+Ar; </a:t>
            </a:r>
            <a:r>
              <a:rPr lang="en-US" sz="2000" dirty="0" err="1"/>
              <a:t>IPyC</a:t>
            </a:r>
            <a:r>
              <a:rPr lang="en-US" sz="2000" dirty="0"/>
              <a:t>/</a:t>
            </a:r>
            <a:r>
              <a:rPr lang="en-US" sz="2000" dirty="0" err="1"/>
              <a:t>OPyC</a:t>
            </a:r>
            <a:r>
              <a:rPr lang="en-US" sz="2000" dirty="0"/>
              <a:t>: C3H6+Ar; </a:t>
            </a:r>
            <a:r>
              <a:rPr lang="en-US" sz="2000" dirty="0" err="1"/>
              <a:t>SiC</a:t>
            </a:r>
            <a:r>
              <a:rPr lang="en-US" sz="2000" dirty="0"/>
              <a:t>: CH3SiCl3+H2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1D77F-CB51-D340-9468-D00A134974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24189" y="2054561"/>
            <a:ext cx="3558211" cy="41576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59559-0D12-6544-B186-154731A9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3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7F84-1F20-054D-BC38-64CEA5C7F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Effects in </a:t>
            </a:r>
            <a:r>
              <a:rPr lang="en-US" dirty="0" err="1"/>
              <a:t>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C7A60-A43F-F14B-B647-991B6AA0A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10972800" cy="4157663"/>
          </a:xfrm>
        </p:spPr>
        <p:txBody>
          <a:bodyPr/>
          <a:lstStyle/>
          <a:p>
            <a:r>
              <a:rPr lang="en-US" sz="2400" dirty="0"/>
              <a:t>The neutron-induced swelling of </a:t>
            </a:r>
            <a:r>
              <a:rPr lang="en-US" sz="2400" dirty="0" err="1"/>
              <a:t>SiC</a:t>
            </a:r>
            <a:r>
              <a:rPr lang="en-US" sz="2400" dirty="0"/>
              <a:t> has been well studied for low and intermediate temperatures (up to 1000 C)</a:t>
            </a:r>
          </a:p>
          <a:p>
            <a:r>
              <a:rPr lang="en-US" sz="2400" dirty="0"/>
              <a:t>It is well understood that the presence of significant second phases and/or poorly crystallized phases in these materials leads to unstable behavior under neutron irradiation</a:t>
            </a:r>
          </a:p>
          <a:p>
            <a:r>
              <a:rPr lang="en-US" sz="2400" dirty="0"/>
              <a:t>While high purity, stoichiometric, near-theoretical density </a:t>
            </a:r>
            <a:r>
              <a:rPr lang="en-US" sz="2400" dirty="0" err="1"/>
              <a:t>SiC</a:t>
            </a:r>
            <a:r>
              <a:rPr lang="en-US" sz="2400" dirty="0"/>
              <a:t> can show excellent radiation resistance</a:t>
            </a:r>
          </a:p>
          <a:p>
            <a:r>
              <a:rPr lang="en-US" sz="2400" dirty="0"/>
              <a:t>Here I will be talking about the good </a:t>
            </a:r>
            <a:r>
              <a:rPr lang="en-US" sz="2400" dirty="0" err="1"/>
              <a:t>SiC</a:t>
            </a:r>
            <a:r>
              <a:rPr lang="en-US" sz="2400" dirty="0"/>
              <a:t>, assuming that the fabrication process has produced appropriately clean coatings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5D81B-471F-B247-997A-1F5F4CC3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2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8619-8F8B-E649-98FB-551E85B3B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Effects in </a:t>
            </a:r>
            <a:r>
              <a:rPr lang="en-US" dirty="0" err="1"/>
              <a:t>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F582F-09B3-F047-9EDC-67C6C1814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1297" cy="4157663"/>
          </a:xfrm>
        </p:spPr>
        <p:txBody>
          <a:bodyPr/>
          <a:lstStyle/>
          <a:p>
            <a:r>
              <a:rPr lang="en-US" sz="2800" dirty="0"/>
              <a:t>The microstructural evolution map is shown on the right</a:t>
            </a:r>
          </a:p>
          <a:p>
            <a:r>
              <a:rPr lang="en-US" sz="2800" dirty="0"/>
              <a:t>The contribution of the defects themselves to the swelling in </a:t>
            </a:r>
            <a:r>
              <a:rPr lang="en-US" sz="2800" dirty="0" err="1"/>
              <a:t>SiC</a:t>
            </a:r>
            <a:r>
              <a:rPr lang="en-US" sz="2800" dirty="0"/>
              <a:t> is not well understood</a:t>
            </a:r>
          </a:p>
          <a:p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493A0B-EBC6-1341-A32D-84DC6A8107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8076" y="1968500"/>
            <a:ext cx="4723848" cy="41576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1886F-9E4C-7B46-8BC9-3409E487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03049-4B0D-0947-9A8D-33B38D2E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T Radiation Effects in </a:t>
            </a:r>
            <a:r>
              <a:rPr lang="en-US" dirty="0" err="1"/>
              <a:t>SiC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5B20-5E00-B145-9346-A0CC7F4F2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422973" cy="4157663"/>
          </a:xfrm>
        </p:spPr>
        <p:txBody>
          <a:bodyPr/>
          <a:lstStyle/>
          <a:p>
            <a:r>
              <a:rPr lang="en-US" sz="2000" dirty="0"/>
              <a:t>Below 400 K, neutron irradiated </a:t>
            </a:r>
            <a:r>
              <a:rPr lang="en-US" sz="2000" dirty="0" err="1"/>
              <a:t>SiC</a:t>
            </a:r>
            <a:r>
              <a:rPr lang="en-US" sz="2000" dirty="0"/>
              <a:t> microstructure is described as black spot defects, which are most likely clusters of self-interstitial atoms</a:t>
            </a:r>
          </a:p>
          <a:p>
            <a:r>
              <a:rPr lang="en-US" sz="2000" dirty="0"/>
              <a:t>For irradiation temperatures less than about 423 K, accumulation of strain due to the irradiation-produced defects can exceed a critical level above which the crystal becomes amorphous</a:t>
            </a:r>
          </a:p>
          <a:p>
            <a:r>
              <a:rPr lang="en-US" sz="2000" dirty="0"/>
              <a:t>The swelling under self-ion irradiation increases logarithmically with dose until amorphization occurs</a:t>
            </a:r>
          </a:p>
          <a:p>
            <a:r>
              <a:rPr lang="en-US" sz="2000" dirty="0"/>
              <a:t>The swelling of neutron- and ion-amorphized </a:t>
            </a:r>
            <a:r>
              <a:rPr lang="en-US" sz="2000" dirty="0" err="1"/>
              <a:t>SiC</a:t>
            </a:r>
            <a:r>
              <a:rPr lang="en-US" sz="2000" dirty="0"/>
              <a:t> has been reported to be as high as 10.8% at 343K</a:t>
            </a:r>
          </a:p>
          <a:p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C70F64-58F7-E242-AB90-A542BD2FDA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2572" y="1968500"/>
            <a:ext cx="4723848" cy="41576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4DE5D-0656-2E45-B4C7-692BA49F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925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81947</TotalTime>
  <Words>1952</Words>
  <Application>Microsoft Macintosh PowerPoint</Application>
  <PresentationFormat>Widescreen</PresentationFormat>
  <Paragraphs>191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Helvetica</vt:lpstr>
      <vt:lpstr>Custom Design</vt:lpstr>
      <vt:lpstr>1_NCStateU-horizontal-left-logo</vt:lpstr>
      <vt:lpstr>NE 591: Advanced Reactor Materials</vt:lpstr>
      <vt:lpstr>Last Time</vt:lpstr>
      <vt:lpstr>Silicon Carbide</vt:lpstr>
      <vt:lpstr>Silicon Carbide (SiC)</vt:lpstr>
      <vt:lpstr>Silicon Carbide (SiC)</vt:lpstr>
      <vt:lpstr>SiC (and PyC) Fabrication</vt:lpstr>
      <vt:lpstr>Radiation Effects in SiC</vt:lpstr>
      <vt:lpstr>Radiation Effects in SiC</vt:lpstr>
      <vt:lpstr>Low T Radiation Effects in SiC</vt:lpstr>
      <vt:lpstr>Low-Med T Radiation Effects in SiC</vt:lpstr>
      <vt:lpstr>Saturation Swelling in SiC</vt:lpstr>
      <vt:lpstr>High T Radiation Effects in SiC</vt:lpstr>
      <vt:lpstr>High T Radiation Effects in SiC</vt:lpstr>
      <vt:lpstr>Irradiation-Induced Swelling in SiC</vt:lpstr>
      <vt:lpstr>Irradiation-Induced Swelling in SiC</vt:lpstr>
      <vt:lpstr>Irradiation-Induced Swelling in SiC</vt:lpstr>
      <vt:lpstr>Thermal Conductivity Degradation</vt:lpstr>
      <vt:lpstr>Thermal Conductivity Degradation</vt:lpstr>
      <vt:lpstr>Thermal Conductivity Degradation</vt:lpstr>
      <vt:lpstr>Thermal Conductivity Degradation</vt:lpstr>
      <vt:lpstr>Thermal Conductivity Degradation</vt:lpstr>
      <vt:lpstr>SiC Mechanical Properties</vt:lpstr>
      <vt:lpstr>SiC Creep</vt:lpstr>
      <vt:lpstr>SiC Corrosion</vt:lpstr>
      <vt:lpstr>SiC Corrosion</vt:lpstr>
      <vt:lpstr>SiC Corrosion</vt:lpstr>
      <vt:lpstr>SiC vs ZrC Corrosion</vt:lpstr>
      <vt:lpstr>Questions?</vt:lpstr>
      <vt:lpstr>Project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Fabrication</dc:title>
  <dc:creator>Ben Beeler</dc:creator>
  <cp:lastModifiedBy>Benjamin W. Beeler</cp:lastModifiedBy>
  <cp:revision>164</cp:revision>
  <dcterms:created xsi:type="dcterms:W3CDTF">2019-12-09T16:44:02Z</dcterms:created>
  <dcterms:modified xsi:type="dcterms:W3CDTF">2021-08-24T17:43:48Z</dcterms:modified>
</cp:coreProperties>
</file>