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26"/>
  </p:notesMasterIdLst>
  <p:sldIdLst>
    <p:sldId id="256" r:id="rId3"/>
    <p:sldId id="464" r:id="rId4"/>
    <p:sldId id="465" r:id="rId5"/>
    <p:sldId id="466" r:id="rId6"/>
    <p:sldId id="468" r:id="rId7"/>
    <p:sldId id="434" r:id="rId8"/>
    <p:sldId id="443" r:id="rId9"/>
    <p:sldId id="444" r:id="rId10"/>
    <p:sldId id="435" r:id="rId11"/>
    <p:sldId id="437" r:id="rId12"/>
    <p:sldId id="436" r:id="rId13"/>
    <p:sldId id="410" r:id="rId14"/>
    <p:sldId id="422" r:id="rId15"/>
    <p:sldId id="411" r:id="rId16"/>
    <p:sldId id="419" r:id="rId17"/>
    <p:sldId id="420" r:id="rId18"/>
    <p:sldId id="423" r:id="rId19"/>
    <p:sldId id="413" r:id="rId20"/>
    <p:sldId id="424" r:id="rId21"/>
    <p:sldId id="414" r:id="rId22"/>
    <p:sldId id="415" r:id="rId23"/>
    <p:sldId id="416" r:id="rId24"/>
    <p:sldId id="3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16A0F-2645-F945-ADC5-B2CC11F8F912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D32B1-08AD-0943-8C60-7CB4F1A83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9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D32B1-08AD-0943-8C60-7CB4F1A83E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4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D32B1-08AD-0943-8C60-7CB4F1A83E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4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D32B1-08AD-0943-8C60-7CB4F1A83E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7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802D-2D03-BE49-97AF-DE25499D6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C79BB-C53F-454F-8922-2B2739189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4EF80-FE65-ED4F-9FE0-B09E92D1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8B229-1626-F140-A5AB-667E95C72CE6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942A-634C-BB40-9910-CBFA4406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2F66-DE68-D245-97C8-9A6FA1D0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86B8-FDC8-A24B-A420-9A352903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81A36-D120-B846-BA83-5C4BFEA36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6F14-E9DD-E146-A94A-4A7CA228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A9D7-BCB1-2C4D-8831-3E14AB2674F7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70E94-9F94-1649-8FE1-5341BF85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F5164-23F2-A840-AE31-9813D213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7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27D83-6F99-5343-9159-1F2E060A4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7CEDD-89DF-CC43-9E60-8FC65D4CF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E88CF-EA17-6D4E-A676-D0DD2AEE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900D-2ECF-E249-9251-2832B420FAEA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57EE-AA9E-7744-B121-83782939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5FA26-DD53-CA43-B54B-89E91BCD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8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85609-E5CC-DE44-B37C-B4F30876FF32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8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0746"/>
            <a:ext cx="10972800" cy="3845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F8954-4A2E-3243-B2DC-9CD5CB712752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98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4575D-199B-0745-9376-4BA74FA8EFA7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94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EC5E2-8D01-2849-BCEF-95F1335AF02C}" type="datetime1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7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B4091-1279-5E46-833E-3B1192709521}" type="datetime1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83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5C5CE-9A98-3649-A752-35F044CBF5B8}" type="datetime1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25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24C5E-CE4C-B646-8BD9-2D7670818E7E}" type="datetime1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1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3BC9F-3142-5445-97AB-BA4A48743DCA}" type="datetime1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C586-3F5F-8148-BB1F-499EF949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2D30-D2E4-C24D-96F5-10BF4E04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C657D-8EE5-CB48-9FCB-F9F368C2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D6E4-1949-3040-894C-35794FB3182E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4680-2FCD-2C45-88DD-58DC3F09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DDA8-E64C-534E-9966-09CB6520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7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7FE6E-4AF1-BB43-A3BB-BA9931BC385B}" type="datetime1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68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F1F23-51F5-E24D-A2F3-F9FF410B2C6B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20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9506E-CC5A-D948-B9E0-FC81D1F3EEB8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776C-1D59-8049-88C7-A9CF31D4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B2CAF-2FC3-CE40-AFEE-BB0B1776B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7856D-91AF-CD4F-BBB9-BB22C9E8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C4BA-F6BD-9D46-BAF7-7A606C7B7108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E3E7E-C490-8847-8BD6-E8FF9272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B10A-A8F3-4D47-8A42-C63FD91E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1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6C5A-058F-7443-BE51-F3484A7E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65D3-EC68-114D-9B11-DAB294D6F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729DA-5D8F-0D4A-9476-2A4B45653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80497-C1FE-D547-B571-D69E5741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EB89-C0FA-7B44-91C8-3A1F81281704}" type="datetime1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48521-7F13-C445-8751-4E87C9A2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37EE6-7CA7-0E41-9D14-89950249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FEF4-0D8E-DE46-AA71-05EE50ED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346F-A12C-C142-8A93-08AF8CD4F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45F87-A4D7-9343-A334-BB0CFE4C1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EE44D-0A72-974F-A950-E6793FBEA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733BD-E3C6-644A-BFEA-47849788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2D901-6AD6-4A49-BB2B-6B6114E8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6CC17-747B-F748-A0C3-012987D5CF06}" type="datetime1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8327C-C108-2948-9F3B-C5B7A290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731F0-A30E-CD44-8DE4-E4833756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4FD0-E6C0-4B4E-9F81-15DB2083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3ED28-8A5F-F64A-8A93-8A03DD77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EF32-73C1-834F-B688-79D9DDD34705}" type="datetime1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56722-EB54-8141-9FFB-B883395C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943BF-772C-0847-97EA-D301AA57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1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B0981-B3E8-BA40-99FE-EA2C2AD9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B6507-7DFF-0847-9F5C-8F1A1EA2E5B9}" type="datetime1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2584C-B9F3-5C46-B605-B2FB4739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55008-FE08-E24B-9B3C-0A16B2CE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EC03-3651-D14B-AEAB-3A7133F5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D8CA-8B8C-944F-8C90-AE9CC8AC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4B7D9-B6E8-714F-A4A5-B28D20D3F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B4357-3269-4248-AEAA-3609D1B5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95FC-A020-2046-83B9-B5FB38D52B0B}" type="datetime1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07DF4-EB73-9348-BA24-2E62ACB5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FC95E-AF76-2F40-8E6E-10EEB82B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6BE1-1070-164D-B226-7BEB3337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E752A-35DB-4244-957A-47F0C249B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A8CC6-3E86-9E4C-B828-E55B4933B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5BC1C-7B9D-C646-8E67-4C98CDDA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8680-6AE5-D949-9D95-115987696769}" type="datetime1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9295E-F278-8441-AA89-1F2F8EB2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FDEB5-4B8E-1143-AC2B-DDB5F294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2B010-5E9E-E240-BC91-7846D2B2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3D9EB-2FC9-1848-BCB3-4904198DC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44448-0A7D-184E-908E-72ADAF04E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75D3-5748-F148-9D5F-9B1083DE5149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6183-444C-E749-AEE5-FEA7D7D6E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8D00-42C1-B442-BC2B-ECBBCB647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5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F3AB534-2132-774F-82DE-4210B1BD5FED}" type="datetime1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 591: Advanced Reactor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2021</a:t>
            </a:r>
          </a:p>
          <a:p>
            <a:r>
              <a:rPr lang="en-US" dirty="0"/>
              <a:t>Dr. Benjamin Beeler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67053-FE0B-2E4F-88E8-0DE41FF9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E851-9CAA-904E-B87E-EDA6E1A4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C39C-F1A3-CA4D-8276-0BBA3895B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Pyroprocessing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700C4-0FFA-D147-ADAB-03DAB0B78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Can reduce the repository burden of radioactive waste by separating long-lived MA from spent light-water reactor fuel, burning MA in fast reactors, and decreasing the long-term radioactivity of nuclear waste</a:t>
            </a:r>
          </a:p>
          <a:p>
            <a:r>
              <a:rPr lang="en-US" sz="2400" dirty="0"/>
              <a:t>Metal-fueled fast reactors facilitate the effective transmutation of MA because of the high-energy neutron spectrum</a:t>
            </a:r>
          </a:p>
          <a:p>
            <a:r>
              <a:rPr lang="en-US" sz="2400" dirty="0"/>
              <a:t>One of the measures to load MA into the reactor core is to add MA to the fuel alloy homogeneously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C07CA-C85C-0E46-83B0-05559C6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4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E851-9CAA-904E-B87E-EDA6E1A4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Refabrication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C39C-F1A3-CA4D-8276-0BBA3895B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Injection casting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700C4-0FFA-D147-ADAB-03DAB0B78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These technologies are expected to reduce the fuel cycle cost even for small-scale fuel cycle plants because of the simplicity of the process and the compactness of the equipment</a:t>
            </a:r>
          </a:p>
          <a:p>
            <a:r>
              <a:rPr lang="en-US" sz="2400" dirty="0"/>
              <a:t>For example, in the injection casting process, composition adjustment, melting (alloying), and casting of the fuel slug can be done in a single injection-casting furnace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C07CA-C85C-0E46-83B0-05559C6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EF94-E3DD-024B-93DC-361119A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Fuel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151B-437F-8847-B756-69BA20C7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0"/>
            <a:ext cx="10972800" cy="4157664"/>
          </a:xfrm>
        </p:spPr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Fabrication</a:t>
            </a:r>
          </a:p>
          <a:p>
            <a:r>
              <a:rPr lang="en-US" sz="2400" dirty="0"/>
              <a:t>Constituent Redistribution</a:t>
            </a:r>
          </a:p>
          <a:p>
            <a:r>
              <a:rPr lang="en-US" sz="2400" dirty="0"/>
              <a:t>Swelling and Fission Gas Release</a:t>
            </a:r>
          </a:p>
          <a:p>
            <a:r>
              <a:rPr lang="en-US" sz="2400" dirty="0"/>
              <a:t>FCMI</a:t>
            </a:r>
          </a:p>
          <a:p>
            <a:r>
              <a:rPr lang="en-US" sz="2400" dirty="0"/>
              <a:t>FCCI</a:t>
            </a:r>
          </a:p>
          <a:p>
            <a:r>
              <a:rPr lang="en-US" sz="2400" dirty="0"/>
              <a:t>Fission Product Behavior</a:t>
            </a:r>
          </a:p>
          <a:p>
            <a:r>
              <a:rPr lang="en-US" sz="2400" dirty="0"/>
              <a:t>Factors Controlling Fuel Lifetime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B1111-22C8-0742-9715-75D41988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2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oxide fuel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532C3-93BE-7043-BD18-1B055D49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EF94-E3DD-024B-93DC-361119A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Oxide (MOX) Fuel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151B-437F-8847-B756-69BA20C7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0"/>
            <a:ext cx="10972800" cy="4157664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Fuel Restructuring</a:t>
            </a:r>
          </a:p>
          <a:p>
            <a:r>
              <a:rPr lang="en-US" sz="2400" dirty="0"/>
              <a:t>Constituent Redistribution</a:t>
            </a:r>
          </a:p>
          <a:p>
            <a:r>
              <a:rPr lang="en-US" sz="2400" dirty="0"/>
              <a:t>Geometrical Evolution</a:t>
            </a:r>
          </a:p>
          <a:p>
            <a:r>
              <a:rPr lang="en-US" sz="2400" dirty="0"/>
              <a:t>Evolution of O/M ratio</a:t>
            </a:r>
          </a:p>
          <a:p>
            <a:r>
              <a:rPr lang="en-US" sz="2400" dirty="0"/>
              <a:t>Migration of Fission Products</a:t>
            </a:r>
          </a:p>
          <a:p>
            <a:r>
              <a:rPr lang="en-US" sz="2400" dirty="0"/>
              <a:t>Fission Gas Release</a:t>
            </a:r>
          </a:p>
          <a:p>
            <a:r>
              <a:rPr lang="en-US" sz="2400" dirty="0"/>
              <a:t>Life Limiting Phenomena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76452-E83E-1D46-89FB-0F6AE9F2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6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D8F0-6373-E345-8C4D-00903DB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MOX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6B378-35F8-3242-BD7F-AA5805B4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0746"/>
            <a:ext cx="5586805" cy="3845418"/>
          </a:xfrm>
        </p:spPr>
        <p:txBody>
          <a:bodyPr>
            <a:noAutofit/>
          </a:bodyPr>
          <a:lstStyle/>
          <a:p>
            <a:r>
              <a:rPr lang="en-US" sz="2200" dirty="0"/>
              <a:t>Despite some disadvantages, such as its low U density, poor thermal conductivity, and its chemical reaction with sodium, MOX fuel (</a:t>
            </a:r>
            <a:r>
              <a:rPr lang="en-US" sz="2200" dirty="0" err="1"/>
              <a:t>U,Pu</a:t>
            </a:r>
            <a:r>
              <a:rPr lang="en-US" sz="2200" dirty="0"/>
              <a:t>)O2 is the fuel that has been used most in fast reactors</a:t>
            </a:r>
          </a:p>
          <a:p>
            <a:r>
              <a:rPr lang="en-US" sz="2200" dirty="0"/>
              <a:t>In order to avoid the dramatic swelling of metallic fuels, MOX fuels were explored in fast reactors</a:t>
            </a:r>
          </a:p>
          <a:p>
            <a:r>
              <a:rPr lang="en-US" sz="2200" dirty="0"/>
              <a:t>Behavior was observed to be satisfactory and was relatively widely implemented in SFRs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089BA-F450-2445-8287-FAB6FE8B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619" y="1968500"/>
            <a:ext cx="5553507" cy="45556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C6E57-90AD-1244-B19C-60B5F752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21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DBA4-AD89-0346-B452-4E89E19E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6F90-5608-1540-8FED-AC405B45E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80746"/>
            <a:ext cx="6146202" cy="3845418"/>
          </a:xfrm>
        </p:spPr>
        <p:txBody>
          <a:bodyPr/>
          <a:lstStyle/>
          <a:p>
            <a:r>
              <a:rPr lang="en-US" dirty="0"/>
              <a:t>The fuel pin 2–3m long, 5–10mm diameter, clad in a steel tube 0.4–0.6mm thick closed in both ends by welded plugs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4A13F-D44B-C844-A82A-3AF7DEB3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8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Sodium coolant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13F456-584A-824C-B8DE-78755B71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48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EF94-E3DD-024B-93DC-361119A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151B-437F-8847-B756-69BA20C7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0"/>
            <a:ext cx="10972800" cy="415766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441DD-D919-724E-8EB3-0E4DA8F2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18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pyroprocessing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A3E40F-C56E-F644-A28B-486A31C7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E43D-92FE-5740-AAC1-6E298E81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922A-9073-844C-A521-5FC4AD502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Wrapped up TRISO particle-based reactors</a:t>
            </a:r>
          </a:p>
          <a:p>
            <a:r>
              <a:rPr lang="en-US" dirty="0"/>
              <a:t>Walked through a number of different fuel failure mechanisms</a:t>
            </a:r>
          </a:p>
          <a:p>
            <a:r>
              <a:rPr lang="en-US" dirty="0"/>
              <a:t>Current state of TRISO fuel performance modeling</a:t>
            </a:r>
          </a:p>
          <a:p>
            <a:r>
              <a:rPr lang="en-US" dirty="0"/>
              <a:t>Advanced concepts in TRISO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15A18-CA39-6148-97F9-121914B5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EF94-E3DD-024B-93DC-361119A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151B-437F-8847-B756-69BA20C7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0"/>
            <a:ext cx="10972800" cy="415766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231FD-3B3C-BD44-8C27-85E4B42C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7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EF94-E3DD-024B-93DC-361119A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151B-437F-8847-B756-69BA20C7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0"/>
            <a:ext cx="10972800" cy="415766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C4638-EDC2-E64A-AB01-9D959CDC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55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EF94-E3DD-024B-93DC-361119AD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151B-437F-8847-B756-69BA20C7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0"/>
            <a:ext cx="10972800" cy="415766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B3EB1-E35B-1F47-95B2-0DB471A6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94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F56A-496A-2047-ADE5-CCF8BA98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3C08B6-1600-4947-B6F4-BC6C06F3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3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CA10-E33D-D341-8895-FC00E029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Porosity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DEC0-44C8-F641-8EB4-BB7D52229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968500"/>
            <a:ext cx="6313715" cy="4157664"/>
          </a:xfrm>
        </p:spPr>
        <p:txBody>
          <a:bodyPr/>
          <a:lstStyle/>
          <a:p>
            <a:r>
              <a:rPr lang="en-US" sz="2200" dirty="0"/>
              <a:t>The porosity development depends on the phases present in the fuel</a:t>
            </a:r>
          </a:p>
          <a:p>
            <a:r>
              <a:rPr lang="en-US" sz="2200" dirty="0"/>
              <a:t>In all alloys, the high-temperature cubic U </a:t>
            </a:r>
            <a:r>
              <a:rPr lang="el-GR" sz="2200" dirty="0"/>
              <a:t>γ-</a:t>
            </a:r>
            <a:r>
              <a:rPr lang="en-US" sz="2200" dirty="0"/>
              <a:t>phase exhibits the characteristic large interconnected bubbles similar to those observed in pure </a:t>
            </a:r>
            <a:r>
              <a:rPr lang="el-GR" sz="2200" dirty="0"/>
              <a:t>γ </a:t>
            </a:r>
            <a:r>
              <a:rPr lang="en-US" sz="2200" dirty="0"/>
              <a:t>uranium, whereas at lower temperatures, where the U </a:t>
            </a:r>
            <a:r>
              <a:rPr lang="el-GR" sz="2200" dirty="0"/>
              <a:t>α-</a:t>
            </a:r>
            <a:r>
              <a:rPr lang="en-US" sz="2200" dirty="0"/>
              <a:t>phase predominates, the characteristic tearing-type porosity is evident</a:t>
            </a:r>
          </a:p>
          <a:p>
            <a:r>
              <a:rPr lang="en-US" sz="2200" dirty="0"/>
              <a:t>In U-Zr alloys, low-temperature U </a:t>
            </a:r>
            <a:r>
              <a:rPr lang="el-GR" sz="2200" dirty="0"/>
              <a:t>α-</a:t>
            </a:r>
            <a:r>
              <a:rPr lang="en-US" sz="2200" dirty="0"/>
              <a:t>phase and Zr </a:t>
            </a:r>
            <a:r>
              <a:rPr lang="el-GR" sz="2200" dirty="0"/>
              <a:t>δ-</a:t>
            </a:r>
            <a:r>
              <a:rPr lang="en-US" sz="2200" dirty="0"/>
              <a:t>phase form a laminar microstructure and the pore morphology follows this microstructure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F890F-27A5-9A43-A51D-6FD7867D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AEB5F-E6BC-0341-8DD8-0F796BC85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5" y="1782219"/>
            <a:ext cx="5091349" cy="457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3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C9CF-7FEB-D24B-930A-53B877FC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Thermal Conductivity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DC05-A512-A747-9677-955A7FF3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0"/>
            <a:ext cx="5613070" cy="4157664"/>
          </a:xfrm>
        </p:spPr>
        <p:txBody>
          <a:bodyPr/>
          <a:lstStyle/>
          <a:p>
            <a:r>
              <a:rPr lang="en-US" sz="2400" dirty="0"/>
              <a:t>U-Zr has a very high thermal conductivity compared to oxide fuels</a:t>
            </a:r>
          </a:p>
          <a:p>
            <a:r>
              <a:rPr lang="en-US" sz="2400" dirty="0"/>
              <a:t>However, developing porosity will degrade the thermal conductivity </a:t>
            </a:r>
          </a:p>
          <a:p>
            <a:r>
              <a:rPr lang="en-US" sz="2400" dirty="0"/>
              <a:t>Understanding the temperature also governs how our porosity will develop and how redistribution will vary axially</a:t>
            </a:r>
          </a:p>
          <a:p>
            <a:r>
              <a:rPr lang="en-US" sz="2400" dirty="0"/>
              <a:t>This is a coupled problem that is complex, but critical for prediction of fuel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B611E-B343-4144-B1A9-DFF1AD6A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4B9D6-32AF-CE41-87D4-A6C48B2E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298" y="1968500"/>
            <a:ext cx="5379027" cy="389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48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C9CF-7FEB-D24B-930A-53B877FC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Thermal Conductivity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5DC05-A512-A747-9677-955A7FF38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0"/>
            <a:ext cx="5613070" cy="4157664"/>
          </a:xfrm>
        </p:spPr>
        <p:txBody>
          <a:bodyPr/>
          <a:lstStyle/>
          <a:p>
            <a:r>
              <a:rPr lang="en-US" sz="2400" dirty="0"/>
              <a:t>U-Zr has a very high thermal conductivity compared to oxide fuels</a:t>
            </a:r>
          </a:p>
          <a:p>
            <a:r>
              <a:rPr lang="en-US" sz="2400" dirty="0"/>
              <a:t>However, developing porosity will degrade the thermal conductivity </a:t>
            </a:r>
          </a:p>
          <a:p>
            <a:r>
              <a:rPr lang="en-US" sz="2400" dirty="0"/>
              <a:t>Understanding the temperature also governs how our porosity will develop and how redistribution will vary axially</a:t>
            </a:r>
          </a:p>
          <a:p>
            <a:r>
              <a:rPr lang="en-US" sz="2400" dirty="0"/>
              <a:t>This is a coupled problem that is complex, but critical for prediction of fuel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B611E-B343-4144-B1A9-DFF1AD6A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4B9D6-32AF-CE41-87D4-A6C48B2ED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298" y="1968500"/>
            <a:ext cx="5379027" cy="389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4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E851-9CAA-904E-B87E-EDA6E1A4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Fuel Fabrication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C39C-F1A3-CA4D-8276-0BBA3895B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3888828" cy="4157663"/>
          </a:xfrm>
        </p:spPr>
        <p:txBody>
          <a:bodyPr/>
          <a:lstStyle/>
          <a:p>
            <a:r>
              <a:rPr lang="en-US" sz="2400" dirty="0"/>
              <a:t>Injection casting has been utilized for fuel slug fabrication</a:t>
            </a:r>
          </a:p>
          <a:p>
            <a:r>
              <a:rPr lang="en-US" sz="2400" dirty="0"/>
              <a:t>Remote fabrication has been performed inside a hot cell on recovered uranium</a:t>
            </a:r>
          </a:p>
          <a:p>
            <a:r>
              <a:rPr lang="en-US" sz="2400" dirty="0"/>
              <a:t>Fuel slugs for EBR II and FFTF were fabrication via injection casting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F54ABE-B410-0642-A653-583E0EDA62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20535" y="1968500"/>
            <a:ext cx="7205077" cy="39893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C07CA-C85C-0E46-83B0-05559C6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3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E851-9CAA-904E-B87E-EDA6E1A4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Fuel Fabrication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C39C-F1A3-CA4D-8276-0BBA3895B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3888828" cy="4157663"/>
          </a:xfrm>
        </p:spPr>
        <p:txBody>
          <a:bodyPr/>
          <a:lstStyle/>
          <a:p>
            <a:r>
              <a:rPr lang="en-US" sz="2400" dirty="0"/>
              <a:t>Starting materials are charged into the graphite crucible in the furnace</a:t>
            </a:r>
          </a:p>
          <a:p>
            <a:r>
              <a:rPr lang="en-US" sz="2400" dirty="0"/>
              <a:t>Silica molds with tops closed are set above the crucible</a:t>
            </a:r>
          </a:p>
          <a:p>
            <a:r>
              <a:rPr lang="en-US" sz="2400" dirty="0"/>
              <a:t>Crucible is coated with yttria</a:t>
            </a:r>
          </a:p>
          <a:p>
            <a:r>
              <a:rPr lang="en-US" sz="2400" dirty="0"/>
              <a:t>Molds coated with zirconia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F54ABE-B410-0642-A653-583E0EDA62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20535" y="1968500"/>
            <a:ext cx="7205077" cy="39893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C07CA-C85C-0E46-83B0-05559C6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5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E851-9CAA-904E-B87E-EDA6E1A4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Fuel Fabrication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C39C-F1A3-CA4D-8276-0BBA3895B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4210935" cy="4157663"/>
          </a:xfrm>
        </p:spPr>
        <p:txBody>
          <a:bodyPr/>
          <a:lstStyle/>
          <a:p>
            <a:r>
              <a:rPr lang="en-US" sz="2400" dirty="0"/>
              <a:t>Furnace closed and filled with </a:t>
            </a:r>
            <a:r>
              <a:rPr lang="en-US" sz="2400" dirty="0" err="1"/>
              <a:t>Ar</a:t>
            </a:r>
            <a:r>
              <a:rPr lang="en-US" sz="2400" dirty="0"/>
              <a:t> gas</a:t>
            </a:r>
          </a:p>
          <a:p>
            <a:r>
              <a:rPr lang="en-US" sz="2400" dirty="0"/>
              <a:t>Crucible is inductively heated to 1830K, and stirred electromagnetically</a:t>
            </a:r>
          </a:p>
          <a:p>
            <a:r>
              <a:rPr lang="en-US" sz="2400" dirty="0" err="1"/>
              <a:t>Ar</a:t>
            </a:r>
            <a:r>
              <a:rPr lang="en-US" sz="2400" dirty="0"/>
              <a:t> gas removed, molds are lowered, then </a:t>
            </a:r>
            <a:r>
              <a:rPr lang="en-US" sz="2400" dirty="0" err="1"/>
              <a:t>Ar</a:t>
            </a:r>
            <a:r>
              <a:rPr lang="en-US" sz="2400" dirty="0"/>
              <a:t> gas returned</a:t>
            </a:r>
          </a:p>
          <a:p>
            <a:r>
              <a:rPr lang="en-US" sz="2400" dirty="0"/>
              <a:t>Pressure difference injects the melt into the molds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F54ABE-B410-0642-A653-583E0EDA62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20535" y="1968500"/>
            <a:ext cx="7205077" cy="39893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C07CA-C85C-0E46-83B0-05559C6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7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E851-9CAA-904E-B87E-EDA6E1A4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C39C-F1A3-CA4D-8276-0BBA3895B9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Pyroprocessing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700C4-0FFA-D147-ADAB-03DAB0B78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In the electrometallurgical</a:t>
            </a:r>
          </a:p>
          <a:p>
            <a:r>
              <a:rPr lang="en-US" sz="2400" dirty="0"/>
              <a:t>process, irradiated metal fuel is anodically dissolved</a:t>
            </a:r>
          </a:p>
          <a:p>
            <a:r>
              <a:rPr lang="en-US" sz="2400" dirty="0"/>
              <a:t>While uranium is deposited on the solid cathode, plutonium is collected in the liquid cadmium cathode with uranium, minor actinides (MA: Np, Am, Cm), and part of the lanthanide fission products</a:t>
            </a:r>
          </a:p>
          <a:p>
            <a:r>
              <a:rPr lang="en-US" sz="2400" dirty="0"/>
              <a:t>This inherently low-decontamination aspect brings about a proliferation- resistant feature to the electrometallurgical process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C07CA-C85C-0E46-83B0-05559C6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02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30257</TotalTime>
  <Words>716</Words>
  <Application>Microsoft Macintosh PowerPoint</Application>
  <PresentationFormat>Widescreen</PresentationFormat>
  <Paragraphs>106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Custom Design</vt:lpstr>
      <vt:lpstr>1_NCStateU-horizontal-left-logo</vt:lpstr>
      <vt:lpstr>NE 591: Advanced Reactor Materials</vt:lpstr>
      <vt:lpstr>Last Time</vt:lpstr>
      <vt:lpstr>Variable Porosity</vt:lpstr>
      <vt:lpstr>Changes in Thermal Conductivity</vt:lpstr>
      <vt:lpstr>Changes in Thermal Conductivity</vt:lpstr>
      <vt:lpstr>Metal Fuel Fabrication</vt:lpstr>
      <vt:lpstr>Metal Fuel Fabrication</vt:lpstr>
      <vt:lpstr>Metal Fuel Fabrication</vt:lpstr>
      <vt:lpstr>Reprocessing</vt:lpstr>
      <vt:lpstr>Reprocessing</vt:lpstr>
      <vt:lpstr>Refabrication</vt:lpstr>
      <vt:lpstr>Metal Fuel</vt:lpstr>
      <vt:lpstr>Mixed oxide fuel</vt:lpstr>
      <vt:lpstr>Mixed Oxide (MOX) Fuel</vt:lpstr>
      <vt:lpstr>MOX Introduction</vt:lpstr>
      <vt:lpstr>Geometry</vt:lpstr>
      <vt:lpstr>Sodium coolant</vt:lpstr>
      <vt:lpstr>PowerPoint Presentation</vt:lpstr>
      <vt:lpstr>pyroprocessing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Fabrication</dc:title>
  <dc:creator>Ben Beeler</dc:creator>
  <cp:lastModifiedBy>Benjamin W. Beeler</cp:lastModifiedBy>
  <cp:revision>73</cp:revision>
  <dcterms:created xsi:type="dcterms:W3CDTF">2019-12-09T16:44:02Z</dcterms:created>
  <dcterms:modified xsi:type="dcterms:W3CDTF">2021-09-02T17:47:05Z</dcterms:modified>
</cp:coreProperties>
</file>