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y96yDeaiNFV2P3E3i3lGdWbiN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5201d79e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5201d79e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201d79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201d79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5201d79e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5201d79e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56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685800" y="1597820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3408150" y="-684000"/>
            <a:ext cx="23277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 rot="5400000">
            <a:off x="5463750" y="1371630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0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2313" y="1035563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48200" y="1476377"/>
            <a:ext cx="4038600" cy="31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3" y="650504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645028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57203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575050" y="204789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457203" y="1076327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title"/>
          </p:nvPr>
        </p:nvSpPr>
        <p:spPr>
          <a:xfrm>
            <a:off x="1792288" y="3600451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" y="0"/>
            <a:ext cx="9152191" cy="457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685800" y="1320800"/>
            <a:ext cx="7772400" cy="1379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Modeling Reactivity Insertion Experiments of TRISO Particles in NSRR using BISON</a:t>
            </a:r>
            <a:endParaRPr/>
          </a:p>
        </p:txBody>
      </p:sp>
      <p:sp>
        <p:nvSpPr>
          <p:cNvPr id="84" name="Google Shape;84;p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r>
              <a:rPr lang="en-US"/>
              <a:t>Presentation by Robert Gentile</a:t>
            </a: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2A3-1A9C-494C-96BB-34C7E141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DCAC-9749-4484-B6A6-072A4C0B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9A1587E-4DBB-44AC-AFF0-7EF08C4F9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4137"/>
            <a:ext cx="9144000" cy="317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5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2A3-1A9C-494C-96BB-34C7E141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DCAC-9749-4484-B6A6-072A4C0B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FCD6E65-D70B-43E9-8113-D3A8EC55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295" y="1476385"/>
            <a:ext cx="4783409" cy="318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247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2A3-1A9C-494C-96BB-34C7E141A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1170"/>
            <a:ext cx="8229600" cy="548850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DCAC-9749-4484-B6A6-072A4C0B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C158111-4C7D-4466-B2DB-98A7C8CD7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966" y="990020"/>
            <a:ext cx="6268325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65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62A3-1A9C-494C-96BB-34C7E141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DDCAC-9749-4484-B6A6-072A4C0B2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E9C6E4A-3851-4555-A79A-11549DDF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72" y="1476385"/>
            <a:ext cx="5874656" cy="35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2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BEC2-B647-4973-AFF4-F5EBB114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Future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A1915-4CEE-42C6-B8E7-0F365AC59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Simulated set of TRISO particle transient irradiation experiments from NSRR</a:t>
            </a:r>
          </a:p>
          <a:p>
            <a:r>
              <a:rPr lang="en-US" sz="1800" dirty="0"/>
              <a:t>Obtained reasonable agreement in max temperature calculations and experimental </a:t>
            </a:r>
            <a:r>
              <a:rPr lang="en-US" sz="1800" dirty="0" err="1"/>
              <a:t>SiC</a:t>
            </a:r>
            <a:r>
              <a:rPr lang="en-US" sz="1800" dirty="0"/>
              <a:t> fracture probability</a:t>
            </a:r>
          </a:p>
          <a:p>
            <a:r>
              <a:rPr lang="en-US" sz="1800" dirty="0"/>
              <a:t>Fuel melting predicted at same energy deposition as onset of </a:t>
            </a:r>
            <a:r>
              <a:rPr lang="en-US" sz="1800" dirty="0" err="1"/>
              <a:t>SiC</a:t>
            </a:r>
            <a:r>
              <a:rPr lang="en-US" sz="1800" dirty="0"/>
              <a:t> fracture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DFE7E-724A-4504-93DF-18421CB0BC9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Future Work and Improvements:</a:t>
            </a:r>
          </a:p>
          <a:p>
            <a:pPr lvl="1"/>
            <a:r>
              <a:rPr lang="en-US" sz="1600" dirty="0"/>
              <a:t>Simulating longer pulses and determining stresses in other relevant matrix materials</a:t>
            </a:r>
          </a:p>
          <a:p>
            <a:pPr lvl="1"/>
            <a:r>
              <a:rPr lang="en-US" sz="1600" dirty="0"/>
              <a:t>Capturing effects of burnup and fast neutron flux on kernel &amp; layers</a:t>
            </a:r>
          </a:p>
          <a:p>
            <a:pPr lvl="1"/>
            <a:r>
              <a:rPr lang="en-US" sz="1600" dirty="0"/>
              <a:t>Acquiring material property selections from ABAQUS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829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201d79e8_0_45"/>
          <p:cNvSpPr txBox="1">
            <a:spLocks noGrp="1"/>
          </p:cNvSpPr>
          <p:nvPr>
            <p:ph type="title"/>
          </p:nvPr>
        </p:nvSpPr>
        <p:spPr>
          <a:xfrm>
            <a:off x="457200" y="675085"/>
            <a:ext cx="8229600" cy="801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0" name="Google Shape;90;g115201d79e8_0_45"/>
          <p:cNvSpPr txBox="1">
            <a:spLocks noGrp="1"/>
          </p:cNvSpPr>
          <p:nvPr>
            <p:ph type="body" idx="1"/>
          </p:nvPr>
        </p:nvSpPr>
        <p:spPr>
          <a:xfrm>
            <a:off x="457200" y="2266950"/>
            <a:ext cx="8229600" cy="232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6550" algn="l" rtl="0">
              <a:spcBef>
                <a:spcPts val="36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TRISO fuels being considered for wide range of advanced reactors</a:t>
            </a:r>
            <a:endParaRPr sz="2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Under RIA, kernel may experience rapid expansion &amp; melting</a:t>
            </a:r>
            <a:endParaRPr sz="2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Work focuses on modeling TRISO behavior using BISON</a:t>
            </a:r>
            <a:endParaRPr sz="23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-US" sz="2300"/>
              <a:t>Two failure mechanisms considered</a:t>
            </a:r>
            <a:endParaRPr sz="23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201d79e8_0_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Data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29628-8E4C-492B-AC8C-0056D94BF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Data and calculations published by Umeda et. al. </a:t>
            </a:r>
          </a:p>
          <a:p>
            <a:r>
              <a:rPr lang="en-US" sz="2400" dirty="0"/>
              <a:t>Validation calculation falls in correct range</a:t>
            </a:r>
          </a:p>
          <a:p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98077-DC64-4A54-B77E-704ABCFD4C8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DE2FDED9-4D48-4322-B19A-F6C9C6B7A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038" y="1414666"/>
            <a:ext cx="4499956" cy="3257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5201d79e8_0_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Data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10736D-49D6-4E06-B4CF-A11DC837D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231025E-37FD-419D-8BA2-D60C7A81F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524"/>
            <a:ext cx="4532480" cy="3593906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8AF8EBE-F0A9-4379-B818-2210B2D1F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756" y="1476377"/>
            <a:ext cx="4420244" cy="311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7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27E-B406-4870-A68E-94118B1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BISON and Material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0602-DE23-4B6F-8911-B3EB41BF9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Finite element code based on MOOSE</a:t>
            </a:r>
          </a:p>
          <a:p>
            <a:r>
              <a:rPr lang="en-US" sz="2000" dirty="0"/>
              <a:t>Some irradiation models not included in simulations</a:t>
            </a:r>
          </a:p>
          <a:p>
            <a:r>
              <a:rPr lang="en-US" sz="2000" dirty="0"/>
              <a:t>Primary material properties</a:t>
            </a:r>
          </a:p>
          <a:p>
            <a:pPr lvl="1"/>
            <a:r>
              <a:rPr lang="en-US" sz="1400" dirty="0"/>
              <a:t>Specific heat</a:t>
            </a:r>
          </a:p>
          <a:p>
            <a:pPr lvl="1"/>
            <a:r>
              <a:rPr lang="en-US" sz="1400" dirty="0"/>
              <a:t>Thermal expansion</a:t>
            </a:r>
          </a:p>
          <a:p>
            <a:pPr lvl="1"/>
            <a:r>
              <a:rPr lang="en-US" sz="1400" dirty="0"/>
              <a:t>Thermal conductivity</a:t>
            </a:r>
          </a:p>
          <a:p>
            <a:pPr lvl="1"/>
            <a:r>
              <a:rPr lang="en-US" sz="1400" dirty="0"/>
              <a:t>Density</a:t>
            </a:r>
          </a:p>
          <a:p>
            <a:pPr lvl="1"/>
            <a:r>
              <a:rPr lang="en-US" sz="1400" dirty="0"/>
              <a:t>Elastic modulus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90A67-A579-4CAD-A572-BD04CA60A4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2000" dirty="0"/>
              <a:t>Thermal Conductivity</a:t>
            </a:r>
          </a:p>
          <a:p>
            <a:pPr lvl="1"/>
            <a:r>
              <a:rPr lang="en-US" sz="1400" dirty="0"/>
              <a:t>UO</a:t>
            </a:r>
            <a:r>
              <a:rPr lang="en-US" sz="1400" baseline="-25000" dirty="0"/>
              <a:t>2</a:t>
            </a:r>
            <a:r>
              <a:rPr lang="en-US" sz="1400" dirty="0"/>
              <a:t> capped at 2670 K</a:t>
            </a:r>
          </a:p>
          <a:p>
            <a:r>
              <a:rPr lang="en-US" sz="2000" dirty="0"/>
              <a:t>Specific Heat</a:t>
            </a:r>
          </a:p>
          <a:p>
            <a:pPr lvl="1"/>
            <a:r>
              <a:rPr lang="en-US" sz="1400" dirty="0"/>
              <a:t>UO</a:t>
            </a:r>
            <a:r>
              <a:rPr lang="en-US" sz="1400" baseline="-25000" dirty="0"/>
              <a:t>2</a:t>
            </a:r>
            <a:r>
              <a:rPr lang="en-US" sz="1400" dirty="0"/>
              <a:t> capped at 2670 K</a:t>
            </a:r>
          </a:p>
          <a:p>
            <a:r>
              <a:rPr lang="en-US" sz="2000" dirty="0"/>
              <a:t>Coefficient of Thermal Expansion</a:t>
            </a:r>
          </a:p>
          <a:p>
            <a:pPr lvl="1"/>
            <a:r>
              <a:rPr lang="en-US" sz="1400" dirty="0"/>
              <a:t>UO</a:t>
            </a:r>
            <a:r>
              <a:rPr lang="en-US" sz="1400" baseline="-25000" dirty="0"/>
              <a:t>2</a:t>
            </a:r>
            <a:r>
              <a:rPr lang="en-US" sz="1400" dirty="0"/>
              <a:t> set to correlation form MATPRO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1533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27E-B406-4870-A68E-94118B1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BISON and Material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DE6B5-BC88-4752-9CB6-A94C1441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C65A37-5C22-4FB5-ACF4-A999331AAE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CFEEE806-AD39-4F2B-9855-3FAB441F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1944"/>
            <a:ext cx="9144000" cy="32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025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27E-B406-4870-A68E-94118B1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BISON and Material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DE6B5-BC88-4752-9CB6-A94C1441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C65A37-5C22-4FB5-ACF4-A999331AAE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CC7DD989-148B-4B74-9954-B41DBD068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2857"/>
            <a:ext cx="9144000" cy="325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A27E-B406-4870-A68E-94118B10D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BISON and Material Models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DE6B5-BC88-4752-9CB6-A94C1441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C65A37-5C22-4FB5-ACF4-A999331AAEF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0670D6DF-AAD0-4342-BA24-C5E4D55EA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323"/>
            <a:ext cx="9144000" cy="34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459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9E5-15A0-4177-A296-A5BFE34F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C72BC-6225-43AF-A916-8CB2187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211110"/>
            <a:ext cx="8229600" cy="2327700"/>
          </a:xfrm>
        </p:spPr>
        <p:txBody>
          <a:bodyPr/>
          <a:lstStyle/>
          <a:p>
            <a:r>
              <a:rPr lang="en-US" dirty="0"/>
              <a:t>Single TRISO particle surrounded by graphite shell</a:t>
            </a:r>
          </a:p>
          <a:p>
            <a:r>
              <a:rPr lang="en-US" dirty="0"/>
              <a:t>Interface debonding not permitted</a:t>
            </a:r>
          </a:p>
          <a:p>
            <a:r>
              <a:rPr lang="en-US" dirty="0"/>
              <a:t>3D mesh used</a:t>
            </a:r>
          </a:p>
          <a:p>
            <a:r>
              <a:rPr lang="en-US" dirty="0"/>
              <a:t>Simulation run at 10s initial condition, stopped 1s after initiation</a:t>
            </a:r>
          </a:p>
          <a:p>
            <a:r>
              <a:rPr lang="en-US" dirty="0"/>
              <a:t>0.5ms timesteps used during transient</a:t>
            </a:r>
          </a:p>
        </p:txBody>
      </p:sp>
    </p:spTree>
    <p:extLst>
      <p:ext uri="{BB962C8B-B14F-4D97-AF65-F5344CB8AC3E}">
        <p14:creationId xmlns:p14="http://schemas.microsoft.com/office/powerpoint/2010/main" val="4066373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242</Words>
  <Application>Microsoft Office PowerPoint</Application>
  <PresentationFormat>On-screen Show (16:9)</PresentationFormat>
  <Paragraphs>47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NCStateU-horizontal-left-logo</vt:lpstr>
      <vt:lpstr>Modeling Reactivity Insertion Experiments of TRISO Particles in NSRR using BISON</vt:lpstr>
      <vt:lpstr>Introduction</vt:lpstr>
      <vt:lpstr>Experimental Data</vt:lpstr>
      <vt:lpstr>Experimental Data</vt:lpstr>
      <vt:lpstr>BISON and Material Models</vt:lpstr>
      <vt:lpstr>BISON and Material Models</vt:lpstr>
      <vt:lpstr>BISON and Material Models</vt:lpstr>
      <vt:lpstr>BISON and Material Models</vt:lpstr>
      <vt:lpstr>Model Description</vt:lpstr>
      <vt:lpstr>Results</vt:lpstr>
      <vt:lpstr>Results</vt:lpstr>
      <vt:lpstr>Results</vt:lpstr>
      <vt:lpstr>Results</vt:lpstr>
      <vt:lpstr>Summary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Reactivity Insertion Experiments of TRISO Particles in NSRR using BISON</dc:title>
  <dc:creator>Bobby Gentile</dc:creator>
  <cp:lastModifiedBy>Bobby Gentile</cp:lastModifiedBy>
  <cp:revision>15</cp:revision>
  <dcterms:created xsi:type="dcterms:W3CDTF">2022-02-14T04:30:16Z</dcterms:created>
  <dcterms:modified xsi:type="dcterms:W3CDTF">2022-02-14T18:02:06Z</dcterms:modified>
</cp:coreProperties>
</file>