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" name="Google Shape;3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4b470b26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4b470b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154b470b26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154b470b2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54b470b26_0_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54b470b2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54b470b26_0_9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54b470b2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1153a6fd32c_0_2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1153a6fd3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1154b470b26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1154b470b2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154b470b26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154b470b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154b470b26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154b470b2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54b470b26_0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54b470b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54b470b26_0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54b470b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54b470b26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54b470b2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154b470b26_0_7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154b470b2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ctrTitle"/>
          </p:nvPr>
        </p:nvSpPr>
        <p:spPr>
          <a:xfrm>
            <a:off x="662375" y="1441000"/>
            <a:ext cx="8057700" cy="317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Multiscale modeling of fission gas behavior in U3Si2 under LWR conditions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T. </a:t>
            </a:r>
            <a:r>
              <a:rPr lang="en"/>
              <a:t>Barani, G. Pastore, D. Pizzocri, </a:t>
            </a:r>
            <a:br>
              <a:rPr lang="en"/>
            </a:br>
            <a:r>
              <a:rPr lang="en"/>
              <a:t>D.A. Andersson, C. Matthews, </a:t>
            </a:r>
            <a:br>
              <a:rPr lang="en"/>
            </a:br>
            <a:r>
              <a:rPr lang="en"/>
              <a:t>A. Alfonsi, K.A. Gamble, P. Van Uffelen, L. Luzzi, J.D. Hales</a:t>
            </a:r>
            <a:endParaRPr/>
          </a:p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1371600" y="4611100"/>
            <a:ext cx="6400800" cy="20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Patrick Hartwell</a:t>
            </a:r>
            <a:endParaRPr/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North Carolina State University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Nuclear Engineering Department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1371600" y="710200"/>
            <a:ext cx="6400800" cy="7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 533 Paper Critique Project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7032"/>
            <a:ext cx="9143999" cy="3351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457200" y="224188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Sensitivity Analysis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88225"/>
            <a:ext cx="4792025" cy="595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2025" y="1076325"/>
            <a:ext cx="4351975" cy="5781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457200" y="2668300"/>
            <a:ext cx="8229600" cy="3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Order of magnitude accurate according to limited data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Sensitivity analysis provides basis for future improvement prioritization.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Critiques/Future improvements and work</a:t>
            </a:r>
            <a:endParaRPr/>
          </a:p>
        </p:txBody>
      </p:sp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457200" y="2925775"/>
            <a:ext cx="8229600" cy="32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General neglect of irradiation components of every stage of modeling.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Low exposure of sole experimental data providing favorable bias.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Lack of material specific coefficients.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Triuranium Disilicide instead of Uranium Dioxide?</a:t>
            </a:r>
            <a:endParaRPr/>
          </a:p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57200" y="1968425"/>
            <a:ext cx="8229600" cy="451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Higher Uranium density and better thermal conductivity.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Under wet, </a:t>
            </a:r>
            <a:r>
              <a:rPr lang="en"/>
              <a:t>high temperature</a:t>
            </a:r>
            <a:r>
              <a:rPr lang="en"/>
              <a:t> conditions, such as are created in a fuel cladding rupture, UO2 reacts with water and produces several compounds which degrades the </a:t>
            </a:r>
            <a:r>
              <a:rPr lang="en"/>
              <a:t>cohesion</a:t>
            </a:r>
            <a:r>
              <a:rPr lang="en"/>
              <a:t> of the UO2 and results in the </a:t>
            </a:r>
            <a:r>
              <a:rPr lang="en"/>
              <a:t>release</a:t>
            </a:r>
            <a:r>
              <a:rPr lang="en"/>
              <a:t> of the fission products. U3Si2 Under the same conditions forms a protective coating of the uranium mineral Coffinite which insulates the remaining fuel and fission products from being  dispersed in the coolant after a rupture.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Multiscale Modeling of Fission Gases</a:t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457200" y="1968425"/>
            <a:ext cx="8229600" cy="41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Lower-length scale modeling-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Density functional theory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Intra-granular re-solution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b="1" lang="en"/>
              <a:t>Engineering scale modeling-</a:t>
            </a:r>
            <a:endParaRPr b="1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Intra-granular fission gas behavior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Inter-granular model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Lower-length scale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Density functional theory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457200" y="2481050"/>
            <a:ext cx="82296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Quantum mechanistic modeling method.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Used to calculate formation energies, diffusivity coefficients etc.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Diffusivity coefficients for Xe atoms and U 2a Vacancies.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Mostly imported values from Density functional theory calculations of self- and Xe </a:t>
            </a:r>
            <a:r>
              <a:rPr lang="en"/>
              <a:t>diffusion</a:t>
            </a:r>
            <a:r>
              <a:rPr lang="en"/>
              <a:t> in U3Si2. By D. A. Anderson, X. -Y, Liu, B. Beeler, S. Middleburgh, A. Claisse, C. Stanek.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Greatly approximated for order of magnitude results.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Lower-length scale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Intra-granular re-solution</a:t>
            </a:r>
            <a:endParaRPr/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    Rate of atomic re-solution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     Fission rate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a0   re-solution probability function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     number of atoms in a bubble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rho  bubble concentration distribution function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Rb   radius of spheres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425" y="2162125"/>
            <a:ext cx="386715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457200" y="3851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Engineering scale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Intra-granular fission gas behavior 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457200" y="3037575"/>
            <a:ext cx="8229600" cy="38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 total number of bubbles.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v  </a:t>
            </a:r>
            <a:r>
              <a:rPr lang="en"/>
              <a:t>nucleation rate of fission gas dimers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 re-solution rate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aΦ probability per second of bubble destruction 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Bn trapping rate of gas atoms into intra-granular bubbles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c1 concentration of atoms in the matrix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G production rate of gas atoms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M total concentration of gas in bubbles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D diffusion coefficient of single gas atoms in the fuel matrix</a:t>
            </a:r>
            <a:endParaRPr/>
          </a:p>
        </p:txBody>
      </p:sp>
      <p:pic>
        <p:nvPicPr>
          <p:cNvPr id="66" name="Google Shape;6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674" y="1453474"/>
            <a:ext cx="3681525" cy="182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Engineering scale modeling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Inter-granular model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Ngf variation rate of the bubble number density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Vgf  grain face bubble volume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Rgf  </a:t>
            </a:r>
            <a:r>
              <a:rPr lang="en"/>
              <a:t>grain face bubble radius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rgr  the grain radius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Φ(Θ) geometric factor relating the volume of a lenticular bubble to that of a sphere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Θ Semi-dihedral angle of the grain boundary bubbles</a:t>
            </a:r>
            <a:endParaRPr/>
          </a:p>
        </p:txBody>
      </p:sp>
      <p:pic>
        <p:nvPicPr>
          <p:cNvPr id="73" name="Google Shape;7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3200" y="1891404"/>
            <a:ext cx="2573151" cy="10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1600" y="1968425"/>
            <a:ext cx="2562754" cy="99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>
            <a:off x="457200" y="90011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Irradiation Experiment Data</a:t>
            </a:r>
            <a:endParaRPr/>
          </a:p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243000"/>
            <a:ext cx="8391075" cy="38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>
            <p:ph type="title"/>
          </p:nvPr>
        </p:nvSpPr>
        <p:spPr>
          <a:xfrm>
            <a:off x="457200" y="308763"/>
            <a:ext cx="8229600" cy="10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vs Measured Data</a:t>
            </a:r>
            <a:endParaRPr/>
          </a:p>
        </p:txBody>
      </p:sp>
      <p:sp>
        <p:nvSpPr>
          <p:cNvPr id="87" name="Google Shape;87;p15"/>
          <p:cNvSpPr txBox="1"/>
          <p:nvPr>
            <p:ph idx="1" type="body"/>
          </p:nvPr>
        </p:nvSpPr>
        <p:spPr>
          <a:xfrm>
            <a:off x="457200" y="3022600"/>
            <a:ext cx="82296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0463" y="1057500"/>
            <a:ext cx="6803075" cy="580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cstate-ppt-template-horiz-center-logo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CC110A"/>
      </a:accent1>
      <a:accent2>
        <a:srgbClr val="990200"/>
      </a:accent2>
      <a:accent3>
        <a:srgbClr val="BFBFBF"/>
      </a:accent3>
      <a:accent4>
        <a:srgbClr val="808080"/>
      </a:accent4>
      <a:accent5>
        <a:srgbClr val="5F5F5F"/>
      </a:accent5>
      <a:accent6>
        <a:srgbClr val="4D4D4D"/>
      </a:accent6>
      <a:hlink>
        <a:srgbClr val="1F2B5F"/>
      </a:hlink>
      <a:folHlink>
        <a:srgbClr val="771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