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13"/>
  </p:notesMasterIdLst>
  <p:sldIdLst>
    <p:sldId id="256" r:id="rId2"/>
    <p:sldId id="257" r:id="rId3"/>
    <p:sldId id="312" r:id="rId4"/>
    <p:sldId id="319" r:id="rId5"/>
    <p:sldId id="315" r:id="rId6"/>
    <p:sldId id="320" r:id="rId7"/>
    <p:sldId id="321" r:id="rId8"/>
    <p:sldId id="316" r:id="rId9"/>
    <p:sldId id="317" r:id="rId10"/>
    <p:sldId id="318" r:id="rId11"/>
    <p:sldId id="259" r:id="rId12"/>
  </p:sldIdLst>
  <p:sldSz cx="9144000" cy="5143500" type="screen16x9"/>
  <p:notesSz cx="6858000" cy="9144000"/>
  <p:defaultTextStyle>
    <a:defPPr>
      <a:defRPr lang="en-US"/>
    </a:defPPr>
    <a:lvl1pPr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1pPr>
    <a:lvl2pPr marL="4572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2pPr>
    <a:lvl3pPr marL="9144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3pPr>
    <a:lvl4pPr marL="13716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4pPr>
    <a:lvl5pPr marL="1828800" algn="l" defTabSz="457200" rtl="0" fontAlgn="base">
      <a:spcBef>
        <a:spcPct val="0"/>
      </a:spcBef>
      <a:spcAft>
        <a:spcPct val="0"/>
      </a:spcAft>
      <a:defRPr kern="1200">
        <a:solidFill>
          <a:schemeClr val="tx1"/>
        </a:solidFill>
        <a:latin typeface="Calibri" charset="0"/>
        <a:ea typeface="ＭＳ Ｐゴシック" charset="0"/>
        <a:cs typeface="ＭＳ Ｐゴシック" charset="0"/>
      </a:defRPr>
    </a:lvl5pPr>
    <a:lvl6pPr marL="2286000" algn="l" defTabSz="457200" rtl="0" eaLnBrk="1" latinLnBrk="0" hangingPunct="1">
      <a:defRPr kern="1200">
        <a:solidFill>
          <a:schemeClr val="tx1"/>
        </a:solidFill>
        <a:latin typeface="Calibri" charset="0"/>
        <a:ea typeface="ＭＳ Ｐゴシック" charset="0"/>
        <a:cs typeface="ＭＳ Ｐゴシック" charset="0"/>
      </a:defRPr>
    </a:lvl6pPr>
    <a:lvl7pPr marL="2743200" algn="l" defTabSz="457200" rtl="0" eaLnBrk="1" latinLnBrk="0" hangingPunct="1">
      <a:defRPr kern="1200">
        <a:solidFill>
          <a:schemeClr val="tx1"/>
        </a:solidFill>
        <a:latin typeface="Calibri" charset="0"/>
        <a:ea typeface="ＭＳ Ｐゴシック" charset="0"/>
        <a:cs typeface="ＭＳ Ｐゴシック" charset="0"/>
      </a:defRPr>
    </a:lvl7pPr>
    <a:lvl8pPr marL="3200400" algn="l" defTabSz="457200" rtl="0" eaLnBrk="1" latinLnBrk="0" hangingPunct="1">
      <a:defRPr kern="1200">
        <a:solidFill>
          <a:schemeClr val="tx1"/>
        </a:solidFill>
        <a:latin typeface="Calibri" charset="0"/>
        <a:ea typeface="ＭＳ Ｐゴシック" charset="0"/>
        <a:cs typeface="ＭＳ Ｐゴシック" charset="0"/>
      </a:defRPr>
    </a:lvl8pPr>
    <a:lvl9pPr marL="3657600" algn="l" defTabSz="457200" rtl="0" eaLnBrk="1" latinLnBrk="0" hangingPunct="1">
      <a:defRPr kern="1200">
        <a:solidFill>
          <a:schemeClr val="tx1"/>
        </a:solidFill>
        <a:latin typeface="Calibri"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snapToObjects="1">
      <p:cViewPr varScale="1">
        <p:scale>
          <a:sx n="142" d="100"/>
          <a:sy n="142" d="100"/>
        </p:scale>
        <p:origin x="750" y="126"/>
      </p:cViewPr>
      <p:guideLst>
        <p:guide orient="horz" pos="162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300373-DB8B-4A56-83E0-2F0E69BE9C49}" type="datetimeFigureOut">
              <a:rPr lang="en-US" smtClean="0"/>
              <a:t>2/15/2022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870459-3C3E-4825-91CC-BAAF92E2AB9E}" type="slidenum">
              <a:rPr lang="en-US" smtClean="0"/>
              <a:t>‹#›</a:t>
            </a:fld>
            <a:endParaRPr lang="en-US"/>
          </a:p>
        </p:txBody>
      </p:sp>
    </p:spTree>
    <p:extLst>
      <p:ext uri="{BB962C8B-B14F-4D97-AF65-F5344CB8AC3E}">
        <p14:creationId xmlns:p14="http://schemas.microsoft.com/office/powerpoint/2010/main" val="25934273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Centerline temperature: 1873K ; Pellet surface: 835K</a:t>
            </a:r>
          </a:p>
          <a:p>
            <a:r>
              <a:rPr lang="en-US" dirty="0"/>
              <a:t>Pellet diameter: 9.3 mm</a:t>
            </a:r>
          </a:p>
          <a:p>
            <a:r>
              <a:rPr lang="en-US" dirty="0"/>
              <a:t>Chose parabolic temperature profile to simulate effects of volumetric heat source with low thermal conductivity</a:t>
            </a:r>
          </a:p>
          <a:p>
            <a:r>
              <a:rPr lang="en-US" dirty="0"/>
              <a:t>Fuel composition UO2.005</a:t>
            </a:r>
          </a:p>
        </p:txBody>
      </p:sp>
      <p:sp>
        <p:nvSpPr>
          <p:cNvPr id="4" name="Slide Number Placeholder 3"/>
          <p:cNvSpPr>
            <a:spLocks noGrp="1"/>
          </p:cNvSpPr>
          <p:nvPr>
            <p:ph type="sldNum" sz="quarter" idx="5"/>
          </p:nvPr>
        </p:nvSpPr>
        <p:spPr/>
        <p:txBody>
          <a:bodyPr/>
          <a:lstStyle/>
          <a:p>
            <a:fld id="{A5870459-3C3E-4825-91CC-BAAF92E2AB9E}" type="slidenum">
              <a:rPr lang="en-US" smtClean="0"/>
              <a:t>5</a:t>
            </a:fld>
            <a:endParaRPr lang="en-US"/>
          </a:p>
        </p:txBody>
      </p:sp>
    </p:spTree>
    <p:extLst>
      <p:ext uri="{BB962C8B-B14F-4D97-AF65-F5344CB8AC3E}">
        <p14:creationId xmlns:p14="http://schemas.microsoft.com/office/powerpoint/2010/main" val="28986911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20"/>
            <a:ext cx="7772400" cy="1102519"/>
          </a:xfrm>
        </p:spPr>
        <p:txBody>
          <a:bodyPr/>
          <a:lstStyle/>
          <a:p>
            <a:r>
              <a:rPr lang="en-US"/>
              <a:t>Click to edit Master title style</a:t>
            </a:r>
            <a:endParaRPr lang="en-US" dirty="0"/>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lvl1pPr>
              <a:defRPr/>
            </a:lvl1pPr>
          </a:lstStyle>
          <a:p>
            <a:pPr>
              <a:defRPr/>
            </a:pPr>
            <a:fld id="{66624ED0-4840-4A04-9A74-67DAF48733A8}" type="datetime1">
              <a:rPr lang="en-US" smtClean="0"/>
              <a:t>2/15/2022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1E82176-A547-F94B-AC51-D6E9C882CB88}" type="slidenum">
              <a:rPr lang="en-US"/>
              <a:pPr>
                <a:defRPr/>
              </a:pPr>
              <a:t>‹#›</a:t>
            </a:fld>
            <a:endParaRPr lang="en-US"/>
          </a:p>
        </p:txBody>
      </p:sp>
    </p:spTree>
    <p:extLst>
      <p:ext uri="{BB962C8B-B14F-4D97-AF65-F5344CB8AC3E}">
        <p14:creationId xmlns:p14="http://schemas.microsoft.com/office/powerpoint/2010/main" val="7884443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9F48EC32-E291-4EFB-967B-C0631FAC210E}" type="datetime1">
              <a:rPr lang="en-US" smtClean="0"/>
              <a:t>2/15/2022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FB9610A8-B29A-B34A-A0B5-3DF26A2EB850}" type="slidenum">
              <a:rPr lang="en-US"/>
              <a:pPr>
                <a:defRPr/>
              </a:pPr>
              <a:t>‹#›</a:t>
            </a:fld>
            <a:endParaRPr lang="en-US"/>
          </a:p>
        </p:txBody>
      </p:sp>
    </p:spTree>
    <p:extLst>
      <p:ext uri="{BB962C8B-B14F-4D97-AF65-F5344CB8AC3E}">
        <p14:creationId xmlns:p14="http://schemas.microsoft.com/office/powerpoint/2010/main" val="21546962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80"/>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80"/>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pPr>
              <a:defRPr/>
            </a:pPr>
            <a:fld id="{8D398331-AE02-4A32-B1EA-0EAA4A6F0BD2}" type="datetime1">
              <a:rPr lang="en-US" smtClean="0"/>
              <a:t>2/15/2022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E12D0221-73D0-6245-9CCD-73A1D8FCB5E4}" type="slidenum">
              <a:rPr lang="en-US"/>
              <a:pPr>
                <a:defRPr/>
              </a:pPr>
              <a:t>‹#›</a:t>
            </a:fld>
            <a:endParaRPr lang="en-US"/>
          </a:p>
        </p:txBody>
      </p:sp>
    </p:spTree>
    <p:extLst>
      <p:ext uri="{BB962C8B-B14F-4D97-AF65-F5344CB8AC3E}">
        <p14:creationId xmlns:p14="http://schemas.microsoft.com/office/powerpoint/2010/main" val="8265100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191D6EFC-2191-458B-A842-44EA7C98219E}" type="datetime1">
              <a:rPr lang="en-US" smtClean="0"/>
              <a:t>2/15/2022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3FF2C605-4958-CF43-AA48-80339EFDB0AF}" type="slidenum">
              <a:rPr lang="en-US"/>
              <a:pPr>
                <a:defRPr/>
              </a:pPr>
              <a:t>‹#›</a:t>
            </a:fld>
            <a:endParaRPr lang="en-US"/>
          </a:p>
        </p:txBody>
      </p:sp>
    </p:spTree>
    <p:extLst>
      <p:ext uri="{BB962C8B-B14F-4D97-AF65-F5344CB8AC3E}">
        <p14:creationId xmlns:p14="http://schemas.microsoft.com/office/powerpoint/2010/main" val="42575478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1035563"/>
            <a:ext cx="7772400" cy="1021556"/>
          </a:xfrm>
        </p:spPr>
        <p:txBody>
          <a:bodyPr anchor="t"/>
          <a:lstStyle>
            <a:lvl1pPr algn="l">
              <a:defRPr sz="4000" b="1" cap="all"/>
            </a:lvl1pPr>
          </a:lstStyle>
          <a:p>
            <a:r>
              <a:rPr lang="en-US"/>
              <a:t>Click to edit Master title style</a:t>
            </a:r>
            <a:endParaRPr lang="en-US" dirty="0"/>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pPr>
              <a:defRPr/>
            </a:pPr>
            <a:fld id="{5500CBA2-2995-4FCA-8DE0-EB81A7CD33D5}" type="datetime1">
              <a:rPr lang="en-US" smtClean="0"/>
              <a:t>2/15/2022</a:t>
            </a:fld>
            <a:endParaRPr lang="en-US"/>
          </a:p>
        </p:txBody>
      </p:sp>
      <p:sp>
        <p:nvSpPr>
          <p:cNvPr id="5" name="Footer Placeholder 4"/>
          <p:cNvSpPr>
            <a:spLocks noGrp="1"/>
          </p:cNvSpPr>
          <p:nvPr>
            <p:ph type="ftr" sz="quarter" idx="11"/>
          </p:nvPr>
        </p:nvSpPr>
        <p:spPr/>
        <p:txBody>
          <a:bodyPr/>
          <a:lstStyle>
            <a:lvl1pPr>
              <a:defRPr/>
            </a:lvl1pPr>
          </a:lstStyle>
          <a:p>
            <a:pPr>
              <a:defRPr/>
            </a:pPr>
            <a:endParaRPr lang="en-US"/>
          </a:p>
        </p:txBody>
      </p:sp>
      <p:sp>
        <p:nvSpPr>
          <p:cNvPr id="6" name="Slide Number Placeholder 5"/>
          <p:cNvSpPr>
            <a:spLocks noGrp="1"/>
          </p:cNvSpPr>
          <p:nvPr>
            <p:ph type="sldNum" sz="quarter" idx="12"/>
          </p:nvPr>
        </p:nvSpPr>
        <p:spPr/>
        <p:txBody>
          <a:bodyPr/>
          <a:lstStyle>
            <a:lvl1pPr>
              <a:defRPr/>
            </a:lvl1pPr>
          </a:lstStyle>
          <a:p>
            <a:pPr>
              <a:defRPr/>
            </a:pPr>
            <a:fld id="{0DA6BD0F-ABBC-C14D-BC96-77BE126A748B}" type="slidenum">
              <a:rPr lang="en-US"/>
              <a:pPr>
                <a:defRPr/>
              </a:pPr>
              <a:t>‹#›</a:t>
            </a:fld>
            <a:endParaRPr lang="en-US"/>
          </a:p>
        </p:txBody>
      </p:sp>
    </p:spTree>
    <p:extLst>
      <p:ext uri="{BB962C8B-B14F-4D97-AF65-F5344CB8AC3E}">
        <p14:creationId xmlns:p14="http://schemas.microsoft.com/office/powerpoint/2010/main" val="394488606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476377"/>
            <a:ext cx="4038600" cy="31182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48200" y="1476377"/>
            <a:ext cx="4038600" cy="3118247"/>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3"/>
          <p:cNvSpPr>
            <a:spLocks noGrp="1"/>
          </p:cNvSpPr>
          <p:nvPr>
            <p:ph type="dt" sz="half" idx="10"/>
          </p:nvPr>
        </p:nvSpPr>
        <p:spPr/>
        <p:txBody>
          <a:bodyPr/>
          <a:lstStyle>
            <a:lvl1pPr>
              <a:defRPr/>
            </a:lvl1pPr>
          </a:lstStyle>
          <a:p>
            <a:pPr>
              <a:defRPr/>
            </a:pPr>
            <a:fld id="{721F6A39-4BE7-40FF-8C43-6A3C1B1C08E1}" type="datetime1">
              <a:rPr lang="en-US" smtClean="0"/>
              <a:t>2/15/2022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EC35E9FC-F6D5-0349-BBED-EA7D7A9BC49B}" type="slidenum">
              <a:rPr lang="en-US"/>
              <a:pPr>
                <a:defRPr/>
              </a:pPr>
              <a:t>‹#›</a:t>
            </a:fld>
            <a:endParaRPr lang="en-US"/>
          </a:p>
        </p:txBody>
      </p:sp>
    </p:spTree>
    <p:extLst>
      <p:ext uri="{BB962C8B-B14F-4D97-AF65-F5344CB8AC3E}">
        <p14:creationId xmlns:p14="http://schemas.microsoft.com/office/powerpoint/2010/main" val="17852655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3" y="650504"/>
            <a:ext cx="8229600" cy="801290"/>
          </a:xfrm>
        </p:spPr>
        <p:txBody>
          <a:bodyPr/>
          <a:lstStyle>
            <a:lvl1pPr>
              <a:defRPr/>
            </a:lvl1pPr>
          </a:lstStyle>
          <a:p>
            <a:r>
              <a:rPr lang="en-US"/>
              <a:t>Click to edit Master title style</a:t>
            </a:r>
            <a:endParaRPr lang="en-US" dirty="0"/>
          </a:p>
        </p:txBody>
      </p:sp>
      <p:sp>
        <p:nvSpPr>
          <p:cNvPr id="4" name="Content Placeholder 3"/>
          <p:cNvSpPr>
            <a:spLocks noGrp="1"/>
          </p:cNvSpPr>
          <p:nvPr>
            <p:ph sz="half" idx="2"/>
          </p:nvPr>
        </p:nvSpPr>
        <p:spPr>
          <a:xfrm>
            <a:off x="457200" y="1631156"/>
            <a:ext cx="4040188"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Content Placeholder 5"/>
          <p:cNvSpPr>
            <a:spLocks noGrp="1"/>
          </p:cNvSpPr>
          <p:nvPr>
            <p:ph sz="quarter" idx="4"/>
          </p:nvPr>
        </p:nvSpPr>
        <p:spPr>
          <a:xfrm>
            <a:off x="4645028" y="1631156"/>
            <a:ext cx="4041775" cy="2963466"/>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3"/>
          <p:cNvSpPr>
            <a:spLocks noGrp="1"/>
          </p:cNvSpPr>
          <p:nvPr>
            <p:ph type="dt" sz="half" idx="10"/>
          </p:nvPr>
        </p:nvSpPr>
        <p:spPr/>
        <p:txBody>
          <a:bodyPr/>
          <a:lstStyle>
            <a:lvl1pPr>
              <a:defRPr/>
            </a:lvl1pPr>
          </a:lstStyle>
          <a:p>
            <a:pPr>
              <a:defRPr/>
            </a:pPr>
            <a:fld id="{D36DB8D7-9EBD-4975-8624-6427828C1C89}" type="datetime1">
              <a:rPr lang="en-US" smtClean="0"/>
              <a:t>2/15/2022</a:t>
            </a:fld>
            <a:endParaRPr lang="en-US"/>
          </a:p>
        </p:txBody>
      </p:sp>
      <p:sp>
        <p:nvSpPr>
          <p:cNvPr id="8" name="Footer Placeholder 4"/>
          <p:cNvSpPr>
            <a:spLocks noGrp="1"/>
          </p:cNvSpPr>
          <p:nvPr>
            <p:ph type="ftr" sz="quarter" idx="11"/>
          </p:nvPr>
        </p:nvSpPr>
        <p:spPr/>
        <p:txBody>
          <a:bodyPr/>
          <a:lstStyle>
            <a:lvl1pPr>
              <a:defRPr/>
            </a:lvl1pPr>
          </a:lstStyle>
          <a:p>
            <a:pPr>
              <a:defRPr/>
            </a:pPr>
            <a:endParaRPr lang="en-US"/>
          </a:p>
        </p:txBody>
      </p:sp>
      <p:sp>
        <p:nvSpPr>
          <p:cNvPr id="9" name="Slide Number Placeholder 5"/>
          <p:cNvSpPr>
            <a:spLocks noGrp="1"/>
          </p:cNvSpPr>
          <p:nvPr>
            <p:ph type="sldNum" sz="quarter" idx="12"/>
          </p:nvPr>
        </p:nvSpPr>
        <p:spPr/>
        <p:txBody>
          <a:bodyPr/>
          <a:lstStyle>
            <a:lvl1pPr>
              <a:defRPr/>
            </a:lvl1pPr>
          </a:lstStyle>
          <a:p>
            <a:pPr>
              <a:defRPr/>
            </a:pPr>
            <a:fld id="{BB5B94E0-5E06-6D42-A41D-50D581B40900}" type="slidenum">
              <a:rPr lang="en-US"/>
              <a:pPr>
                <a:defRPr/>
              </a:pPr>
              <a:t>‹#›</a:t>
            </a:fld>
            <a:endParaRPr lang="en-US"/>
          </a:p>
        </p:txBody>
      </p:sp>
    </p:spTree>
    <p:extLst>
      <p:ext uri="{BB962C8B-B14F-4D97-AF65-F5344CB8AC3E}">
        <p14:creationId xmlns:p14="http://schemas.microsoft.com/office/powerpoint/2010/main" val="7603941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pPr>
              <a:defRPr/>
            </a:pPr>
            <a:fld id="{0B26DAA7-653C-484F-BDDD-8FC747D2A735}" type="datetime1">
              <a:rPr lang="en-US" smtClean="0"/>
              <a:t>2/15/2022</a:t>
            </a:fld>
            <a:endParaRPr lang="en-US"/>
          </a:p>
        </p:txBody>
      </p:sp>
      <p:sp>
        <p:nvSpPr>
          <p:cNvPr id="4" name="Footer Placeholder 4"/>
          <p:cNvSpPr>
            <a:spLocks noGrp="1"/>
          </p:cNvSpPr>
          <p:nvPr>
            <p:ph type="ftr" sz="quarter" idx="11"/>
          </p:nvPr>
        </p:nvSpPr>
        <p:spPr/>
        <p:txBody>
          <a:bodyPr/>
          <a:lstStyle>
            <a:lvl1pPr>
              <a:defRPr/>
            </a:lvl1pPr>
          </a:lstStyle>
          <a:p>
            <a:pPr>
              <a:defRPr/>
            </a:pPr>
            <a:endParaRPr lang="en-US"/>
          </a:p>
        </p:txBody>
      </p:sp>
      <p:sp>
        <p:nvSpPr>
          <p:cNvPr id="5" name="Slide Number Placeholder 5"/>
          <p:cNvSpPr>
            <a:spLocks noGrp="1"/>
          </p:cNvSpPr>
          <p:nvPr>
            <p:ph type="sldNum" sz="quarter" idx="12"/>
          </p:nvPr>
        </p:nvSpPr>
        <p:spPr/>
        <p:txBody>
          <a:bodyPr/>
          <a:lstStyle>
            <a:lvl1pPr>
              <a:defRPr/>
            </a:lvl1pPr>
          </a:lstStyle>
          <a:p>
            <a:pPr>
              <a:defRPr/>
            </a:pPr>
            <a:fld id="{C2AB7D4D-4E81-5B40-91F6-CF14C25F8623}" type="slidenum">
              <a:rPr lang="en-US"/>
              <a:pPr>
                <a:defRPr/>
              </a:pPr>
              <a:t>‹#›</a:t>
            </a:fld>
            <a:endParaRPr lang="en-US"/>
          </a:p>
        </p:txBody>
      </p:sp>
    </p:spTree>
    <p:extLst>
      <p:ext uri="{BB962C8B-B14F-4D97-AF65-F5344CB8AC3E}">
        <p14:creationId xmlns:p14="http://schemas.microsoft.com/office/powerpoint/2010/main" val="8762860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07F81024-E885-4630-B262-C8B1460F4F2C}" type="datetime1">
              <a:rPr lang="en-US" smtClean="0"/>
              <a:t>2/15/2022</a:t>
            </a:fld>
            <a:endParaRPr lang="en-US"/>
          </a:p>
        </p:txBody>
      </p:sp>
      <p:sp>
        <p:nvSpPr>
          <p:cNvPr id="3" name="Footer Placeholder 4"/>
          <p:cNvSpPr>
            <a:spLocks noGrp="1"/>
          </p:cNvSpPr>
          <p:nvPr>
            <p:ph type="ftr" sz="quarter" idx="11"/>
          </p:nvPr>
        </p:nvSpPr>
        <p:spPr/>
        <p:txBody>
          <a:bodyPr/>
          <a:lstStyle>
            <a:lvl1pPr>
              <a:defRPr/>
            </a:lvl1pPr>
          </a:lstStyle>
          <a:p>
            <a:pPr>
              <a:defRPr/>
            </a:pPr>
            <a:endParaRPr lang="en-US"/>
          </a:p>
        </p:txBody>
      </p:sp>
      <p:sp>
        <p:nvSpPr>
          <p:cNvPr id="4" name="Slide Number Placeholder 5"/>
          <p:cNvSpPr>
            <a:spLocks noGrp="1"/>
          </p:cNvSpPr>
          <p:nvPr>
            <p:ph type="sldNum" sz="quarter" idx="12"/>
          </p:nvPr>
        </p:nvSpPr>
        <p:spPr/>
        <p:txBody>
          <a:bodyPr/>
          <a:lstStyle>
            <a:lvl1pPr>
              <a:defRPr/>
            </a:lvl1pPr>
          </a:lstStyle>
          <a:p>
            <a:pPr>
              <a:defRPr/>
            </a:pPr>
            <a:fld id="{B35B2FA7-4FDB-5643-811E-7991DEE50B01}" type="slidenum">
              <a:rPr lang="en-US"/>
              <a:pPr>
                <a:defRPr/>
              </a:pPr>
              <a:t>‹#›</a:t>
            </a:fld>
            <a:endParaRPr lang="en-US"/>
          </a:p>
        </p:txBody>
      </p:sp>
    </p:spTree>
    <p:extLst>
      <p:ext uri="{BB962C8B-B14F-4D97-AF65-F5344CB8AC3E}">
        <p14:creationId xmlns:p14="http://schemas.microsoft.com/office/powerpoint/2010/main" val="277930713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3" y="204787"/>
            <a:ext cx="3008313" cy="871538"/>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9"/>
            <a:ext cx="5111750" cy="438983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3" y="1076327"/>
            <a:ext cx="3008313" cy="351829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C522473F-83D6-4C7A-A822-D044D11EF597}" type="datetime1">
              <a:rPr lang="en-US" smtClean="0"/>
              <a:t>2/15/2022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91DD8B14-AE1E-054C-8668-93D0F0400A18}" type="slidenum">
              <a:rPr lang="en-US"/>
              <a:pPr>
                <a:defRPr/>
              </a:pPr>
              <a:t>‹#›</a:t>
            </a:fld>
            <a:endParaRPr lang="en-US"/>
          </a:p>
        </p:txBody>
      </p:sp>
    </p:spTree>
    <p:extLst>
      <p:ext uri="{BB962C8B-B14F-4D97-AF65-F5344CB8AC3E}">
        <p14:creationId xmlns:p14="http://schemas.microsoft.com/office/powerpoint/2010/main" val="405940249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1"/>
            <a:ext cx="5486400" cy="425054"/>
          </a:xfrm>
        </p:spPr>
        <p:txBody>
          <a:bodyPr anchor="b"/>
          <a:lstStyle>
            <a:lvl1pPr algn="l">
              <a:defRPr sz="2000" b="1"/>
            </a:lvl1pPr>
          </a:lstStyle>
          <a:p>
            <a:r>
              <a:rPr lang="en-US"/>
              <a:t>Click to edit Master title style</a:t>
            </a:r>
            <a:endParaRPr lang="en-US" dirty="0"/>
          </a:p>
        </p:txBody>
      </p:sp>
      <p:sp>
        <p:nvSpPr>
          <p:cNvPr id="3" name="Picture Placeholder 2"/>
          <p:cNvSpPr>
            <a:spLocks noGrp="1"/>
          </p:cNvSpPr>
          <p:nvPr>
            <p:ph type="pic" idx="1"/>
          </p:nvPr>
        </p:nvSpPr>
        <p:spPr>
          <a:xfrm>
            <a:off x="1792288" y="459581"/>
            <a:ext cx="5486400" cy="30861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Click icon to add picture</a:t>
            </a:r>
            <a:endParaRPr lang="en-US" noProof="0" dirty="0"/>
          </a:p>
        </p:txBody>
      </p:sp>
      <p:sp>
        <p:nvSpPr>
          <p:cNvPr id="4" name="Text Placeholder 3"/>
          <p:cNvSpPr>
            <a:spLocks noGrp="1"/>
          </p:cNvSpPr>
          <p:nvPr>
            <p:ph type="body" sz="half" idx="2"/>
          </p:nvPr>
        </p:nvSpPr>
        <p:spPr>
          <a:xfrm>
            <a:off x="1792288" y="4025504"/>
            <a:ext cx="5486400" cy="603647"/>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pPr>
              <a:defRPr/>
            </a:pPr>
            <a:fld id="{7A9FC08E-3637-455E-B91A-9456DD9799B9}" type="datetime1">
              <a:rPr lang="en-US" smtClean="0"/>
              <a:t>2/15/2022</a:t>
            </a:fld>
            <a:endParaRPr lang="en-US"/>
          </a:p>
        </p:txBody>
      </p:sp>
      <p:sp>
        <p:nvSpPr>
          <p:cNvPr id="6" name="Footer Placeholder 4"/>
          <p:cNvSpPr>
            <a:spLocks noGrp="1"/>
          </p:cNvSpPr>
          <p:nvPr>
            <p:ph type="ftr" sz="quarter" idx="11"/>
          </p:nvPr>
        </p:nvSpPr>
        <p:spPr/>
        <p:txBody>
          <a:bodyPr/>
          <a:lstStyle>
            <a:lvl1pPr>
              <a:defRPr/>
            </a:lvl1pPr>
          </a:lstStyle>
          <a:p>
            <a:pPr>
              <a:defRPr/>
            </a:pPr>
            <a:endParaRPr lang="en-US"/>
          </a:p>
        </p:txBody>
      </p:sp>
      <p:sp>
        <p:nvSpPr>
          <p:cNvPr id="7" name="Slide Number Placeholder 5"/>
          <p:cNvSpPr>
            <a:spLocks noGrp="1"/>
          </p:cNvSpPr>
          <p:nvPr>
            <p:ph type="sldNum" sz="quarter" idx="12"/>
          </p:nvPr>
        </p:nvSpPr>
        <p:spPr/>
        <p:txBody>
          <a:bodyPr/>
          <a:lstStyle>
            <a:lvl1pPr>
              <a:defRPr/>
            </a:lvl1pPr>
          </a:lstStyle>
          <a:p>
            <a:pPr>
              <a:defRPr/>
            </a:pPr>
            <a:fld id="{8FEF0004-A563-C64B-9FAD-6198662E1BD1}" type="slidenum">
              <a:rPr lang="en-US"/>
              <a:pPr>
                <a:defRPr/>
              </a:pPr>
              <a:t>‹#›</a:t>
            </a:fld>
            <a:endParaRPr lang="en-US"/>
          </a:p>
        </p:txBody>
      </p:sp>
    </p:spTree>
    <p:extLst>
      <p:ext uri="{BB962C8B-B14F-4D97-AF65-F5344CB8AC3E}">
        <p14:creationId xmlns:p14="http://schemas.microsoft.com/office/powerpoint/2010/main" val="12149092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675085"/>
            <a:ext cx="8229600" cy="8012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p>
            <a:pPr lvl="0"/>
            <a:r>
              <a:rPr lang="en-US" dirty="0"/>
              <a:t>Headline Line One</a:t>
            </a:r>
            <a:br>
              <a:rPr lang="en-US" dirty="0"/>
            </a:br>
            <a:r>
              <a:rPr lang="en-US" dirty="0"/>
              <a:t>Headline Line Two</a:t>
            </a:r>
          </a:p>
        </p:txBody>
      </p:sp>
      <p:sp>
        <p:nvSpPr>
          <p:cNvPr id="1027" name="Text Placeholder 2"/>
          <p:cNvSpPr>
            <a:spLocks noGrp="1"/>
          </p:cNvSpPr>
          <p:nvPr>
            <p:ph type="body" idx="1"/>
          </p:nvPr>
        </p:nvSpPr>
        <p:spPr bwMode="auto">
          <a:xfrm>
            <a:off x="457200" y="2266950"/>
            <a:ext cx="8229600" cy="232767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457200" y="4767264"/>
            <a:ext cx="2133600" cy="273844"/>
          </a:xfrm>
          <a:prstGeom prst="rect">
            <a:avLst/>
          </a:prstGeom>
        </p:spPr>
        <p:txBody>
          <a:bodyPr vert="horz" lIns="91440" tIns="45720" rIns="91440" bIns="45720" rtlCol="0" anchor="ctr"/>
          <a:lstStyle>
            <a:lvl1pPr algn="l" fontAlgn="auto">
              <a:spcBef>
                <a:spcPts val="0"/>
              </a:spcBef>
              <a:spcAft>
                <a:spcPts val="0"/>
              </a:spcAft>
              <a:defRPr sz="1200" smtClean="0">
                <a:solidFill>
                  <a:schemeClr val="tx1">
                    <a:tint val="75000"/>
                  </a:schemeClr>
                </a:solidFill>
                <a:latin typeface="Arial" panose="020B0604020202020204" pitchFamily="34" charset="0"/>
                <a:ea typeface="+mn-ea"/>
                <a:cs typeface="Arial" panose="020B0604020202020204" pitchFamily="34" charset="0"/>
              </a:defRPr>
            </a:lvl1pPr>
          </a:lstStyle>
          <a:p>
            <a:pPr>
              <a:defRPr/>
            </a:pPr>
            <a:fld id="{C43CC0D2-7178-4310-8592-6CFEB05139A4}" type="datetime1">
              <a:rPr lang="en-US" smtClean="0"/>
              <a:t>2/15/2022</a:t>
            </a:fld>
            <a:endParaRPr lang="en-US" dirty="0"/>
          </a:p>
        </p:txBody>
      </p:sp>
      <p:sp>
        <p:nvSpPr>
          <p:cNvPr id="5" name="Footer Placeholder 4"/>
          <p:cNvSpPr>
            <a:spLocks noGrp="1"/>
          </p:cNvSpPr>
          <p:nvPr>
            <p:ph type="ftr" sz="quarter" idx="3"/>
          </p:nvPr>
        </p:nvSpPr>
        <p:spPr>
          <a:xfrm>
            <a:off x="3124200" y="4767264"/>
            <a:ext cx="2895600" cy="273844"/>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Arial" panose="020B0604020202020204" pitchFamily="34" charset="0"/>
                <a:ea typeface="+mn-ea"/>
                <a:cs typeface="Arial" panose="020B0604020202020204" pitchFamily="34" charset="0"/>
              </a:defRPr>
            </a:lvl1pPr>
          </a:lstStyle>
          <a:p>
            <a:pPr>
              <a:defRPr/>
            </a:pPr>
            <a:endParaRPr lang="en-US" dirty="0"/>
          </a:p>
        </p:txBody>
      </p:sp>
      <p:sp>
        <p:nvSpPr>
          <p:cNvPr id="6" name="Slide Number Placeholder 5"/>
          <p:cNvSpPr>
            <a:spLocks noGrp="1"/>
          </p:cNvSpPr>
          <p:nvPr>
            <p:ph type="sldNum" sz="quarter" idx="4"/>
          </p:nvPr>
        </p:nvSpPr>
        <p:spPr>
          <a:xfrm>
            <a:off x="6553200" y="4767264"/>
            <a:ext cx="2133600" cy="273844"/>
          </a:xfrm>
          <a:prstGeom prst="rect">
            <a:avLst/>
          </a:prstGeom>
        </p:spPr>
        <p:txBody>
          <a:bodyPr vert="horz" lIns="91440" tIns="45720" rIns="91440" bIns="45720" rtlCol="0" anchor="ctr"/>
          <a:lstStyle>
            <a:lvl1pPr algn="r" fontAlgn="auto">
              <a:spcBef>
                <a:spcPts val="0"/>
              </a:spcBef>
              <a:spcAft>
                <a:spcPts val="0"/>
              </a:spcAft>
              <a:defRPr sz="1200" smtClean="0">
                <a:solidFill>
                  <a:schemeClr val="tx1">
                    <a:tint val="75000"/>
                  </a:schemeClr>
                </a:solidFill>
                <a:latin typeface="+mn-lt"/>
                <a:ea typeface="+mn-ea"/>
                <a:cs typeface="+mn-cs"/>
              </a:defRPr>
            </a:lvl1pPr>
          </a:lstStyle>
          <a:p>
            <a:pPr>
              <a:defRPr/>
            </a:pPr>
            <a:fld id="{0EF7D53D-272A-624E-BE3D-99D13E2B4193}" type="slidenum">
              <a:rPr lang="en-US"/>
              <a:pPr>
                <a:defRPr/>
              </a:pPr>
              <a:t>‹#›</a:t>
            </a:fld>
            <a:endParaRPr lang="en-US" dirty="0"/>
          </a:p>
        </p:txBody>
      </p:sp>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 y="0"/>
            <a:ext cx="9152194" cy="457200"/>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ctr" defTabSz="457200" rtl="0" eaLnBrk="1" fontAlgn="base" hangingPunct="1">
        <a:spcBef>
          <a:spcPct val="0"/>
        </a:spcBef>
        <a:spcAft>
          <a:spcPct val="0"/>
        </a:spcAft>
        <a:defRPr sz="3200" b="1" kern="1200">
          <a:solidFill>
            <a:schemeClr val="tx1"/>
          </a:solidFill>
          <a:latin typeface="Arial"/>
          <a:ea typeface="ＭＳ Ｐゴシック" charset="0"/>
          <a:cs typeface="Arial"/>
        </a:defRPr>
      </a:lvl1pPr>
      <a:lvl2pPr algn="ctr" defTabSz="457200" rtl="0" eaLnBrk="1" fontAlgn="base" hangingPunct="1">
        <a:spcBef>
          <a:spcPct val="0"/>
        </a:spcBef>
        <a:spcAft>
          <a:spcPct val="0"/>
        </a:spcAft>
        <a:defRPr sz="3200" b="1">
          <a:solidFill>
            <a:schemeClr val="tx1"/>
          </a:solidFill>
          <a:latin typeface="Arial" charset="0"/>
          <a:ea typeface="ＭＳ Ｐゴシック" charset="0"/>
        </a:defRPr>
      </a:lvl2pPr>
      <a:lvl3pPr algn="ctr" defTabSz="457200" rtl="0" eaLnBrk="1" fontAlgn="base" hangingPunct="1">
        <a:spcBef>
          <a:spcPct val="0"/>
        </a:spcBef>
        <a:spcAft>
          <a:spcPct val="0"/>
        </a:spcAft>
        <a:defRPr sz="3200" b="1">
          <a:solidFill>
            <a:schemeClr val="tx1"/>
          </a:solidFill>
          <a:latin typeface="Arial" charset="0"/>
          <a:ea typeface="ＭＳ Ｐゴシック" charset="0"/>
        </a:defRPr>
      </a:lvl3pPr>
      <a:lvl4pPr algn="ctr" defTabSz="457200" rtl="0" eaLnBrk="1" fontAlgn="base" hangingPunct="1">
        <a:spcBef>
          <a:spcPct val="0"/>
        </a:spcBef>
        <a:spcAft>
          <a:spcPct val="0"/>
        </a:spcAft>
        <a:defRPr sz="3200" b="1">
          <a:solidFill>
            <a:schemeClr val="tx1"/>
          </a:solidFill>
          <a:latin typeface="Arial" charset="0"/>
          <a:ea typeface="ＭＳ Ｐゴシック" charset="0"/>
        </a:defRPr>
      </a:lvl4pPr>
      <a:lvl5pPr algn="ctr" defTabSz="457200" rtl="0" eaLnBrk="1" fontAlgn="base" hangingPunct="1">
        <a:spcBef>
          <a:spcPct val="0"/>
        </a:spcBef>
        <a:spcAft>
          <a:spcPct val="0"/>
        </a:spcAft>
        <a:defRPr sz="3200" b="1">
          <a:solidFill>
            <a:schemeClr val="tx1"/>
          </a:solidFill>
          <a:latin typeface="Arial" charset="0"/>
          <a:ea typeface="ＭＳ Ｐゴシック" charset="0"/>
        </a:defRPr>
      </a:lvl5pPr>
      <a:lvl6pPr marL="457200" algn="ctr" defTabSz="457200" rtl="0" eaLnBrk="1" fontAlgn="base" hangingPunct="1">
        <a:spcBef>
          <a:spcPct val="0"/>
        </a:spcBef>
        <a:spcAft>
          <a:spcPct val="0"/>
        </a:spcAft>
        <a:defRPr sz="3200" b="1">
          <a:solidFill>
            <a:schemeClr val="tx1"/>
          </a:solidFill>
          <a:latin typeface="Arial" charset="0"/>
          <a:ea typeface="ＭＳ Ｐゴシック" charset="0"/>
        </a:defRPr>
      </a:lvl6pPr>
      <a:lvl7pPr marL="914400" algn="ctr" defTabSz="457200" rtl="0" eaLnBrk="1" fontAlgn="base" hangingPunct="1">
        <a:spcBef>
          <a:spcPct val="0"/>
        </a:spcBef>
        <a:spcAft>
          <a:spcPct val="0"/>
        </a:spcAft>
        <a:defRPr sz="3200" b="1">
          <a:solidFill>
            <a:schemeClr val="tx1"/>
          </a:solidFill>
          <a:latin typeface="Arial" charset="0"/>
          <a:ea typeface="ＭＳ Ｐゴシック" charset="0"/>
        </a:defRPr>
      </a:lvl7pPr>
      <a:lvl8pPr marL="1371600" algn="ctr" defTabSz="457200" rtl="0" eaLnBrk="1" fontAlgn="base" hangingPunct="1">
        <a:spcBef>
          <a:spcPct val="0"/>
        </a:spcBef>
        <a:spcAft>
          <a:spcPct val="0"/>
        </a:spcAft>
        <a:defRPr sz="3200" b="1">
          <a:solidFill>
            <a:schemeClr val="tx1"/>
          </a:solidFill>
          <a:latin typeface="Arial" charset="0"/>
          <a:ea typeface="ＭＳ Ｐゴシック" charset="0"/>
        </a:defRPr>
      </a:lvl8pPr>
      <a:lvl9pPr marL="1828800" algn="ctr" defTabSz="457200" rtl="0" eaLnBrk="1" fontAlgn="base" hangingPunct="1">
        <a:spcBef>
          <a:spcPct val="0"/>
        </a:spcBef>
        <a:spcAft>
          <a:spcPct val="0"/>
        </a:spcAft>
        <a:defRPr sz="3200" b="1">
          <a:solidFill>
            <a:schemeClr val="tx1"/>
          </a:solidFill>
          <a:latin typeface="Arial" charset="0"/>
          <a:ea typeface="ＭＳ Ｐゴシック" charset="0"/>
        </a:defRPr>
      </a:lvl9pPr>
    </p:titleStyle>
    <p:bodyStyle>
      <a:lvl1pPr marL="342900" indent="-34290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1pPr>
      <a:lvl2pPr marL="742950" indent="-285750" algn="l" defTabSz="457200" rtl="0" eaLnBrk="1" fontAlgn="base" hangingPunct="1">
        <a:spcBef>
          <a:spcPct val="20000"/>
        </a:spcBef>
        <a:spcAft>
          <a:spcPct val="0"/>
        </a:spcAft>
        <a:buFont typeface="Arial" charset="0"/>
        <a:buChar char="–"/>
        <a:defRPr sz="2400" kern="1200">
          <a:solidFill>
            <a:schemeClr val="tx1"/>
          </a:solidFill>
          <a:latin typeface="Arial"/>
          <a:ea typeface="ＭＳ Ｐゴシック" charset="0"/>
          <a:cs typeface="Arial"/>
        </a:defRPr>
      </a:lvl2pPr>
      <a:lvl3pPr marL="1143000" indent="-228600" algn="l" defTabSz="457200" rtl="0" eaLnBrk="1" fontAlgn="base" hangingPunct="1">
        <a:spcBef>
          <a:spcPct val="20000"/>
        </a:spcBef>
        <a:spcAft>
          <a:spcPct val="0"/>
        </a:spcAft>
        <a:buFont typeface="Arial" charset="0"/>
        <a:buChar char="•"/>
        <a:defRPr kern="1200">
          <a:solidFill>
            <a:schemeClr val="tx1"/>
          </a:solidFill>
          <a:latin typeface="Arial"/>
          <a:ea typeface="ＭＳ Ｐゴシック" charset="0"/>
          <a:cs typeface="Arial"/>
        </a:defRPr>
      </a:lvl3pPr>
      <a:lvl4pPr marL="1600200" indent="-228600" algn="l" defTabSz="457200" rtl="0" eaLnBrk="1" fontAlgn="base" hangingPunct="1">
        <a:spcBef>
          <a:spcPct val="20000"/>
        </a:spcBef>
        <a:spcAft>
          <a:spcPct val="0"/>
        </a:spcAft>
        <a:buFont typeface="Arial" charset="0"/>
        <a:buChar char="–"/>
        <a:defRPr sz="1400" kern="1200">
          <a:solidFill>
            <a:schemeClr val="tx1"/>
          </a:solidFill>
          <a:latin typeface="Arial"/>
          <a:ea typeface="ＭＳ Ｐゴシック" charset="0"/>
          <a:cs typeface="Arial"/>
        </a:defRPr>
      </a:lvl4pPr>
      <a:lvl5pPr marL="2057400" indent="-228600" algn="l" defTabSz="457200" rtl="0" eaLnBrk="1" fontAlgn="base" hangingPunct="1">
        <a:spcBef>
          <a:spcPct val="20000"/>
        </a:spcBef>
        <a:spcAft>
          <a:spcPct val="0"/>
        </a:spcAft>
        <a:buFont typeface="Arial" charset="0"/>
        <a:buChar char="»"/>
        <a:defRPr sz="1000" kern="1200">
          <a:solidFill>
            <a:schemeClr val="tx1"/>
          </a:solidFill>
          <a:latin typeface="Arial"/>
          <a:ea typeface="ＭＳ Ｐゴシック" charset="0"/>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9" name="Title 1"/>
          <p:cNvSpPr>
            <a:spLocks noGrp="1"/>
          </p:cNvSpPr>
          <p:nvPr>
            <p:ph type="ctrTitle"/>
          </p:nvPr>
        </p:nvSpPr>
        <p:spPr>
          <a:xfrm>
            <a:off x="685800" y="696120"/>
            <a:ext cx="7772400" cy="1102519"/>
          </a:xfrm>
        </p:spPr>
        <p:txBody>
          <a:bodyPr/>
          <a:lstStyle/>
          <a:p>
            <a:r>
              <a:rPr lang="en-US" dirty="0">
                <a:latin typeface="Arial" charset="0"/>
              </a:rPr>
              <a:t>Paper Review</a:t>
            </a:r>
          </a:p>
        </p:txBody>
      </p:sp>
      <p:sp>
        <p:nvSpPr>
          <p:cNvPr id="3" name="Subtitle 2"/>
          <p:cNvSpPr>
            <a:spLocks noGrp="1"/>
          </p:cNvSpPr>
          <p:nvPr>
            <p:ph type="subTitle" idx="1"/>
          </p:nvPr>
        </p:nvSpPr>
        <p:spPr/>
        <p:txBody>
          <a:bodyPr rtlCol="0">
            <a:normAutofit lnSpcReduction="10000"/>
          </a:bodyPr>
          <a:lstStyle/>
          <a:p>
            <a:pPr fontAlgn="auto">
              <a:spcAft>
                <a:spcPts val="0"/>
              </a:spcAft>
              <a:buFont typeface="Arial"/>
              <a:buNone/>
              <a:defRPr/>
            </a:pPr>
            <a:r>
              <a:rPr lang="en-US" dirty="0">
                <a:ea typeface="+mn-ea"/>
              </a:rPr>
              <a:t>Reviewed by: Jess Williams</a:t>
            </a:r>
          </a:p>
          <a:p>
            <a:pPr fontAlgn="auto">
              <a:spcAft>
                <a:spcPts val="0"/>
              </a:spcAft>
              <a:buFont typeface="Arial"/>
              <a:buNone/>
              <a:defRPr/>
            </a:pPr>
            <a:r>
              <a:rPr lang="en-US" dirty="0">
                <a:ea typeface="+mn-ea"/>
              </a:rPr>
              <a:t>NE 533</a:t>
            </a:r>
          </a:p>
          <a:p>
            <a:pPr fontAlgn="auto">
              <a:spcAft>
                <a:spcPts val="0"/>
              </a:spcAft>
              <a:buFont typeface="Arial"/>
              <a:buNone/>
              <a:defRPr/>
            </a:pPr>
            <a:r>
              <a:rPr lang="en-US" dirty="0">
                <a:ea typeface="+mn-ea"/>
              </a:rPr>
              <a:t>15 February 2022</a:t>
            </a:r>
          </a:p>
        </p:txBody>
      </p:sp>
      <p:sp>
        <p:nvSpPr>
          <p:cNvPr id="2" name="TextBox 1">
            <a:extLst>
              <a:ext uri="{FF2B5EF4-FFF2-40B4-BE49-F238E27FC236}">
                <a16:creationId xmlns:a16="http://schemas.microsoft.com/office/drawing/2014/main" id="{DBED79A9-9EAA-478F-B965-2436A8058150}"/>
              </a:ext>
            </a:extLst>
          </p:cNvPr>
          <p:cNvSpPr txBox="1"/>
          <p:nvPr/>
        </p:nvSpPr>
        <p:spPr>
          <a:xfrm>
            <a:off x="-12269" y="1548368"/>
            <a:ext cx="9168537" cy="830997"/>
          </a:xfrm>
          <a:prstGeom prst="rect">
            <a:avLst/>
          </a:prstGeom>
          <a:noFill/>
        </p:spPr>
        <p:txBody>
          <a:bodyPr wrap="none" rtlCol="0">
            <a:spAutoFit/>
          </a:bodyPr>
          <a:lstStyle/>
          <a:p>
            <a:pPr algn="ctr"/>
            <a:r>
              <a:rPr lang="en-US" sz="2400" dirty="0"/>
              <a:t>“Modeling and simulation of oxygen transport in high burnup LWR Fuel”</a:t>
            </a:r>
          </a:p>
          <a:p>
            <a:pPr algn="ctr"/>
            <a:r>
              <a:rPr lang="en-US" sz="2400" dirty="0"/>
              <a:t>Authored by </a:t>
            </a:r>
            <a:r>
              <a:rPr lang="en-US" sz="2400" dirty="0" err="1"/>
              <a:t>Srdjan</a:t>
            </a:r>
            <a:r>
              <a:rPr lang="en-US" sz="2400" dirty="0"/>
              <a:t> Simunovic, et al.</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354F88-7C66-4154-97ED-A3B63D0C61F9}"/>
              </a:ext>
            </a:extLst>
          </p:cNvPr>
          <p:cNvSpPr>
            <a:spLocks noGrp="1"/>
          </p:cNvSpPr>
          <p:nvPr>
            <p:ph idx="1"/>
          </p:nvPr>
        </p:nvSpPr>
        <p:spPr>
          <a:xfrm>
            <a:off x="457200" y="1285103"/>
            <a:ext cx="8229600" cy="2664597"/>
          </a:xfrm>
        </p:spPr>
        <p:txBody>
          <a:bodyPr/>
          <a:lstStyle/>
          <a:p>
            <a:pPr algn="just"/>
            <a:r>
              <a:rPr lang="en-US" sz="2000" dirty="0"/>
              <a:t>A clear next step is to adapt the models for more complex and realistic temperature profiles and reactor operations. </a:t>
            </a:r>
          </a:p>
          <a:p>
            <a:pPr algn="just"/>
            <a:r>
              <a:rPr lang="en-US" sz="2000" dirty="0"/>
              <a:t>It would be particularly useful to apply this method to temperature profiles and operations for which there is experimental data to which the model can be compared.</a:t>
            </a:r>
          </a:p>
          <a:p>
            <a:pPr algn="just"/>
            <a:r>
              <a:rPr lang="en-US" sz="2000" dirty="0"/>
              <a:t>Further optimization of strategies for defining material composition and optimization of thermodynamics calculations to reduce computational cost.</a:t>
            </a:r>
          </a:p>
        </p:txBody>
      </p:sp>
      <p:sp>
        <p:nvSpPr>
          <p:cNvPr id="4" name="Slide Number Placeholder 3">
            <a:extLst>
              <a:ext uri="{FF2B5EF4-FFF2-40B4-BE49-F238E27FC236}">
                <a16:creationId xmlns:a16="http://schemas.microsoft.com/office/drawing/2014/main" id="{078CD4C8-35AE-4D90-9F34-EEA898CD80C7}"/>
              </a:ext>
            </a:extLst>
          </p:cNvPr>
          <p:cNvSpPr>
            <a:spLocks noGrp="1"/>
          </p:cNvSpPr>
          <p:nvPr>
            <p:ph type="sldNum" sz="quarter" idx="12"/>
          </p:nvPr>
        </p:nvSpPr>
        <p:spPr/>
        <p:txBody>
          <a:bodyPr/>
          <a:lstStyle/>
          <a:p>
            <a:pPr>
              <a:defRPr/>
            </a:pPr>
            <a:fld id="{3FF2C605-4958-CF43-AA48-80339EFDB0AF}" type="slidenum">
              <a:rPr lang="en-US" smtClean="0"/>
              <a:pPr>
                <a:defRPr/>
              </a:pPr>
              <a:t>10</a:t>
            </a:fld>
            <a:endParaRPr lang="en-US"/>
          </a:p>
        </p:txBody>
      </p:sp>
      <p:sp>
        <p:nvSpPr>
          <p:cNvPr id="5" name="Title 1">
            <a:extLst>
              <a:ext uri="{FF2B5EF4-FFF2-40B4-BE49-F238E27FC236}">
                <a16:creationId xmlns:a16="http://schemas.microsoft.com/office/drawing/2014/main" id="{C01E874A-2162-44C4-87B0-477F635BA8F7}"/>
              </a:ext>
            </a:extLst>
          </p:cNvPr>
          <p:cNvSpPr txBox="1">
            <a:spLocks/>
          </p:cNvSpPr>
          <p:nvPr/>
        </p:nvSpPr>
        <p:spPr bwMode="auto">
          <a:xfrm>
            <a:off x="-22302" y="273095"/>
            <a:ext cx="8229600" cy="8012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1" fontAlgn="base" hangingPunct="1">
              <a:spcBef>
                <a:spcPct val="0"/>
              </a:spcBef>
              <a:spcAft>
                <a:spcPct val="0"/>
              </a:spcAft>
              <a:defRPr sz="3200" b="1" kern="1200">
                <a:solidFill>
                  <a:schemeClr val="tx1"/>
                </a:solidFill>
                <a:latin typeface="Arial"/>
                <a:ea typeface="ＭＳ Ｐゴシック" charset="0"/>
                <a:cs typeface="Arial"/>
              </a:defRPr>
            </a:lvl1pPr>
            <a:lvl2pPr algn="ctr" defTabSz="457200" rtl="0" eaLnBrk="1" fontAlgn="base" hangingPunct="1">
              <a:spcBef>
                <a:spcPct val="0"/>
              </a:spcBef>
              <a:spcAft>
                <a:spcPct val="0"/>
              </a:spcAft>
              <a:defRPr sz="3200" b="1">
                <a:solidFill>
                  <a:schemeClr val="tx1"/>
                </a:solidFill>
                <a:latin typeface="Arial" charset="0"/>
                <a:ea typeface="ＭＳ Ｐゴシック" charset="0"/>
              </a:defRPr>
            </a:lvl2pPr>
            <a:lvl3pPr algn="ctr" defTabSz="457200" rtl="0" eaLnBrk="1" fontAlgn="base" hangingPunct="1">
              <a:spcBef>
                <a:spcPct val="0"/>
              </a:spcBef>
              <a:spcAft>
                <a:spcPct val="0"/>
              </a:spcAft>
              <a:defRPr sz="3200" b="1">
                <a:solidFill>
                  <a:schemeClr val="tx1"/>
                </a:solidFill>
                <a:latin typeface="Arial" charset="0"/>
                <a:ea typeface="ＭＳ Ｐゴシック" charset="0"/>
              </a:defRPr>
            </a:lvl3pPr>
            <a:lvl4pPr algn="ctr" defTabSz="457200" rtl="0" eaLnBrk="1" fontAlgn="base" hangingPunct="1">
              <a:spcBef>
                <a:spcPct val="0"/>
              </a:spcBef>
              <a:spcAft>
                <a:spcPct val="0"/>
              </a:spcAft>
              <a:defRPr sz="3200" b="1">
                <a:solidFill>
                  <a:schemeClr val="tx1"/>
                </a:solidFill>
                <a:latin typeface="Arial" charset="0"/>
                <a:ea typeface="ＭＳ Ｐゴシック" charset="0"/>
              </a:defRPr>
            </a:lvl4pPr>
            <a:lvl5pPr algn="ctr" defTabSz="457200" rtl="0" eaLnBrk="1" fontAlgn="base" hangingPunct="1">
              <a:spcBef>
                <a:spcPct val="0"/>
              </a:spcBef>
              <a:spcAft>
                <a:spcPct val="0"/>
              </a:spcAft>
              <a:defRPr sz="3200" b="1">
                <a:solidFill>
                  <a:schemeClr val="tx1"/>
                </a:solidFill>
                <a:latin typeface="Arial" charset="0"/>
                <a:ea typeface="ＭＳ Ｐゴシック" charset="0"/>
              </a:defRPr>
            </a:lvl5pPr>
            <a:lvl6pPr marL="457200" algn="ctr" defTabSz="457200" rtl="0" eaLnBrk="1" fontAlgn="base" hangingPunct="1">
              <a:spcBef>
                <a:spcPct val="0"/>
              </a:spcBef>
              <a:spcAft>
                <a:spcPct val="0"/>
              </a:spcAft>
              <a:defRPr sz="3200" b="1">
                <a:solidFill>
                  <a:schemeClr val="tx1"/>
                </a:solidFill>
                <a:latin typeface="Arial" charset="0"/>
                <a:ea typeface="ＭＳ Ｐゴシック" charset="0"/>
              </a:defRPr>
            </a:lvl6pPr>
            <a:lvl7pPr marL="914400" algn="ctr" defTabSz="457200" rtl="0" eaLnBrk="1" fontAlgn="base" hangingPunct="1">
              <a:spcBef>
                <a:spcPct val="0"/>
              </a:spcBef>
              <a:spcAft>
                <a:spcPct val="0"/>
              </a:spcAft>
              <a:defRPr sz="3200" b="1">
                <a:solidFill>
                  <a:schemeClr val="tx1"/>
                </a:solidFill>
                <a:latin typeface="Arial" charset="0"/>
                <a:ea typeface="ＭＳ Ｐゴシック" charset="0"/>
              </a:defRPr>
            </a:lvl7pPr>
            <a:lvl8pPr marL="1371600" algn="ctr" defTabSz="457200" rtl="0" eaLnBrk="1" fontAlgn="base" hangingPunct="1">
              <a:spcBef>
                <a:spcPct val="0"/>
              </a:spcBef>
              <a:spcAft>
                <a:spcPct val="0"/>
              </a:spcAft>
              <a:defRPr sz="3200" b="1">
                <a:solidFill>
                  <a:schemeClr val="tx1"/>
                </a:solidFill>
                <a:latin typeface="Arial" charset="0"/>
                <a:ea typeface="ＭＳ Ｐゴシック" charset="0"/>
              </a:defRPr>
            </a:lvl8pPr>
            <a:lvl9pPr marL="1828800" algn="ctr" defTabSz="457200" rtl="0" eaLnBrk="1" fontAlgn="base" hangingPunct="1">
              <a:spcBef>
                <a:spcPct val="0"/>
              </a:spcBef>
              <a:spcAft>
                <a:spcPct val="0"/>
              </a:spcAft>
              <a:defRPr sz="3200" b="1">
                <a:solidFill>
                  <a:schemeClr val="tx1"/>
                </a:solidFill>
                <a:latin typeface="Arial" charset="0"/>
                <a:ea typeface="ＭＳ Ｐゴシック" charset="0"/>
              </a:defRPr>
            </a:lvl9pPr>
          </a:lstStyle>
          <a:p>
            <a:pPr algn="l"/>
            <a:r>
              <a:rPr lang="en-US" sz="2800" dirty="0"/>
              <a:t>Suggestions &amp; Potential Future Work</a:t>
            </a:r>
          </a:p>
        </p:txBody>
      </p:sp>
    </p:spTree>
    <p:extLst>
      <p:ext uri="{BB962C8B-B14F-4D97-AF65-F5344CB8AC3E}">
        <p14:creationId xmlns:p14="http://schemas.microsoft.com/office/powerpoint/2010/main" val="20064588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8EE40-7440-4571-9280-2D4A408AF8E1}"/>
              </a:ext>
            </a:extLst>
          </p:cNvPr>
          <p:cNvSpPr>
            <a:spLocks noGrp="1"/>
          </p:cNvSpPr>
          <p:nvPr>
            <p:ph type="title"/>
          </p:nvPr>
        </p:nvSpPr>
        <p:spPr/>
        <p:txBody>
          <a:bodyPr/>
          <a:lstStyle/>
          <a:p>
            <a:r>
              <a:rPr lang="en-US" dirty="0"/>
              <a:t>Questions?</a:t>
            </a:r>
          </a:p>
        </p:txBody>
      </p:sp>
      <p:sp>
        <p:nvSpPr>
          <p:cNvPr id="3" name="Slide Number Placeholder 2">
            <a:extLst>
              <a:ext uri="{FF2B5EF4-FFF2-40B4-BE49-F238E27FC236}">
                <a16:creationId xmlns:a16="http://schemas.microsoft.com/office/drawing/2014/main" id="{E3F85E55-9642-495B-9F57-630132C12D91}"/>
              </a:ext>
            </a:extLst>
          </p:cNvPr>
          <p:cNvSpPr>
            <a:spLocks noGrp="1"/>
          </p:cNvSpPr>
          <p:nvPr>
            <p:ph type="sldNum" sz="quarter" idx="12"/>
          </p:nvPr>
        </p:nvSpPr>
        <p:spPr/>
        <p:txBody>
          <a:bodyPr/>
          <a:lstStyle/>
          <a:p>
            <a:pPr>
              <a:defRPr/>
            </a:pPr>
            <a:fld id="{C2AB7D4D-4E81-5B40-91F6-CF14C25F8623}" type="slidenum">
              <a:rPr lang="en-US" smtClean="0"/>
              <a:pPr>
                <a:defRPr/>
              </a:pPr>
              <a:t>11</a:t>
            </a:fld>
            <a:endParaRPr lang="en-US"/>
          </a:p>
        </p:txBody>
      </p:sp>
    </p:spTree>
    <p:extLst>
      <p:ext uri="{BB962C8B-B14F-4D97-AF65-F5344CB8AC3E}">
        <p14:creationId xmlns:p14="http://schemas.microsoft.com/office/powerpoint/2010/main" val="7082270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8031B32-7229-42E4-8D01-D8DB498969F1}"/>
              </a:ext>
            </a:extLst>
          </p:cNvPr>
          <p:cNvSpPr>
            <a:spLocks noGrp="1"/>
          </p:cNvSpPr>
          <p:nvPr>
            <p:ph idx="1"/>
          </p:nvPr>
        </p:nvSpPr>
        <p:spPr>
          <a:xfrm>
            <a:off x="457200" y="1013637"/>
            <a:ext cx="8229600" cy="3580985"/>
          </a:xfrm>
        </p:spPr>
        <p:txBody>
          <a:bodyPr/>
          <a:lstStyle/>
          <a:p>
            <a:r>
              <a:rPr lang="en-US" dirty="0"/>
              <a:t>Introduction</a:t>
            </a:r>
          </a:p>
          <a:p>
            <a:r>
              <a:rPr lang="en-US" dirty="0"/>
              <a:t>Methods</a:t>
            </a:r>
          </a:p>
          <a:p>
            <a:r>
              <a:rPr lang="en-US" dirty="0"/>
              <a:t>Results</a:t>
            </a:r>
          </a:p>
          <a:p>
            <a:r>
              <a:rPr lang="en-US" dirty="0"/>
              <a:t>Discussion</a:t>
            </a:r>
          </a:p>
          <a:p>
            <a:r>
              <a:rPr lang="en-US" dirty="0"/>
              <a:t>Conclusions</a:t>
            </a:r>
          </a:p>
          <a:p>
            <a:r>
              <a:rPr lang="en-US" dirty="0"/>
              <a:t>Suggestions</a:t>
            </a:r>
          </a:p>
        </p:txBody>
      </p:sp>
      <p:sp>
        <p:nvSpPr>
          <p:cNvPr id="4" name="Slide Number Placeholder 3">
            <a:extLst>
              <a:ext uri="{FF2B5EF4-FFF2-40B4-BE49-F238E27FC236}">
                <a16:creationId xmlns:a16="http://schemas.microsoft.com/office/drawing/2014/main" id="{54103010-D109-4DA3-A419-C74DA1992228}"/>
              </a:ext>
            </a:extLst>
          </p:cNvPr>
          <p:cNvSpPr>
            <a:spLocks noGrp="1"/>
          </p:cNvSpPr>
          <p:nvPr>
            <p:ph type="sldNum" sz="quarter" idx="12"/>
          </p:nvPr>
        </p:nvSpPr>
        <p:spPr/>
        <p:txBody>
          <a:bodyPr/>
          <a:lstStyle/>
          <a:p>
            <a:pPr>
              <a:defRPr/>
            </a:pPr>
            <a:fld id="{3FF2C605-4958-CF43-AA48-80339EFDB0AF}" type="slidenum">
              <a:rPr lang="en-US" smtClean="0"/>
              <a:pPr>
                <a:defRPr/>
              </a:pPr>
              <a:t>2</a:t>
            </a:fld>
            <a:endParaRPr lang="en-US"/>
          </a:p>
        </p:txBody>
      </p:sp>
    </p:spTree>
    <p:extLst>
      <p:ext uri="{BB962C8B-B14F-4D97-AF65-F5344CB8AC3E}">
        <p14:creationId xmlns:p14="http://schemas.microsoft.com/office/powerpoint/2010/main" val="121520518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354F88-7C66-4154-97ED-A3B63D0C61F9}"/>
              </a:ext>
            </a:extLst>
          </p:cNvPr>
          <p:cNvSpPr>
            <a:spLocks noGrp="1"/>
          </p:cNvSpPr>
          <p:nvPr>
            <p:ph idx="1"/>
          </p:nvPr>
        </p:nvSpPr>
        <p:spPr>
          <a:xfrm>
            <a:off x="457200" y="1285103"/>
            <a:ext cx="8229600" cy="2664597"/>
          </a:xfrm>
        </p:spPr>
        <p:txBody>
          <a:bodyPr/>
          <a:lstStyle/>
          <a:p>
            <a:pPr algn="just"/>
            <a:r>
              <a:rPr lang="en-US" sz="2000" b="1" dirty="0"/>
              <a:t>Objective: </a:t>
            </a:r>
            <a:r>
              <a:rPr lang="en-US" sz="2000" dirty="0"/>
              <a:t>The objective of the study detailed in this paper is development of a modeling and simulation approach for oxygen transport in LWR fuel that incorporates the effects of irradiation.</a:t>
            </a:r>
          </a:p>
          <a:p>
            <a:pPr algn="just"/>
            <a:r>
              <a:rPr lang="en-US" sz="2000" dirty="0"/>
              <a:t>The evolving oxidation state and composition of nuclear fuel strongly influences the performance and safety of reactor operations.</a:t>
            </a:r>
          </a:p>
          <a:p>
            <a:pPr algn="just"/>
            <a:r>
              <a:rPr lang="en-US" sz="2000" dirty="0"/>
              <a:t>Such a model could enable future engineering applications such as predicting fuel failures under normal operating conditions or assessing fuel integrity under disposal conditions.</a:t>
            </a:r>
          </a:p>
          <a:p>
            <a:pPr algn="just"/>
            <a:endParaRPr lang="en-US" sz="2000" dirty="0"/>
          </a:p>
          <a:p>
            <a:pPr algn="just"/>
            <a:endParaRPr lang="en-US" sz="2000" dirty="0"/>
          </a:p>
        </p:txBody>
      </p:sp>
      <p:sp>
        <p:nvSpPr>
          <p:cNvPr id="4" name="Slide Number Placeholder 3">
            <a:extLst>
              <a:ext uri="{FF2B5EF4-FFF2-40B4-BE49-F238E27FC236}">
                <a16:creationId xmlns:a16="http://schemas.microsoft.com/office/drawing/2014/main" id="{078CD4C8-35AE-4D90-9F34-EEA898CD80C7}"/>
              </a:ext>
            </a:extLst>
          </p:cNvPr>
          <p:cNvSpPr>
            <a:spLocks noGrp="1"/>
          </p:cNvSpPr>
          <p:nvPr>
            <p:ph type="sldNum" sz="quarter" idx="12"/>
          </p:nvPr>
        </p:nvSpPr>
        <p:spPr/>
        <p:txBody>
          <a:bodyPr/>
          <a:lstStyle/>
          <a:p>
            <a:pPr>
              <a:defRPr/>
            </a:pPr>
            <a:fld id="{3FF2C605-4958-CF43-AA48-80339EFDB0AF}" type="slidenum">
              <a:rPr lang="en-US" smtClean="0"/>
              <a:pPr>
                <a:defRPr/>
              </a:pPr>
              <a:t>3</a:t>
            </a:fld>
            <a:endParaRPr lang="en-US"/>
          </a:p>
        </p:txBody>
      </p:sp>
      <p:sp>
        <p:nvSpPr>
          <p:cNvPr id="5" name="Title 1">
            <a:extLst>
              <a:ext uri="{FF2B5EF4-FFF2-40B4-BE49-F238E27FC236}">
                <a16:creationId xmlns:a16="http://schemas.microsoft.com/office/drawing/2014/main" id="{C01E874A-2162-44C4-87B0-477F635BA8F7}"/>
              </a:ext>
            </a:extLst>
          </p:cNvPr>
          <p:cNvSpPr txBox="1">
            <a:spLocks/>
          </p:cNvSpPr>
          <p:nvPr/>
        </p:nvSpPr>
        <p:spPr bwMode="auto">
          <a:xfrm>
            <a:off x="-22302" y="273095"/>
            <a:ext cx="8229600" cy="8012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1" fontAlgn="base" hangingPunct="1">
              <a:spcBef>
                <a:spcPct val="0"/>
              </a:spcBef>
              <a:spcAft>
                <a:spcPct val="0"/>
              </a:spcAft>
              <a:defRPr sz="3200" b="1" kern="1200">
                <a:solidFill>
                  <a:schemeClr val="tx1"/>
                </a:solidFill>
                <a:latin typeface="Arial"/>
                <a:ea typeface="ＭＳ Ｐゴシック" charset="0"/>
                <a:cs typeface="Arial"/>
              </a:defRPr>
            </a:lvl1pPr>
            <a:lvl2pPr algn="ctr" defTabSz="457200" rtl="0" eaLnBrk="1" fontAlgn="base" hangingPunct="1">
              <a:spcBef>
                <a:spcPct val="0"/>
              </a:spcBef>
              <a:spcAft>
                <a:spcPct val="0"/>
              </a:spcAft>
              <a:defRPr sz="3200" b="1">
                <a:solidFill>
                  <a:schemeClr val="tx1"/>
                </a:solidFill>
                <a:latin typeface="Arial" charset="0"/>
                <a:ea typeface="ＭＳ Ｐゴシック" charset="0"/>
              </a:defRPr>
            </a:lvl2pPr>
            <a:lvl3pPr algn="ctr" defTabSz="457200" rtl="0" eaLnBrk="1" fontAlgn="base" hangingPunct="1">
              <a:spcBef>
                <a:spcPct val="0"/>
              </a:spcBef>
              <a:spcAft>
                <a:spcPct val="0"/>
              </a:spcAft>
              <a:defRPr sz="3200" b="1">
                <a:solidFill>
                  <a:schemeClr val="tx1"/>
                </a:solidFill>
                <a:latin typeface="Arial" charset="0"/>
                <a:ea typeface="ＭＳ Ｐゴシック" charset="0"/>
              </a:defRPr>
            </a:lvl3pPr>
            <a:lvl4pPr algn="ctr" defTabSz="457200" rtl="0" eaLnBrk="1" fontAlgn="base" hangingPunct="1">
              <a:spcBef>
                <a:spcPct val="0"/>
              </a:spcBef>
              <a:spcAft>
                <a:spcPct val="0"/>
              </a:spcAft>
              <a:defRPr sz="3200" b="1">
                <a:solidFill>
                  <a:schemeClr val="tx1"/>
                </a:solidFill>
                <a:latin typeface="Arial" charset="0"/>
                <a:ea typeface="ＭＳ Ｐゴシック" charset="0"/>
              </a:defRPr>
            </a:lvl4pPr>
            <a:lvl5pPr algn="ctr" defTabSz="457200" rtl="0" eaLnBrk="1" fontAlgn="base" hangingPunct="1">
              <a:spcBef>
                <a:spcPct val="0"/>
              </a:spcBef>
              <a:spcAft>
                <a:spcPct val="0"/>
              </a:spcAft>
              <a:defRPr sz="3200" b="1">
                <a:solidFill>
                  <a:schemeClr val="tx1"/>
                </a:solidFill>
                <a:latin typeface="Arial" charset="0"/>
                <a:ea typeface="ＭＳ Ｐゴシック" charset="0"/>
              </a:defRPr>
            </a:lvl5pPr>
            <a:lvl6pPr marL="457200" algn="ctr" defTabSz="457200" rtl="0" eaLnBrk="1" fontAlgn="base" hangingPunct="1">
              <a:spcBef>
                <a:spcPct val="0"/>
              </a:spcBef>
              <a:spcAft>
                <a:spcPct val="0"/>
              </a:spcAft>
              <a:defRPr sz="3200" b="1">
                <a:solidFill>
                  <a:schemeClr val="tx1"/>
                </a:solidFill>
                <a:latin typeface="Arial" charset="0"/>
                <a:ea typeface="ＭＳ Ｐゴシック" charset="0"/>
              </a:defRPr>
            </a:lvl6pPr>
            <a:lvl7pPr marL="914400" algn="ctr" defTabSz="457200" rtl="0" eaLnBrk="1" fontAlgn="base" hangingPunct="1">
              <a:spcBef>
                <a:spcPct val="0"/>
              </a:spcBef>
              <a:spcAft>
                <a:spcPct val="0"/>
              </a:spcAft>
              <a:defRPr sz="3200" b="1">
                <a:solidFill>
                  <a:schemeClr val="tx1"/>
                </a:solidFill>
                <a:latin typeface="Arial" charset="0"/>
                <a:ea typeface="ＭＳ Ｐゴシック" charset="0"/>
              </a:defRPr>
            </a:lvl7pPr>
            <a:lvl8pPr marL="1371600" algn="ctr" defTabSz="457200" rtl="0" eaLnBrk="1" fontAlgn="base" hangingPunct="1">
              <a:spcBef>
                <a:spcPct val="0"/>
              </a:spcBef>
              <a:spcAft>
                <a:spcPct val="0"/>
              </a:spcAft>
              <a:defRPr sz="3200" b="1">
                <a:solidFill>
                  <a:schemeClr val="tx1"/>
                </a:solidFill>
                <a:latin typeface="Arial" charset="0"/>
                <a:ea typeface="ＭＳ Ｐゴシック" charset="0"/>
              </a:defRPr>
            </a:lvl8pPr>
            <a:lvl9pPr marL="1828800" algn="ctr" defTabSz="457200" rtl="0" eaLnBrk="1" fontAlgn="base" hangingPunct="1">
              <a:spcBef>
                <a:spcPct val="0"/>
              </a:spcBef>
              <a:spcAft>
                <a:spcPct val="0"/>
              </a:spcAft>
              <a:defRPr sz="3200" b="1">
                <a:solidFill>
                  <a:schemeClr val="tx1"/>
                </a:solidFill>
                <a:latin typeface="Arial" charset="0"/>
                <a:ea typeface="ＭＳ Ｐゴシック" charset="0"/>
              </a:defRPr>
            </a:lvl9pPr>
          </a:lstStyle>
          <a:p>
            <a:pPr algn="l"/>
            <a:r>
              <a:rPr lang="en-US" sz="2800" dirty="0"/>
              <a:t>Introduction</a:t>
            </a:r>
          </a:p>
        </p:txBody>
      </p:sp>
    </p:spTree>
    <p:extLst>
      <p:ext uri="{BB962C8B-B14F-4D97-AF65-F5344CB8AC3E}">
        <p14:creationId xmlns:p14="http://schemas.microsoft.com/office/powerpoint/2010/main" val="15070855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354F88-7C66-4154-97ED-A3B63D0C61F9}"/>
              </a:ext>
            </a:extLst>
          </p:cNvPr>
          <p:cNvSpPr>
            <a:spLocks noGrp="1"/>
          </p:cNvSpPr>
          <p:nvPr>
            <p:ph idx="1"/>
          </p:nvPr>
        </p:nvSpPr>
        <p:spPr>
          <a:xfrm>
            <a:off x="457200" y="1285103"/>
            <a:ext cx="8229600" cy="2664597"/>
          </a:xfrm>
        </p:spPr>
        <p:txBody>
          <a:bodyPr/>
          <a:lstStyle/>
          <a:p>
            <a:pPr marL="457200" indent="-457200" algn="just">
              <a:buFont typeface="+mj-lt"/>
              <a:buAutoNum type="arabicPeriod"/>
            </a:pPr>
            <a:r>
              <a:rPr lang="en-US" sz="2000" dirty="0"/>
              <a:t>Formulate a computational model for oxygen transport in LWR fuel by applying irreversible thermodynamics within a FEM framework.</a:t>
            </a:r>
          </a:p>
          <a:p>
            <a:pPr marL="457200" indent="-457200" algn="just">
              <a:buFont typeface="+mj-lt"/>
              <a:buAutoNum type="arabicPeriod"/>
            </a:pPr>
            <a:r>
              <a:rPr lang="en-US" sz="2000" dirty="0"/>
              <a:t>Calculate temporally and spatially varying elemental composition as a function of burnup using ORIGEN-S.</a:t>
            </a:r>
          </a:p>
          <a:p>
            <a:pPr marL="457200" indent="-457200" algn="just">
              <a:buFont typeface="+mj-lt"/>
              <a:buAutoNum type="arabicPeriod"/>
            </a:pPr>
            <a:r>
              <a:rPr lang="en-US" sz="2000" dirty="0"/>
              <a:t>Incorporate computed compositions into oxygen transport model and implement in BISON fuel performance code.</a:t>
            </a:r>
          </a:p>
          <a:p>
            <a:pPr marL="457200" indent="-457200" algn="just">
              <a:buFont typeface="+mj-lt"/>
              <a:buAutoNum type="arabicPeriod"/>
            </a:pPr>
            <a:r>
              <a:rPr lang="en-US" sz="2000" dirty="0"/>
              <a:t>Perform thermochemical calculations with </a:t>
            </a:r>
            <a:r>
              <a:rPr lang="en-US" sz="2000" dirty="0" err="1"/>
              <a:t>Thermochimica</a:t>
            </a:r>
            <a:r>
              <a:rPr lang="en-US" sz="2000" dirty="0"/>
              <a:t> and couple to BISON.</a:t>
            </a:r>
          </a:p>
        </p:txBody>
      </p:sp>
      <p:sp>
        <p:nvSpPr>
          <p:cNvPr id="4" name="Slide Number Placeholder 3">
            <a:extLst>
              <a:ext uri="{FF2B5EF4-FFF2-40B4-BE49-F238E27FC236}">
                <a16:creationId xmlns:a16="http://schemas.microsoft.com/office/drawing/2014/main" id="{078CD4C8-35AE-4D90-9F34-EEA898CD80C7}"/>
              </a:ext>
            </a:extLst>
          </p:cNvPr>
          <p:cNvSpPr>
            <a:spLocks noGrp="1"/>
          </p:cNvSpPr>
          <p:nvPr>
            <p:ph type="sldNum" sz="quarter" idx="12"/>
          </p:nvPr>
        </p:nvSpPr>
        <p:spPr/>
        <p:txBody>
          <a:bodyPr/>
          <a:lstStyle/>
          <a:p>
            <a:pPr>
              <a:defRPr/>
            </a:pPr>
            <a:fld id="{3FF2C605-4958-CF43-AA48-80339EFDB0AF}" type="slidenum">
              <a:rPr lang="en-US" smtClean="0"/>
              <a:pPr>
                <a:defRPr/>
              </a:pPr>
              <a:t>4</a:t>
            </a:fld>
            <a:endParaRPr lang="en-US"/>
          </a:p>
        </p:txBody>
      </p:sp>
      <p:sp>
        <p:nvSpPr>
          <p:cNvPr id="5" name="Title 1">
            <a:extLst>
              <a:ext uri="{FF2B5EF4-FFF2-40B4-BE49-F238E27FC236}">
                <a16:creationId xmlns:a16="http://schemas.microsoft.com/office/drawing/2014/main" id="{C01E874A-2162-44C4-87B0-477F635BA8F7}"/>
              </a:ext>
            </a:extLst>
          </p:cNvPr>
          <p:cNvSpPr txBox="1">
            <a:spLocks/>
          </p:cNvSpPr>
          <p:nvPr/>
        </p:nvSpPr>
        <p:spPr bwMode="auto">
          <a:xfrm>
            <a:off x="-22302" y="273095"/>
            <a:ext cx="8229600" cy="8012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ctr" defTabSz="457200" rtl="0" eaLnBrk="1" fontAlgn="base" hangingPunct="1">
              <a:spcBef>
                <a:spcPct val="0"/>
              </a:spcBef>
              <a:spcAft>
                <a:spcPct val="0"/>
              </a:spcAft>
              <a:defRPr sz="3200" b="1" kern="1200">
                <a:solidFill>
                  <a:schemeClr val="tx1"/>
                </a:solidFill>
                <a:latin typeface="Arial"/>
                <a:ea typeface="ＭＳ Ｐゴシック" charset="0"/>
                <a:cs typeface="Arial"/>
              </a:defRPr>
            </a:lvl1pPr>
            <a:lvl2pPr algn="ctr" defTabSz="457200" rtl="0" eaLnBrk="1" fontAlgn="base" hangingPunct="1">
              <a:spcBef>
                <a:spcPct val="0"/>
              </a:spcBef>
              <a:spcAft>
                <a:spcPct val="0"/>
              </a:spcAft>
              <a:defRPr sz="3200" b="1">
                <a:solidFill>
                  <a:schemeClr val="tx1"/>
                </a:solidFill>
                <a:latin typeface="Arial" charset="0"/>
                <a:ea typeface="ＭＳ Ｐゴシック" charset="0"/>
              </a:defRPr>
            </a:lvl2pPr>
            <a:lvl3pPr algn="ctr" defTabSz="457200" rtl="0" eaLnBrk="1" fontAlgn="base" hangingPunct="1">
              <a:spcBef>
                <a:spcPct val="0"/>
              </a:spcBef>
              <a:spcAft>
                <a:spcPct val="0"/>
              </a:spcAft>
              <a:defRPr sz="3200" b="1">
                <a:solidFill>
                  <a:schemeClr val="tx1"/>
                </a:solidFill>
                <a:latin typeface="Arial" charset="0"/>
                <a:ea typeface="ＭＳ Ｐゴシック" charset="0"/>
              </a:defRPr>
            </a:lvl3pPr>
            <a:lvl4pPr algn="ctr" defTabSz="457200" rtl="0" eaLnBrk="1" fontAlgn="base" hangingPunct="1">
              <a:spcBef>
                <a:spcPct val="0"/>
              </a:spcBef>
              <a:spcAft>
                <a:spcPct val="0"/>
              </a:spcAft>
              <a:defRPr sz="3200" b="1">
                <a:solidFill>
                  <a:schemeClr val="tx1"/>
                </a:solidFill>
                <a:latin typeface="Arial" charset="0"/>
                <a:ea typeface="ＭＳ Ｐゴシック" charset="0"/>
              </a:defRPr>
            </a:lvl4pPr>
            <a:lvl5pPr algn="ctr" defTabSz="457200" rtl="0" eaLnBrk="1" fontAlgn="base" hangingPunct="1">
              <a:spcBef>
                <a:spcPct val="0"/>
              </a:spcBef>
              <a:spcAft>
                <a:spcPct val="0"/>
              </a:spcAft>
              <a:defRPr sz="3200" b="1">
                <a:solidFill>
                  <a:schemeClr val="tx1"/>
                </a:solidFill>
                <a:latin typeface="Arial" charset="0"/>
                <a:ea typeface="ＭＳ Ｐゴシック" charset="0"/>
              </a:defRPr>
            </a:lvl5pPr>
            <a:lvl6pPr marL="457200" algn="ctr" defTabSz="457200" rtl="0" eaLnBrk="1" fontAlgn="base" hangingPunct="1">
              <a:spcBef>
                <a:spcPct val="0"/>
              </a:spcBef>
              <a:spcAft>
                <a:spcPct val="0"/>
              </a:spcAft>
              <a:defRPr sz="3200" b="1">
                <a:solidFill>
                  <a:schemeClr val="tx1"/>
                </a:solidFill>
                <a:latin typeface="Arial" charset="0"/>
                <a:ea typeface="ＭＳ Ｐゴシック" charset="0"/>
              </a:defRPr>
            </a:lvl6pPr>
            <a:lvl7pPr marL="914400" algn="ctr" defTabSz="457200" rtl="0" eaLnBrk="1" fontAlgn="base" hangingPunct="1">
              <a:spcBef>
                <a:spcPct val="0"/>
              </a:spcBef>
              <a:spcAft>
                <a:spcPct val="0"/>
              </a:spcAft>
              <a:defRPr sz="3200" b="1">
                <a:solidFill>
                  <a:schemeClr val="tx1"/>
                </a:solidFill>
                <a:latin typeface="Arial" charset="0"/>
                <a:ea typeface="ＭＳ Ｐゴシック" charset="0"/>
              </a:defRPr>
            </a:lvl7pPr>
            <a:lvl8pPr marL="1371600" algn="ctr" defTabSz="457200" rtl="0" eaLnBrk="1" fontAlgn="base" hangingPunct="1">
              <a:spcBef>
                <a:spcPct val="0"/>
              </a:spcBef>
              <a:spcAft>
                <a:spcPct val="0"/>
              </a:spcAft>
              <a:defRPr sz="3200" b="1">
                <a:solidFill>
                  <a:schemeClr val="tx1"/>
                </a:solidFill>
                <a:latin typeface="Arial" charset="0"/>
                <a:ea typeface="ＭＳ Ｐゴシック" charset="0"/>
              </a:defRPr>
            </a:lvl8pPr>
            <a:lvl9pPr marL="1828800" algn="ctr" defTabSz="457200" rtl="0" eaLnBrk="1" fontAlgn="base" hangingPunct="1">
              <a:spcBef>
                <a:spcPct val="0"/>
              </a:spcBef>
              <a:spcAft>
                <a:spcPct val="0"/>
              </a:spcAft>
              <a:defRPr sz="3200" b="1">
                <a:solidFill>
                  <a:schemeClr val="tx1"/>
                </a:solidFill>
                <a:latin typeface="Arial" charset="0"/>
                <a:ea typeface="ＭＳ Ｐゴシック" charset="0"/>
              </a:defRPr>
            </a:lvl9pPr>
          </a:lstStyle>
          <a:p>
            <a:pPr algn="l"/>
            <a:r>
              <a:rPr lang="en-US" sz="2800" dirty="0"/>
              <a:t>Methods</a:t>
            </a:r>
          </a:p>
        </p:txBody>
      </p:sp>
    </p:spTree>
    <p:extLst>
      <p:ext uri="{BB962C8B-B14F-4D97-AF65-F5344CB8AC3E}">
        <p14:creationId xmlns:p14="http://schemas.microsoft.com/office/powerpoint/2010/main" val="4631759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ABC8691A-8BC3-41AB-8A2F-1B3E639E0DD6}"/>
              </a:ext>
            </a:extLst>
          </p:cNvPr>
          <p:cNvPicPr>
            <a:picLocks noChangeAspect="1"/>
          </p:cNvPicPr>
          <p:nvPr/>
        </p:nvPicPr>
        <p:blipFill>
          <a:blip r:embed="rId3"/>
          <a:stretch>
            <a:fillRect/>
          </a:stretch>
        </p:blipFill>
        <p:spPr>
          <a:xfrm>
            <a:off x="6025782" y="1876597"/>
            <a:ext cx="3118218" cy="2088454"/>
          </a:xfrm>
          <a:prstGeom prst="rect">
            <a:avLst/>
          </a:prstGeom>
        </p:spPr>
      </p:pic>
      <p:sp>
        <p:nvSpPr>
          <p:cNvPr id="3" name="Content Placeholder 2">
            <a:extLst>
              <a:ext uri="{FF2B5EF4-FFF2-40B4-BE49-F238E27FC236}">
                <a16:creationId xmlns:a16="http://schemas.microsoft.com/office/drawing/2014/main" id="{5D354F88-7C66-4154-97ED-A3B63D0C61F9}"/>
              </a:ext>
            </a:extLst>
          </p:cNvPr>
          <p:cNvSpPr>
            <a:spLocks noGrp="1"/>
          </p:cNvSpPr>
          <p:nvPr>
            <p:ph idx="1"/>
          </p:nvPr>
        </p:nvSpPr>
        <p:spPr>
          <a:xfrm>
            <a:off x="107950" y="1076216"/>
            <a:ext cx="5943226" cy="2664597"/>
          </a:xfrm>
        </p:spPr>
        <p:txBody>
          <a:bodyPr/>
          <a:lstStyle/>
          <a:p>
            <a:pPr algn="just"/>
            <a:r>
              <a:rPr lang="en-US" sz="2000" dirty="0"/>
              <a:t>A simple fuel pellet problem with a parabolic temperature profile applied for one year was used to test the modeling approach developed in this study.</a:t>
            </a:r>
          </a:p>
          <a:p>
            <a:pPr algn="just"/>
            <a:r>
              <a:rPr lang="en-US" sz="2000" dirty="0"/>
              <a:t>Two cases examined: </a:t>
            </a:r>
          </a:p>
          <a:p>
            <a:pPr lvl="1" algn="just"/>
            <a:r>
              <a:rPr lang="en-US" sz="2000" b="1" dirty="0"/>
              <a:t>Case 1: </a:t>
            </a:r>
            <a:r>
              <a:rPr lang="en-US" sz="2000" dirty="0"/>
              <a:t>Only considers the effects of time and the temperature gradient on oxygen transport. Fission products not considered.</a:t>
            </a:r>
          </a:p>
          <a:p>
            <a:pPr lvl="1" algn="just"/>
            <a:r>
              <a:rPr lang="en-US" sz="2000" b="1" dirty="0"/>
              <a:t>Case 2: </a:t>
            </a:r>
            <a:r>
              <a:rPr lang="en-US" sz="2000" dirty="0"/>
              <a:t>Considers the effects of irradiation in addition to the effects of time and the temperature gradient on oxygen transport using the developed modeling approach.</a:t>
            </a:r>
          </a:p>
        </p:txBody>
      </p:sp>
      <p:sp>
        <p:nvSpPr>
          <p:cNvPr id="4" name="Slide Number Placeholder 3">
            <a:extLst>
              <a:ext uri="{FF2B5EF4-FFF2-40B4-BE49-F238E27FC236}">
                <a16:creationId xmlns:a16="http://schemas.microsoft.com/office/drawing/2014/main" id="{078CD4C8-35AE-4D90-9F34-EEA898CD80C7}"/>
              </a:ext>
            </a:extLst>
          </p:cNvPr>
          <p:cNvSpPr>
            <a:spLocks noGrp="1"/>
          </p:cNvSpPr>
          <p:nvPr>
            <p:ph type="sldNum" sz="quarter" idx="12"/>
          </p:nvPr>
        </p:nvSpPr>
        <p:spPr/>
        <p:txBody>
          <a:bodyPr/>
          <a:lstStyle/>
          <a:p>
            <a:pPr>
              <a:defRPr/>
            </a:pPr>
            <a:fld id="{3FF2C605-4958-CF43-AA48-80339EFDB0AF}" type="slidenum">
              <a:rPr lang="en-US" smtClean="0"/>
              <a:pPr>
                <a:defRPr/>
              </a:pPr>
              <a:t>5</a:t>
            </a:fld>
            <a:endParaRPr lang="en-US"/>
          </a:p>
        </p:txBody>
      </p:sp>
      <p:sp>
        <p:nvSpPr>
          <p:cNvPr id="5" name="Title 1">
            <a:extLst>
              <a:ext uri="{FF2B5EF4-FFF2-40B4-BE49-F238E27FC236}">
                <a16:creationId xmlns:a16="http://schemas.microsoft.com/office/drawing/2014/main" id="{C01E874A-2162-44C4-87B0-477F635BA8F7}"/>
              </a:ext>
            </a:extLst>
          </p:cNvPr>
          <p:cNvSpPr txBox="1">
            <a:spLocks/>
          </p:cNvSpPr>
          <p:nvPr/>
        </p:nvSpPr>
        <p:spPr bwMode="auto">
          <a:xfrm>
            <a:off x="-22302" y="273095"/>
            <a:ext cx="8229600" cy="8012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ctr" defTabSz="457200" rtl="0" eaLnBrk="1" fontAlgn="base" hangingPunct="1">
              <a:spcBef>
                <a:spcPct val="0"/>
              </a:spcBef>
              <a:spcAft>
                <a:spcPct val="0"/>
              </a:spcAft>
              <a:defRPr sz="3200" b="1" kern="1200">
                <a:solidFill>
                  <a:schemeClr val="tx1"/>
                </a:solidFill>
                <a:latin typeface="Arial"/>
                <a:ea typeface="ＭＳ Ｐゴシック" charset="0"/>
                <a:cs typeface="Arial"/>
              </a:defRPr>
            </a:lvl1pPr>
            <a:lvl2pPr algn="ctr" defTabSz="457200" rtl="0" eaLnBrk="1" fontAlgn="base" hangingPunct="1">
              <a:spcBef>
                <a:spcPct val="0"/>
              </a:spcBef>
              <a:spcAft>
                <a:spcPct val="0"/>
              </a:spcAft>
              <a:defRPr sz="3200" b="1">
                <a:solidFill>
                  <a:schemeClr val="tx1"/>
                </a:solidFill>
                <a:latin typeface="Arial" charset="0"/>
                <a:ea typeface="ＭＳ Ｐゴシック" charset="0"/>
              </a:defRPr>
            </a:lvl2pPr>
            <a:lvl3pPr algn="ctr" defTabSz="457200" rtl="0" eaLnBrk="1" fontAlgn="base" hangingPunct="1">
              <a:spcBef>
                <a:spcPct val="0"/>
              </a:spcBef>
              <a:spcAft>
                <a:spcPct val="0"/>
              </a:spcAft>
              <a:defRPr sz="3200" b="1">
                <a:solidFill>
                  <a:schemeClr val="tx1"/>
                </a:solidFill>
                <a:latin typeface="Arial" charset="0"/>
                <a:ea typeface="ＭＳ Ｐゴシック" charset="0"/>
              </a:defRPr>
            </a:lvl3pPr>
            <a:lvl4pPr algn="ctr" defTabSz="457200" rtl="0" eaLnBrk="1" fontAlgn="base" hangingPunct="1">
              <a:spcBef>
                <a:spcPct val="0"/>
              </a:spcBef>
              <a:spcAft>
                <a:spcPct val="0"/>
              </a:spcAft>
              <a:defRPr sz="3200" b="1">
                <a:solidFill>
                  <a:schemeClr val="tx1"/>
                </a:solidFill>
                <a:latin typeface="Arial" charset="0"/>
                <a:ea typeface="ＭＳ Ｐゴシック" charset="0"/>
              </a:defRPr>
            </a:lvl4pPr>
            <a:lvl5pPr algn="ctr" defTabSz="457200" rtl="0" eaLnBrk="1" fontAlgn="base" hangingPunct="1">
              <a:spcBef>
                <a:spcPct val="0"/>
              </a:spcBef>
              <a:spcAft>
                <a:spcPct val="0"/>
              </a:spcAft>
              <a:defRPr sz="3200" b="1">
                <a:solidFill>
                  <a:schemeClr val="tx1"/>
                </a:solidFill>
                <a:latin typeface="Arial" charset="0"/>
                <a:ea typeface="ＭＳ Ｐゴシック" charset="0"/>
              </a:defRPr>
            </a:lvl5pPr>
            <a:lvl6pPr marL="457200" algn="ctr" defTabSz="457200" rtl="0" eaLnBrk="1" fontAlgn="base" hangingPunct="1">
              <a:spcBef>
                <a:spcPct val="0"/>
              </a:spcBef>
              <a:spcAft>
                <a:spcPct val="0"/>
              </a:spcAft>
              <a:defRPr sz="3200" b="1">
                <a:solidFill>
                  <a:schemeClr val="tx1"/>
                </a:solidFill>
                <a:latin typeface="Arial" charset="0"/>
                <a:ea typeface="ＭＳ Ｐゴシック" charset="0"/>
              </a:defRPr>
            </a:lvl6pPr>
            <a:lvl7pPr marL="914400" algn="ctr" defTabSz="457200" rtl="0" eaLnBrk="1" fontAlgn="base" hangingPunct="1">
              <a:spcBef>
                <a:spcPct val="0"/>
              </a:spcBef>
              <a:spcAft>
                <a:spcPct val="0"/>
              </a:spcAft>
              <a:defRPr sz="3200" b="1">
                <a:solidFill>
                  <a:schemeClr val="tx1"/>
                </a:solidFill>
                <a:latin typeface="Arial" charset="0"/>
                <a:ea typeface="ＭＳ Ｐゴシック" charset="0"/>
              </a:defRPr>
            </a:lvl7pPr>
            <a:lvl8pPr marL="1371600" algn="ctr" defTabSz="457200" rtl="0" eaLnBrk="1" fontAlgn="base" hangingPunct="1">
              <a:spcBef>
                <a:spcPct val="0"/>
              </a:spcBef>
              <a:spcAft>
                <a:spcPct val="0"/>
              </a:spcAft>
              <a:defRPr sz="3200" b="1">
                <a:solidFill>
                  <a:schemeClr val="tx1"/>
                </a:solidFill>
                <a:latin typeface="Arial" charset="0"/>
                <a:ea typeface="ＭＳ Ｐゴシック" charset="0"/>
              </a:defRPr>
            </a:lvl8pPr>
            <a:lvl9pPr marL="1828800" algn="ctr" defTabSz="457200" rtl="0" eaLnBrk="1" fontAlgn="base" hangingPunct="1">
              <a:spcBef>
                <a:spcPct val="0"/>
              </a:spcBef>
              <a:spcAft>
                <a:spcPct val="0"/>
              </a:spcAft>
              <a:defRPr sz="3200" b="1">
                <a:solidFill>
                  <a:schemeClr val="tx1"/>
                </a:solidFill>
                <a:latin typeface="Arial" charset="0"/>
                <a:ea typeface="ＭＳ Ｐゴシック" charset="0"/>
              </a:defRPr>
            </a:lvl9pPr>
          </a:lstStyle>
          <a:p>
            <a:pPr algn="l"/>
            <a:r>
              <a:rPr lang="en-US" sz="2800" dirty="0"/>
              <a:t>Testing the Modeling Approach</a:t>
            </a:r>
          </a:p>
        </p:txBody>
      </p:sp>
    </p:spTree>
    <p:extLst>
      <p:ext uri="{BB962C8B-B14F-4D97-AF65-F5344CB8AC3E}">
        <p14:creationId xmlns:p14="http://schemas.microsoft.com/office/powerpoint/2010/main" val="17445586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354F88-7C66-4154-97ED-A3B63D0C61F9}"/>
              </a:ext>
            </a:extLst>
          </p:cNvPr>
          <p:cNvSpPr>
            <a:spLocks noGrp="1"/>
          </p:cNvSpPr>
          <p:nvPr>
            <p:ph idx="1"/>
          </p:nvPr>
        </p:nvSpPr>
        <p:spPr>
          <a:xfrm>
            <a:off x="107575" y="1333928"/>
            <a:ext cx="4874560" cy="2664597"/>
          </a:xfrm>
        </p:spPr>
        <p:txBody>
          <a:bodyPr/>
          <a:lstStyle/>
          <a:p>
            <a:pPr algn="just"/>
            <a:r>
              <a:rPr lang="en-US" sz="2000" dirty="0"/>
              <a:t>The evolution of the O/M ratio and the chemical potential were examined for each case.</a:t>
            </a:r>
          </a:p>
          <a:p>
            <a:pPr algn="just"/>
            <a:r>
              <a:rPr lang="en-US" sz="2000" b="1" dirty="0"/>
              <a:t>O/M Ratio: </a:t>
            </a:r>
            <a:r>
              <a:rPr lang="en-US" sz="2000" dirty="0"/>
              <a:t>For the first case, there was not a significant difference between the different irradiation lengths. However, for the second case, the ratio flattened as irradiation time increased.</a:t>
            </a:r>
          </a:p>
        </p:txBody>
      </p:sp>
      <p:sp>
        <p:nvSpPr>
          <p:cNvPr id="4" name="Slide Number Placeholder 3">
            <a:extLst>
              <a:ext uri="{FF2B5EF4-FFF2-40B4-BE49-F238E27FC236}">
                <a16:creationId xmlns:a16="http://schemas.microsoft.com/office/drawing/2014/main" id="{078CD4C8-35AE-4D90-9F34-EEA898CD80C7}"/>
              </a:ext>
            </a:extLst>
          </p:cNvPr>
          <p:cNvSpPr>
            <a:spLocks noGrp="1"/>
          </p:cNvSpPr>
          <p:nvPr>
            <p:ph type="sldNum" sz="quarter" idx="12"/>
          </p:nvPr>
        </p:nvSpPr>
        <p:spPr/>
        <p:txBody>
          <a:bodyPr/>
          <a:lstStyle/>
          <a:p>
            <a:pPr>
              <a:defRPr/>
            </a:pPr>
            <a:fld id="{3FF2C605-4958-CF43-AA48-80339EFDB0AF}" type="slidenum">
              <a:rPr lang="en-US" smtClean="0"/>
              <a:pPr>
                <a:defRPr/>
              </a:pPr>
              <a:t>6</a:t>
            </a:fld>
            <a:endParaRPr lang="en-US"/>
          </a:p>
        </p:txBody>
      </p:sp>
      <p:sp>
        <p:nvSpPr>
          <p:cNvPr id="5" name="Title 1">
            <a:extLst>
              <a:ext uri="{FF2B5EF4-FFF2-40B4-BE49-F238E27FC236}">
                <a16:creationId xmlns:a16="http://schemas.microsoft.com/office/drawing/2014/main" id="{C01E874A-2162-44C4-87B0-477F635BA8F7}"/>
              </a:ext>
            </a:extLst>
          </p:cNvPr>
          <p:cNvSpPr txBox="1">
            <a:spLocks/>
          </p:cNvSpPr>
          <p:nvPr/>
        </p:nvSpPr>
        <p:spPr bwMode="auto">
          <a:xfrm>
            <a:off x="-22302" y="273095"/>
            <a:ext cx="8229600" cy="8012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1" fontAlgn="base" hangingPunct="1">
              <a:spcBef>
                <a:spcPct val="0"/>
              </a:spcBef>
              <a:spcAft>
                <a:spcPct val="0"/>
              </a:spcAft>
              <a:defRPr sz="3200" b="1" kern="1200">
                <a:solidFill>
                  <a:schemeClr val="tx1"/>
                </a:solidFill>
                <a:latin typeface="Arial"/>
                <a:ea typeface="ＭＳ Ｐゴシック" charset="0"/>
                <a:cs typeface="Arial"/>
              </a:defRPr>
            </a:lvl1pPr>
            <a:lvl2pPr algn="ctr" defTabSz="457200" rtl="0" eaLnBrk="1" fontAlgn="base" hangingPunct="1">
              <a:spcBef>
                <a:spcPct val="0"/>
              </a:spcBef>
              <a:spcAft>
                <a:spcPct val="0"/>
              </a:spcAft>
              <a:defRPr sz="3200" b="1">
                <a:solidFill>
                  <a:schemeClr val="tx1"/>
                </a:solidFill>
                <a:latin typeface="Arial" charset="0"/>
                <a:ea typeface="ＭＳ Ｐゴシック" charset="0"/>
              </a:defRPr>
            </a:lvl2pPr>
            <a:lvl3pPr algn="ctr" defTabSz="457200" rtl="0" eaLnBrk="1" fontAlgn="base" hangingPunct="1">
              <a:spcBef>
                <a:spcPct val="0"/>
              </a:spcBef>
              <a:spcAft>
                <a:spcPct val="0"/>
              </a:spcAft>
              <a:defRPr sz="3200" b="1">
                <a:solidFill>
                  <a:schemeClr val="tx1"/>
                </a:solidFill>
                <a:latin typeface="Arial" charset="0"/>
                <a:ea typeface="ＭＳ Ｐゴシック" charset="0"/>
              </a:defRPr>
            </a:lvl3pPr>
            <a:lvl4pPr algn="ctr" defTabSz="457200" rtl="0" eaLnBrk="1" fontAlgn="base" hangingPunct="1">
              <a:spcBef>
                <a:spcPct val="0"/>
              </a:spcBef>
              <a:spcAft>
                <a:spcPct val="0"/>
              </a:spcAft>
              <a:defRPr sz="3200" b="1">
                <a:solidFill>
                  <a:schemeClr val="tx1"/>
                </a:solidFill>
                <a:latin typeface="Arial" charset="0"/>
                <a:ea typeface="ＭＳ Ｐゴシック" charset="0"/>
              </a:defRPr>
            </a:lvl4pPr>
            <a:lvl5pPr algn="ctr" defTabSz="457200" rtl="0" eaLnBrk="1" fontAlgn="base" hangingPunct="1">
              <a:spcBef>
                <a:spcPct val="0"/>
              </a:spcBef>
              <a:spcAft>
                <a:spcPct val="0"/>
              </a:spcAft>
              <a:defRPr sz="3200" b="1">
                <a:solidFill>
                  <a:schemeClr val="tx1"/>
                </a:solidFill>
                <a:latin typeface="Arial" charset="0"/>
                <a:ea typeface="ＭＳ Ｐゴシック" charset="0"/>
              </a:defRPr>
            </a:lvl5pPr>
            <a:lvl6pPr marL="457200" algn="ctr" defTabSz="457200" rtl="0" eaLnBrk="1" fontAlgn="base" hangingPunct="1">
              <a:spcBef>
                <a:spcPct val="0"/>
              </a:spcBef>
              <a:spcAft>
                <a:spcPct val="0"/>
              </a:spcAft>
              <a:defRPr sz="3200" b="1">
                <a:solidFill>
                  <a:schemeClr val="tx1"/>
                </a:solidFill>
                <a:latin typeface="Arial" charset="0"/>
                <a:ea typeface="ＭＳ Ｐゴシック" charset="0"/>
              </a:defRPr>
            </a:lvl6pPr>
            <a:lvl7pPr marL="914400" algn="ctr" defTabSz="457200" rtl="0" eaLnBrk="1" fontAlgn="base" hangingPunct="1">
              <a:spcBef>
                <a:spcPct val="0"/>
              </a:spcBef>
              <a:spcAft>
                <a:spcPct val="0"/>
              </a:spcAft>
              <a:defRPr sz="3200" b="1">
                <a:solidFill>
                  <a:schemeClr val="tx1"/>
                </a:solidFill>
                <a:latin typeface="Arial" charset="0"/>
                <a:ea typeface="ＭＳ Ｐゴシック" charset="0"/>
              </a:defRPr>
            </a:lvl7pPr>
            <a:lvl8pPr marL="1371600" algn="ctr" defTabSz="457200" rtl="0" eaLnBrk="1" fontAlgn="base" hangingPunct="1">
              <a:spcBef>
                <a:spcPct val="0"/>
              </a:spcBef>
              <a:spcAft>
                <a:spcPct val="0"/>
              </a:spcAft>
              <a:defRPr sz="3200" b="1">
                <a:solidFill>
                  <a:schemeClr val="tx1"/>
                </a:solidFill>
                <a:latin typeface="Arial" charset="0"/>
                <a:ea typeface="ＭＳ Ｐゴシック" charset="0"/>
              </a:defRPr>
            </a:lvl8pPr>
            <a:lvl9pPr marL="1828800" algn="ctr" defTabSz="457200" rtl="0" eaLnBrk="1" fontAlgn="base" hangingPunct="1">
              <a:spcBef>
                <a:spcPct val="0"/>
              </a:spcBef>
              <a:spcAft>
                <a:spcPct val="0"/>
              </a:spcAft>
              <a:defRPr sz="3200" b="1">
                <a:solidFill>
                  <a:schemeClr val="tx1"/>
                </a:solidFill>
                <a:latin typeface="Arial" charset="0"/>
                <a:ea typeface="ＭＳ Ｐゴシック" charset="0"/>
              </a:defRPr>
            </a:lvl9pPr>
          </a:lstStyle>
          <a:p>
            <a:pPr algn="l"/>
            <a:r>
              <a:rPr lang="en-US" sz="2800" dirty="0"/>
              <a:t>Results</a:t>
            </a:r>
          </a:p>
        </p:txBody>
      </p:sp>
      <p:pic>
        <p:nvPicPr>
          <p:cNvPr id="10" name="Picture 9">
            <a:extLst>
              <a:ext uri="{FF2B5EF4-FFF2-40B4-BE49-F238E27FC236}">
                <a16:creationId xmlns:a16="http://schemas.microsoft.com/office/drawing/2014/main" id="{8A08A891-9101-4734-8CD5-BE949EF23025}"/>
              </a:ext>
            </a:extLst>
          </p:cNvPr>
          <p:cNvPicPr>
            <a:picLocks noChangeAspect="1"/>
          </p:cNvPicPr>
          <p:nvPr/>
        </p:nvPicPr>
        <p:blipFill>
          <a:blip r:embed="rId2"/>
          <a:stretch>
            <a:fillRect/>
          </a:stretch>
        </p:blipFill>
        <p:spPr>
          <a:xfrm>
            <a:off x="5190644" y="596299"/>
            <a:ext cx="2926450" cy="2069928"/>
          </a:xfrm>
          <a:prstGeom prst="rect">
            <a:avLst/>
          </a:prstGeom>
        </p:spPr>
      </p:pic>
      <p:pic>
        <p:nvPicPr>
          <p:cNvPr id="12" name="Picture 11">
            <a:extLst>
              <a:ext uri="{FF2B5EF4-FFF2-40B4-BE49-F238E27FC236}">
                <a16:creationId xmlns:a16="http://schemas.microsoft.com/office/drawing/2014/main" id="{0AF1BFB5-83A8-4619-B026-E9B60826858B}"/>
              </a:ext>
            </a:extLst>
          </p:cNvPr>
          <p:cNvPicPr>
            <a:picLocks noChangeAspect="1"/>
          </p:cNvPicPr>
          <p:nvPr/>
        </p:nvPicPr>
        <p:blipFill>
          <a:blip r:embed="rId3"/>
          <a:stretch>
            <a:fillRect/>
          </a:stretch>
        </p:blipFill>
        <p:spPr>
          <a:xfrm>
            <a:off x="5164731" y="2750127"/>
            <a:ext cx="2978276" cy="2290981"/>
          </a:xfrm>
          <a:prstGeom prst="rect">
            <a:avLst/>
          </a:prstGeom>
        </p:spPr>
      </p:pic>
    </p:spTree>
    <p:extLst>
      <p:ext uri="{BB962C8B-B14F-4D97-AF65-F5344CB8AC3E}">
        <p14:creationId xmlns:p14="http://schemas.microsoft.com/office/powerpoint/2010/main" val="22622981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354F88-7C66-4154-97ED-A3B63D0C61F9}"/>
              </a:ext>
            </a:extLst>
          </p:cNvPr>
          <p:cNvSpPr>
            <a:spLocks noGrp="1"/>
          </p:cNvSpPr>
          <p:nvPr>
            <p:ph idx="1"/>
          </p:nvPr>
        </p:nvSpPr>
        <p:spPr>
          <a:xfrm>
            <a:off x="107576" y="1239451"/>
            <a:ext cx="4762298" cy="2664597"/>
          </a:xfrm>
        </p:spPr>
        <p:txBody>
          <a:bodyPr/>
          <a:lstStyle/>
          <a:p>
            <a:pPr algn="just"/>
            <a:r>
              <a:rPr lang="en-US" sz="2000" b="1" dirty="0"/>
              <a:t>Oxygen Potential: </a:t>
            </a:r>
            <a:r>
              <a:rPr lang="en-US" sz="2000" dirty="0"/>
              <a:t>For both cases, the oxygen potential after a year is approximately constant across the pellet except at the periphery of the pellet where oxygen mobility is low due to the relatively low temperature.</a:t>
            </a:r>
          </a:p>
        </p:txBody>
      </p:sp>
      <p:sp>
        <p:nvSpPr>
          <p:cNvPr id="4" name="Slide Number Placeholder 3">
            <a:extLst>
              <a:ext uri="{FF2B5EF4-FFF2-40B4-BE49-F238E27FC236}">
                <a16:creationId xmlns:a16="http://schemas.microsoft.com/office/drawing/2014/main" id="{078CD4C8-35AE-4D90-9F34-EEA898CD80C7}"/>
              </a:ext>
            </a:extLst>
          </p:cNvPr>
          <p:cNvSpPr>
            <a:spLocks noGrp="1"/>
          </p:cNvSpPr>
          <p:nvPr>
            <p:ph type="sldNum" sz="quarter" idx="12"/>
          </p:nvPr>
        </p:nvSpPr>
        <p:spPr/>
        <p:txBody>
          <a:bodyPr/>
          <a:lstStyle/>
          <a:p>
            <a:pPr>
              <a:defRPr/>
            </a:pPr>
            <a:fld id="{3FF2C605-4958-CF43-AA48-80339EFDB0AF}" type="slidenum">
              <a:rPr lang="en-US" smtClean="0"/>
              <a:pPr>
                <a:defRPr/>
              </a:pPr>
              <a:t>7</a:t>
            </a:fld>
            <a:endParaRPr lang="en-US"/>
          </a:p>
        </p:txBody>
      </p:sp>
      <p:sp>
        <p:nvSpPr>
          <p:cNvPr id="5" name="Title 1">
            <a:extLst>
              <a:ext uri="{FF2B5EF4-FFF2-40B4-BE49-F238E27FC236}">
                <a16:creationId xmlns:a16="http://schemas.microsoft.com/office/drawing/2014/main" id="{C01E874A-2162-44C4-87B0-477F635BA8F7}"/>
              </a:ext>
            </a:extLst>
          </p:cNvPr>
          <p:cNvSpPr txBox="1">
            <a:spLocks/>
          </p:cNvSpPr>
          <p:nvPr/>
        </p:nvSpPr>
        <p:spPr bwMode="auto">
          <a:xfrm>
            <a:off x="-22302" y="273095"/>
            <a:ext cx="8229600" cy="8012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ctr" defTabSz="457200" rtl="0" eaLnBrk="1" fontAlgn="base" hangingPunct="1">
              <a:spcBef>
                <a:spcPct val="0"/>
              </a:spcBef>
              <a:spcAft>
                <a:spcPct val="0"/>
              </a:spcAft>
              <a:defRPr sz="3200" b="1" kern="1200">
                <a:solidFill>
                  <a:schemeClr val="tx1"/>
                </a:solidFill>
                <a:latin typeface="Arial"/>
                <a:ea typeface="ＭＳ Ｐゴシック" charset="0"/>
                <a:cs typeface="Arial"/>
              </a:defRPr>
            </a:lvl1pPr>
            <a:lvl2pPr algn="ctr" defTabSz="457200" rtl="0" eaLnBrk="1" fontAlgn="base" hangingPunct="1">
              <a:spcBef>
                <a:spcPct val="0"/>
              </a:spcBef>
              <a:spcAft>
                <a:spcPct val="0"/>
              </a:spcAft>
              <a:defRPr sz="3200" b="1">
                <a:solidFill>
                  <a:schemeClr val="tx1"/>
                </a:solidFill>
                <a:latin typeface="Arial" charset="0"/>
                <a:ea typeface="ＭＳ Ｐゴシック" charset="0"/>
              </a:defRPr>
            </a:lvl2pPr>
            <a:lvl3pPr algn="ctr" defTabSz="457200" rtl="0" eaLnBrk="1" fontAlgn="base" hangingPunct="1">
              <a:spcBef>
                <a:spcPct val="0"/>
              </a:spcBef>
              <a:spcAft>
                <a:spcPct val="0"/>
              </a:spcAft>
              <a:defRPr sz="3200" b="1">
                <a:solidFill>
                  <a:schemeClr val="tx1"/>
                </a:solidFill>
                <a:latin typeface="Arial" charset="0"/>
                <a:ea typeface="ＭＳ Ｐゴシック" charset="0"/>
              </a:defRPr>
            </a:lvl3pPr>
            <a:lvl4pPr algn="ctr" defTabSz="457200" rtl="0" eaLnBrk="1" fontAlgn="base" hangingPunct="1">
              <a:spcBef>
                <a:spcPct val="0"/>
              </a:spcBef>
              <a:spcAft>
                <a:spcPct val="0"/>
              </a:spcAft>
              <a:defRPr sz="3200" b="1">
                <a:solidFill>
                  <a:schemeClr val="tx1"/>
                </a:solidFill>
                <a:latin typeface="Arial" charset="0"/>
                <a:ea typeface="ＭＳ Ｐゴシック" charset="0"/>
              </a:defRPr>
            </a:lvl4pPr>
            <a:lvl5pPr algn="ctr" defTabSz="457200" rtl="0" eaLnBrk="1" fontAlgn="base" hangingPunct="1">
              <a:spcBef>
                <a:spcPct val="0"/>
              </a:spcBef>
              <a:spcAft>
                <a:spcPct val="0"/>
              </a:spcAft>
              <a:defRPr sz="3200" b="1">
                <a:solidFill>
                  <a:schemeClr val="tx1"/>
                </a:solidFill>
                <a:latin typeface="Arial" charset="0"/>
                <a:ea typeface="ＭＳ Ｐゴシック" charset="0"/>
              </a:defRPr>
            </a:lvl5pPr>
            <a:lvl6pPr marL="457200" algn="ctr" defTabSz="457200" rtl="0" eaLnBrk="1" fontAlgn="base" hangingPunct="1">
              <a:spcBef>
                <a:spcPct val="0"/>
              </a:spcBef>
              <a:spcAft>
                <a:spcPct val="0"/>
              </a:spcAft>
              <a:defRPr sz="3200" b="1">
                <a:solidFill>
                  <a:schemeClr val="tx1"/>
                </a:solidFill>
                <a:latin typeface="Arial" charset="0"/>
                <a:ea typeface="ＭＳ Ｐゴシック" charset="0"/>
              </a:defRPr>
            </a:lvl6pPr>
            <a:lvl7pPr marL="914400" algn="ctr" defTabSz="457200" rtl="0" eaLnBrk="1" fontAlgn="base" hangingPunct="1">
              <a:spcBef>
                <a:spcPct val="0"/>
              </a:spcBef>
              <a:spcAft>
                <a:spcPct val="0"/>
              </a:spcAft>
              <a:defRPr sz="3200" b="1">
                <a:solidFill>
                  <a:schemeClr val="tx1"/>
                </a:solidFill>
                <a:latin typeface="Arial" charset="0"/>
                <a:ea typeface="ＭＳ Ｐゴシック" charset="0"/>
              </a:defRPr>
            </a:lvl7pPr>
            <a:lvl8pPr marL="1371600" algn="ctr" defTabSz="457200" rtl="0" eaLnBrk="1" fontAlgn="base" hangingPunct="1">
              <a:spcBef>
                <a:spcPct val="0"/>
              </a:spcBef>
              <a:spcAft>
                <a:spcPct val="0"/>
              </a:spcAft>
              <a:defRPr sz="3200" b="1">
                <a:solidFill>
                  <a:schemeClr val="tx1"/>
                </a:solidFill>
                <a:latin typeface="Arial" charset="0"/>
                <a:ea typeface="ＭＳ Ｐゴシック" charset="0"/>
              </a:defRPr>
            </a:lvl8pPr>
            <a:lvl9pPr marL="1828800" algn="ctr" defTabSz="457200" rtl="0" eaLnBrk="1" fontAlgn="base" hangingPunct="1">
              <a:spcBef>
                <a:spcPct val="0"/>
              </a:spcBef>
              <a:spcAft>
                <a:spcPct val="0"/>
              </a:spcAft>
              <a:defRPr sz="3200" b="1">
                <a:solidFill>
                  <a:schemeClr val="tx1"/>
                </a:solidFill>
                <a:latin typeface="Arial" charset="0"/>
                <a:ea typeface="ＭＳ Ｐゴシック" charset="0"/>
              </a:defRPr>
            </a:lvl9pPr>
          </a:lstStyle>
          <a:p>
            <a:pPr algn="l"/>
            <a:r>
              <a:rPr lang="en-US" sz="2800" dirty="0"/>
              <a:t>Results Continued</a:t>
            </a:r>
          </a:p>
        </p:txBody>
      </p:sp>
      <p:pic>
        <p:nvPicPr>
          <p:cNvPr id="6" name="Picture 5">
            <a:extLst>
              <a:ext uri="{FF2B5EF4-FFF2-40B4-BE49-F238E27FC236}">
                <a16:creationId xmlns:a16="http://schemas.microsoft.com/office/drawing/2014/main" id="{663E7915-A58F-431F-B44C-645DE3A2DB80}"/>
              </a:ext>
            </a:extLst>
          </p:cNvPr>
          <p:cNvPicPr>
            <a:picLocks noChangeAspect="1"/>
          </p:cNvPicPr>
          <p:nvPr/>
        </p:nvPicPr>
        <p:blipFill>
          <a:blip r:embed="rId2"/>
          <a:stretch>
            <a:fillRect/>
          </a:stretch>
        </p:blipFill>
        <p:spPr>
          <a:xfrm>
            <a:off x="5032649" y="522384"/>
            <a:ext cx="3224660" cy="2321046"/>
          </a:xfrm>
          <a:prstGeom prst="rect">
            <a:avLst/>
          </a:prstGeom>
        </p:spPr>
      </p:pic>
      <p:pic>
        <p:nvPicPr>
          <p:cNvPr id="8" name="Picture 7">
            <a:extLst>
              <a:ext uri="{FF2B5EF4-FFF2-40B4-BE49-F238E27FC236}">
                <a16:creationId xmlns:a16="http://schemas.microsoft.com/office/drawing/2014/main" id="{D32B9569-7075-4A80-8E44-2A03427F5BF5}"/>
              </a:ext>
            </a:extLst>
          </p:cNvPr>
          <p:cNvPicPr>
            <a:picLocks noChangeAspect="1"/>
          </p:cNvPicPr>
          <p:nvPr/>
        </p:nvPicPr>
        <p:blipFill>
          <a:blip r:embed="rId3"/>
          <a:stretch>
            <a:fillRect/>
          </a:stretch>
        </p:blipFill>
        <p:spPr>
          <a:xfrm>
            <a:off x="4965116" y="2806854"/>
            <a:ext cx="3171330" cy="2321046"/>
          </a:xfrm>
          <a:prstGeom prst="rect">
            <a:avLst/>
          </a:prstGeom>
        </p:spPr>
      </p:pic>
    </p:spTree>
    <p:extLst>
      <p:ext uri="{BB962C8B-B14F-4D97-AF65-F5344CB8AC3E}">
        <p14:creationId xmlns:p14="http://schemas.microsoft.com/office/powerpoint/2010/main" val="11962623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354F88-7C66-4154-97ED-A3B63D0C61F9}"/>
              </a:ext>
            </a:extLst>
          </p:cNvPr>
          <p:cNvSpPr>
            <a:spLocks noGrp="1"/>
          </p:cNvSpPr>
          <p:nvPr>
            <p:ph idx="1"/>
          </p:nvPr>
        </p:nvSpPr>
        <p:spPr>
          <a:xfrm>
            <a:off x="457200" y="1285103"/>
            <a:ext cx="8229600" cy="2664597"/>
          </a:xfrm>
        </p:spPr>
        <p:txBody>
          <a:bodyPr/>
          <a:lstStyle/>
          <a:p>
            <a:pPr algn="just"/>
            <a:r>
              <a:rPr lang="en-US" sz="2000" dirty="0"/>
              <a:t>The first case was consistent with other similar simulations reported in open literature where the oxygen potential was only affected by temperature, driving the oxygen to diffuse up the temperature gradient.</a:t>
            </a:r>
          </a:p>
          <a:p>
            <a:pPr algn="just"/>
            <a:r>
              <a:rPr lang="en-US" sz="2000" dirty="0"/>
              <a:t>In the second case, some of the fission products have different oxidation states than uranium and there is a loss of uranium to fission, neutron absorption, and decay. The net effect is that the O/M ratio is generally lower than in a simulation without burnup. The ratio continues to decrease as burnup increases.</a:t>
            </a:r>
          </a:p>
        </p:txBody>
      </p:sp>
      <p:sp>
        <p:nvSpPr>
          <p:cNvPr id="4" name="Slide Number Placeholder 3">
            <a:extLst>
              <a:ext uri="{FF2B5EF4-FFF2-40B4-BE49-F238E27FC236}">
                <a16:creationId xmlns:a16="http://schemas.microsoft.com/office/drawing/2014/main" id="{078CD4C8-35AE-4D90-9F34-EEA898CD80C7}"/>
              </a:ext>
            </a:extLst>
          </p:cNvPr>
          <p:cNvSpPr>
            <a:spLocks noGrp="1"/>
          </p:cNvSpPr>
          <p:nvPr>
            <p:ph type="sldNum" sz="quarter" idx="12"/>
          </p:nvPr>
        </p:nvSpPr>
        <p:spPr/>
        <p:txBody>
          <a:bodyPr/>
          <a:lstStyle/>
          <a:p>
            <a:pPr>
              <a:defRPr/>
            </a:pPr>
            <a:fld id="{3FF2C605-4958-CF43-AA48-80339EFDB0AF}" type="slidenum">
              <a:rPr lang="en-US" smtClean="0"/>
              <a:pPr>
                <a:defRPr/>
              </a:pPr>
              <a:t>8</a:t>
            </a:fld>
            <a:endParaRPr lang="en-US"/>
          </a:p>
        </p:txBody>
      </p:sp>
      <p:sp>
        <p:nvSpPr>
          <p:cNvPr id="5" name="Title 1">
            <a:extLst>
              <a:ext uri="{FF2B5EF4-FFF2-40B4-BE49-F238E27FC236}">
                <a16:creationId xmlns:a16="http://schemas.microsoft.com/office/drawing/2014/main" id="{C01E874A-2162-44C4-87B0-477F635BA8F7}"/>
              </a:ext>
            </a:extLst>
          </p:cNvPr>
          <p:cNvSpPr txBox="1">
            <a:spLocks/>
          </p:cNvSpPr>
          <p:nvPr/>
        </p:nvSpPr>
        <p:spPr bwMode="auto">
          <a:xfrm>
            <a:off x="-22302" y="273095"/>
            <a:ext cx="8229600" cy="8012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lvl1pPr algn="ctr" defTabSz="457200" rtl="0" eaLnBrk="1" fontAlgn="base" hangingPunct="1">
              <a:spcBef>
                <a:spcPct val="0"/>
              </a:spcBef>
              <a:spcAft>
                <a:spcPct val="0"/>
              </a:spcAft>
              <a:defRPr sz="3200" b="1" kern="1200">
                <a:solidFill>
                  <a:schemeClr val="tx1"/>
                </a:solidFill>
                <a:latin typeface="Arial"/>
                <a:ea typeface="ＭＳ Ｐゴシック" charset="0"/>
                <a:cs typeface="Arial"/>
              </a:defRPr>
            </a:lvl1pPr>
            <a:lvl2pPr algn="ctr" defTabSz="457200" rtl="0" eaLnBrk="1" fontAlgn="base" hangingPunct="1">
              <a:spcBef>
                <a:spcPct val="0"/>
              </a:spcBef>
              <a:spcAft>
                <a:spcPct val="0"/>
              </a:spcAft>
              <a:defRPr sz="3200" b="1">
                <a:solidFill>
                  <a:schemeClr val="tx1"/>
                </a:solidFill>
                <a:latin typeface="Arial" charset="0"/>
                <a:ea typeface="ＭＳ Ｐゴシック" charset="0"/>
              </a:defRPr>
            </a:lvl2pPr>
            <a:lvl3pPr algn="ctr" defTabSz="457200" rtl="0" eaLnBrk="1" fontAlgn="base" hangingPunct="1">
              <a:spcBef>
                <a:spcPct val="0"/>
              </a:spcBef>
              <a:spcAft>
                <a:spcPct val="0"/>
              </a:spcAft>
              <a:defRPr sz="3200" b="1">
                <a:solidFill>
                  <a:schemeClr val="tx1"/>
                </a:solidFill>
                <a:latin typeface="Arial" charset="0"/>
                <a:ea typeface="ＭＳ Ｐゴシック" charset="0"/>
              </a:defRPr>
            </a:lvl3pPr>
            <a:lvl4pPr algn="ctr" defTabSz="457200" rtl="0" eaLnBrk="1" fontAlgn="base" hangingPunct="1">
              <a:spcBef>
                <a:spcPct val="0"/>
              </a:spcBef>
              <a:spcAft>
                <a:spcPct val="0"/>
              </a:spcAft>
              <a:defRPr sz="3200" b="1">
                <a:solidFill>
                  <a:schemeClr val="tx1"/>
                </a:solidFill>
                <a:latin typeface="Arial" charset="0"/>
                <a:ea typeface="ＭＳ Ｐゴシック" charset="0"/>
              </a:defRPr>
            </a:lvl4pPr>
            <a:lvl5pPr algn="ctr" defTabSz="457200" rtl="0" eaLnBrk="1" fontAlgn="base" hangingPunct="1">
              <a:spcBef>
                <a:spcPct val="0"/>
              </a:spcBef>
              <a:spcAft>
                <a:spcPct val="0"/>
              </a:spcAft>
              <a:defRPr sz="3200" b="1">
                <a:solidFill>
                  <a:schemeClr val="tx1"/>
                </a:solidFill>
                <a:latin typeface="Arial" charset="0"/>
                <a:ea typeface="ＭＳ Ｐゴシック" charset="0"/>
              </a:defRPr>
            </a:lvl5pPr>
            <a:lvl6pPr marL="457200" algn="ctr" defTabSz="457200" rtl="0" eaLnBrk="1" fontAlgn="base" hangingPunct="1">
              <a:spcBef>
                <a:spcPct val="0"/>
              </a:spcBef>
              <a:spcAft>
                <a:spcPct val="0"/>
              </a:spcAft>
              <a:defRPr sz="3200" b="1">
                <a:solidFill>
                  <a:schemeClr val="tx1"/>
                </a:solidFill>
                <a:latin typeface="Arial" charset="0"/>
                <a:ea typeface="ＭＳ Ｐゴシック" charset="0"/>
              </a:defRPr>
            </a:lvl6pPr>
            <a:lvl7pPr marL="914400" algn="ctr" defTabSz="457200" rtl="0" eaLnBrk="1" fontAlgn="base" hangingPunct="1">
              <a:spcBef>
                <a:spcPct val="0"/>
              </a:spcBef>
              <a:spcAft>
                <a:spcPct val="0"/>
              </a:spcAft>
              <a:defRPr sz="3200" b="1">
                <a:solidFill>
                  <a:schemeClr val="tx1"/>
                </a:solidFill>
                <a:latin typeface="Arial" charset="0"/>
                <a:ea typeface="ＭＳ Ｐゴシック" charset="0"/>
              </a:defRPr>
            </a:lvl7pPr>
            <a:lvl8pPr marL="1371600" algn="ctr" defTabSz="457200" rtl="0" eaLnBrk="1" fontAlgn="base" hangingPunct="1">
              <a:spcBef>
                <a:spcPct val="0"/>
              </a:spcBef>
              <a:spcAft>
                <a:spcPct val="0"/>
              </a:spcAft>
              <a:defRPr sz="3200" b="1">
                <a:solidFill>
                  <a:schemeClr val="tx1"/>
                </a:solidFill>
                <a:latin typeface="Arial" charset="0"/>
                <a:ea typeface="ＭＳ Ｐゴシック" charset="0"/>
              </a:defRPr>
            </a:lvl8pPr>
            <a:lvl9pPr marL="1828800" algn="ctr" defTabSz="457200" rtl="0" eaLnBrk="1" fontAlgn="base" hangingPunct="1">
              <a:spcBef>
                <a:spcPct val="0"/>
              </a:spcBef>
              <a:spcAft>
                <a:spcPct val="0"/>
              </a:spcAft>
              <a:defRPr sz="3200" b="1">
                <a:solidFill>
                  <a:schemeClr val="tx1"/>
                </a:solidFill>
                <a:latin typeface="Arial" charset="0"/>
                <a:ea typeface="ＭＳ Ｐゴシック" charset="0"/>
              </a:defRPr>
            </a:lvl9pPr>
          </a:lstStyle>
          <a:p>
            <a:pPr algn="l"/>
            <a:r>
              <a:rPr lang="en-US" sz="2800" dirty="0"/>
              <a:t>Discussion</a:t>
            </a:r>
          </a:p>
        </p:txBody>
      </p:sp>
    </p:spTree>
    <p:extLst>
      <p:ext uri="{BB962C8B-B14F-4D97-AF65-F5344CB8AC3E}">
        <p14:creationId xmlns:p14="http://schemas.microsoft.com/office/powerpoint/2010/main" val="6002495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D354F88-7C66-4154-97ED-A3B63D0C61F9}"/>
              </a:ext>
            </a:extLst>
          </p:cNvPr>
          <p:cNvSpPr>
            <a:spLocks noGrp="1"/>
          </p:cNvSpPr>
          <p:nvPr>
            <p:ph idx="1"/>
          </p:nvPr>
        </p:nvSpPr>
        <p:spPr>
          <a:xfrm>
            <a:off x="457200" y="1285103"/>
            <a:ext cx="8229600" cy="2664597"/>
          </a:xfrm>
        </p:spPr>
        <p:txBody>
          <a:bodyPr/>
          <a:lstStyle/>
          <a:p>
            <a:pPr algn="just"/>
            <a:r>
              <a:rPr lang="en-US" sz="2000" dirty="0"/>
              <a:t>The authors of this paper developed a formulation for oxygen transport in nuclear fuel that incorporates the effects of irradiation on the fuel composition and oxygen transport.</a:t>
            </a:r>
          </a:p>
          <a:p>
            <a:pPr algn="just"/>
            <a:r>
              <a:rPr lang="en-US" sz="2000" dirty="0"/>
              <a:t>The significant difference in oxygen diffusion between the case that only considers the effects of temperature versus the case that incorporates burnup demonstrate the importance of considering the effects of burnup on oxygen transport.</a:t>
            </a:r>
          </a:p>
        </p:txBody>
      </p:sp>
      <p:sp>
        <p:nvSpPr>
          <p:cNvPr id="4" name="Slide Number Placeholder 3">
            <a:extLst>
              <a:ext uri="{FF2B5EF4-FFF2-40B4-BE49-F238E27FC236}">
                <a16:creationId xmlns:a16="http://schemas.microsoft.com/office/drawing/2014/main" id="{078CD4C8-35AE-4D90-9F34-EEA898CD80C7}"/>
              </a:ext>
            </a:extLst>
          </p:cNvPr>
          <p:cNvSpPr>
            <a:spLocks noGrp="1"/>
          </p:cNvSpPr>
          <p:nvPr>
            <p:ph type="sldNum" sz="quarter" idx="12"/>
          </p:nvPr>
        </p:nvSpPr>
        <p:spPr/>
        <p:txBody>
          <a:bodyPr/>
          <a:lstStyle/>
          <a:p>
            <a:pPr>
              <a:defRPr/>
            </a:pPr>
            <a:fld id="{3FF2C605-4958-CF43-AA48-80339EFDB0AF}" type="slidenum">
              <a:rPr lang="en-US" smtClean="0"/>
              <a:pPr>
                <a:defRPr/>
              </a:pPr>
              <a:t>9</a:t>
            </a:fld>
            <a:endParaRPr lang="en-US"/>
          </a:p>
        </p:txBody>
      </p:sp>
      <p:sp>
        <p:nvSpPr>
          <p:cNvPr id="5" name="Title 1">
            <a:extLst>
              <a:ext uri="{FF2B5EF4-FFF2-40B4-BE49-F238E27FC236}">
                <a16:creationId xmlns:a16="http://schemas.microsoft.com/office/drawing/2014/main" id="{C01E874A-2162-44C4-87B0-477F635BA8F7}"/>
              </a:ext>
            </a:extLst>
          </p:cNvPr>
          <p:cNvSpPr txBox="1">
            <a:spLocks/>
          </p:cNvSpPr>
          <p:nvPr/>
        </p:nvSpPr>
        <p:spPr bwMode="auto">
          <a:xfrm>
            <a:off x="-22302" y="273095"/>
            <a:ext cx="8229600" cy="80129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 uri="{FAA26D3D-D897-4be2-8F04-BA451C77F1D7}">
              <ma14:placeholderFlag xmlns:ma14="http://schemas.microsoft.com/office/mac/drawingml/2011/main" xmlns="" val="1"/>
            </a:ext>
          </a:extLst>
        </p:spPr>
        <p:txBody>
          <a:bodyPr vert="horz" wrap="square" lIns="91440" tIns="45720" rIns="91440" bIns="45720" numCol="1" anchor="ctr" anchorCtr="0" compatLnSpc="1">
            <a:prstTxWarp prst="textNoShape">
              <a:avLst/>
            </a:prstTxWarp>
          </a:bodyPr>
          <a:lstStyle>
            <a:lvl1pPr algn="ctr" defTabSz="457200" rtl="0" eaLnBrk="1" fontAlgn="base" hangingPunct="1">
              <a:spcBef>
                <a:spcPct val="0"/>
              </a:spcBef>
              <a:spcAft>
                <a:spcPct val="0"/>
              </a:spcAft>
              <a:defRPr sz="3200" b="1" kern="1200">
                <a:solidFill>
                  <a:schemeClr val="tx1"/>
                </a:solidFill>
                <a:latin typeface="Arial"/>
                <a:ea typeface="ＭＳ Ｐゴシック" charset="0"/>
                <a:cs typeface="Arial"/>
              </a:defRPr>
            </a:lvl1pPr>
            <a:lvl2pPr algn="ctr" defTabSz="457200" rtl="0" eaLnBrk="1" fontAlgn="base" hangingPunct="1">
              <a:spcBef>
                <a:spcPct val="0"/>
              </a:spcBef>
              <a:spcAft>
                <a:spcPct val="0"/>
              </a:spcAft>
              <a:defRPr sz="3200" b="1">
                <a:solidFill>
                  <a:schemeClr val="tx1"/>
                </a:solidFill>
                <a:latin typeface="Arial" charset="0"/>
                <a:ea typeface="ＭＳ Ｐゴシック" charset="0"/>
              </a:defRPr>
            </a:lvl2pPr>
            <a:lvl3pPr algn="ctr" defTabSz="457200" rtl="0" eaLnBrk="1" fontAlgn="base" hangingPunct="1">
              <a:spcBef>
                <a:spcPct val="0"/>
              </a:spcBef>
              <a:spcAft>
                <a:spcPct val="0"/>
              </a:spcAft>
              <a:defRPr sz="3200" b="1">
                <a:solidFill>
                  <a:schemeClr val="tx1"/>
                </a:solidFill>
                <a:latin typeface="Arial" charset="0"/>
                <a:ea typeface="ＭＳ Ｐゴシック" charset="0"/>
              </a:defRPr>
            </a:lvl3pPr>
            <a:lvl4pPr algn="ctr" defTabSz="457200" rtl="0" eaLnBrk="1" fontAlgn="base" hangingPunct="1">
              <a:spcBef>
                <a:spcPct val="0"/>
              </a:spcBef>
              <a:spcAft>
                <a:spcPct val="0"/>
              </a:spcAft>
              <a:defRPr sz="3200" b="1">
                <a:solidFill>
                  <a:schemeClr val="tx1"/>
                </a:solidFill>
                <a:latin typeface="Arial" charset="0"/>
                <a:ea typeface="ＭＳ Ｐゴシック" charset="0"/>
              </a:defRPr>
            </a:lvl4pPr>
            <a:lvl5pPr algn="ctr" defTabSz="457200" rtl="0" eaLnBrk="1" fontAlgn="base" hangingPunct="1">
              <a:spcBef>
                <a:spcPct val="0"/>
              </a:spcBef>
              <a:spcAft>
                <a:spcPct val="0"/>
              </a:spcAft>
              <a:defRPr sz="3200" b="1">
                <a:solidFill>
                  <a:schemeClr val="tx1"/>
                </a:solidFill>
                <a:latin typeface="Arial" charset="0"/>
                <a:ea typeface="ＭＳ Ｐゴシック" charset="0"/>
              </a:defRPr>
            </a:lvl5pPr>
            <a:lvl6pPr marL="457200" algn="ctr" defTabSz="457200" rtl="0" eaLnBrk="1" fontAlgn="base" hangingPunct="1">
              <a:spcBef>
                <a:spcPct val="0"/>
              </a:spcBef>
              <a:spcAft>
                <a:spcPct val="0"/>
              </a:spcAft>
              <a:defRPr sz="3200" b="1">
                <a:solidFill>
                  <a:schemeClr val="tx1"/>
                </a:solidFill>
                <a:latin typeface="Arial" charset="0"/>
                <a:ea typeface="ＭＳ Ｐゴシック" charset="0"/>
              </a:defRPr>
            </a:lvl6pPr>
            <a:lvl7pPr marL="914400" algn="ctr" defTabSz="457200" rtl="0" eaLnBrk="1" fontAlgn="base" hangingPunct="1">
              <a:spcBef>
                <a:spcPct val="0"/>
              </a:spcBef>
              <a:spcAft>
                <a:spcPct val="0"/>
              </a:spcAft>
              <a:defRPr sz="3200" b="1">
                <a:solidFill>
                  <a:schemeClr val="tx1"/>
                </a:solidFill>
                <a:latin typeface="Arial" charset="0"/>
                <a:ea typeface="ＭＳ Ｐゴシック" charset="0"/>
              </a:defRPr>
            </a:lvl7pPr>
            <a:lvl8pPr marL="1371600" algn="ctr" defTabSz="457200" rtl="0" eaLnBrk="1" fontAlgn="base" hangingPunct="1">
              <a:spcBef>
                <a:spcPct val="0"/>
              </a:spcBef>
              <a:spcAft>
                <a:spcPct val="0"/>
              </a:spcAft>
              <a:defRPr sz="3200" b="1">
                <a:solidFill>
                  <a:schemeClr val="tx1"/>
                </a:solidFill>
                <a:latin typeface="Arial" charset="0"/>
                <a:ea typeface="ＭＳ Ｐゴシック" charset="0"/>
              </a:defRPr>
            </a:lvl8pPr>
            <a:lvl9pPr marL="1828800" algn="ctr" defTabSz="457200" rtl="0" eaLnBrk="1" fontAlgn="base" hangingPunct="1">
              <a:spcBef>
                <a:spcPct val="0"/>
              </a:spcBef>
              <a:spcAft>
                <a:spcPct val="0"/>
              </a:spcAft>
              <a:defRPr sz="3200" b="1">
                <a:solidFill>
                  <a:schemeClr val="tx1"/>
                </a:solidFill>
                <a:latin typeface="Arial" charset="0"/>
                <a:ea typeface="ＭＳ Ｐゴシック" charset="0"/>
              </a:defRPr>
            </a:lvl9pPr>
          </a:lstStyle>
          <a:p>
            <a:pPr algn="l"/>
            <a:r>
              <a:rPr lang="en-US" sz="2800" dirty="0"/>
              <a:t>Conclusions</a:t>
            </a:r>
          </a:p>
        </p:txBody>
      </p:sp>
    </p:spTree>
    <p:extLst>
      <p:ext uri="{BB962C8B-B14F-4D97-AF65-F5344CB8AC3E}">
        <p14:creationId xmlns:p14="http://schemas.microsoft.com/office/powerpoint/2010/main" val="2323437525"/>
      </p:ext>
    </p:extLst>
  </p:cSld>
  <p:clrMapOvr>
    <a:masterClrMapping/>
  </p:clrMapOvr>
</p:sld>
</file>

<file path=ppt/theme/theme1.xml><?xml version="1.0" encoding="utf-8"?>
<a:theme xmlns:a="http://schemas.openxmlformats.org/drawingml/2006/main" name="NCStateU-horizontal-left-logo">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ncstate-ppt-template-16x9-horizontal-left-brick</Template>
  <TotalTime>20242</TotalTime>
  <Words>631</Words>
  <Application>Microsoft Office PowerPoint</Application>
  <PresentationFormat>On-screen Show (16:9)</PresentationFormat>
  <Paragraphs>57</Paragraphs>
  <Slides>11</Slides>
  <Notes>1</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11</vt:i4>
      </vt:variant>
    </vt:vector>
  </HeadingPairs>
  <TitlesOfParts>
    <vt:vector size="14" baseType="lpstr">
      <vt:lpstr>Arial</vt:lpstr>
      <vt:lpstr>Calibri</vt:lpstr>
      <vt:lpstr>NCStateU-horizontal-left-logo</vt:lpstr>
      <vt:lpstr>Paper Review</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Questions?</vt:lpstr>
    </vt:vector>
  </TitlesOfParts>
  <Company>NC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Gaming As a Public Engagement Tool</dc:title>
  <dc:creator>Jessica Williams</dc:creator>
  <cp:lastModifiedBy>Jessica Williams</cp:lastModifiedBy>
  <cp:revision>146</cp:revision>
  <dcterms:created xsi:type="dcterms:W3CDTF">2020-11-03T21:35:55Z</dcterms:created>
  <dcterms:modified xsi:type="dcterms:W3CDTF">2022-02-16T04:16:59Z</dcterms:modified>
</cp:coreProperties>
</file>