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72" autoAdjust="0"/>
  </p:normalViewPr>
  <p:slideViewPr>
    <p:cSldViewPr snapToGrid="0" snapToObjects="1">
      <p:cViewPr varScale="1">
        <p:scale>
          <a:sx n="81" d="100"/>
          <a:sy n="81" d="100"/>
        </p:scale>
        <p:origin x="108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D70B-CE6F-49AA-B164-F6A1089566C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B7688-5EEF-4E3E-AE87-E66A4EF4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0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9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9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6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8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4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8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B7688-5EEF-4E3E-AE87-E66A4EF4E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2/15/2022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523875" y="914400"/>
            <a:ext cx="7772400" cy="110251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Three Dimensional Coupled Simulation of </a:t>
            </a:r>
            <a:r>
              <a:rPr lang="en-US" dirty="0" err="1">
                <a:latin typeface="Arial" charset="0"/>
              </a:rPr>
              <a:t>Thermomechanics</a:t>
            </a:r>
            <a:r>
              <a:rPr lang="en-US" dirty="0">
                <a:latin typeface="Arial" charset="0"/>
              </a:rPr>
              <a:t>, Heat, and Oxygen Diffusion in UO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Nuclear Fuel Rods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8623"/>
            <a:ext cx="6400800" cy="1804877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NE 533 (Paper Project 1)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</a:b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</a:br>
            <a:br>
              <a:rPr lang="en-US" sz="1800" u="sng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</a:br>
            <a:r>
              <a:rPr lang="en-US" sz="1800" u="sng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Rubyea </a:t>
            </a:r>
            <a:r>
              <a:rPr lang="en-US" sz="1800" u="sng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Yeasmin</a:t>
            </a:r>
            <a:endParaRPr lang="en-US" sz="1800" u="sng" dirty="0">
              <a:solidFill>
                <a:schemeClr val="tx1">
                  <a:lumMod val="95000"/>
                  <a:lumOff val="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North Carolina State University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2/14/2022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28294-596F-4FBE-A0E6-A1847AA42B51}"/>
              </a:ext>
            </a:extLst>
          </p:cNvPr>
          <p:cNvSpPr txBox="1"/>
          <p:nvPr/>
        </p:nvSpPr>
        <p:spPr>
          <a:xfrm>
            <a:off x="2068032" y="2483668"/>
            <a:ext cx="500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Chris Newman, Glen Hansen, Derek Gaston</a:t>
            </a:r>
            <a:br>
              <a:rPr lang="en-US" sz="1600" i="1" dirty="0"/>
            </a:br>
            <a:r>
              <a:rPr lang="en-US" sz="1600" i="1" dirty="0"/>
              <a:t>Idaho National laboratory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4DB1-A3D0-4ECC-9F96-B588DAB2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3027"/>
            <a:ext cx="8229600" cy="544115"/>
          </a:xfrm>
        </p:spPr>
        <p:txBody>
          <a:bodyPr/>
          <a:lstStyle/>
          <a:p>
            <a:pPr algn="l"/>
            <a:r>
              <a:rPr lang="en-US" dirty="0"/>
              <a:t>Results (steady state)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2DCFD-64F7-4DB6-A5EF-EA8A87BD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94" y="947142"/>
            <a:ext cx="5422006" cy="4014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0EBB9-C785-4A05-88C3-8F3129FEF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11" y="1319807"/>
            <a:ext cx="3126883" cy="2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8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57DE62-87DC-4E21-B6A0-6FD2A155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1244354"/>
            <a:ext cx="8601075" cy="3762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B325F2-6009-490E-BD6E-2318CE09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544115"/>
          </a:xfrm>
        </p:spPr>
        <p:txBody>
          <a:bodyPr/>
          <a:lstStyle/>
          <a:p>
            <a:pPr algn="l"/>
            <a:r>
              <a:rPr lang="en-US" dirty="0"/>
              <a:t>Results (transient)</a:t>
            </a:r>
          </a:p>
        </p:txBody>
      </p:sp>
    </p:spTree>
    <p:extLst>
      <p:ext uri="{BB962C8B-B14F-4D97-AF65-F5344CB8AC3E}">
        <p14:creationId xmlns:p14="http://schemas.microsoft.com/office/powerpoint/2010/main" val="28826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356E5-5034-4310-AAE7-B74C1DAE8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133341"/>
            <a:ext cx="6915150" cy="38138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A3DCB47-F295-4C12-9489-F8624264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544115"/>
          </a:xfrm>
        </p:spPr>
        <p:txBody>
          <a:bodyPr/>
          <a:lstStyle/>
          <a:p>
            <a:pPr algn="l"/>
            <a:r>
              <a:rPr lang="en-US" dirty="0"/>
              <a:t>Results (3D)</a:t>
            </a:r>
          </a:p>
        </p:txBody>
      </p:sp>
    </p:spTree>
    <p:extLst>
      <p:ext uri="{BB962C8B-B14F-4D97-AF65-F5344CB8AC3E}">
        <p14:creationId xmlns:p14="http://schemas.microsoft.com/office/powerpoint/2010/main" val="101738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52523-1C76-4C21-885B-C2AB638B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1094704"/>
            <a:ext cx="6838950" cy="40487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AEA282-B872-4B3E-BBE9-4CC377AA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544115"/>
          </a:xfrm>
        </p:spPr>
        <p:txBody>
          <a:bodyPr/>
          <a:lstStyle/>
          <a:p>
            <a:pPr algn="l"/>
            <a:r>
              <a:rPr lang="en-US" dirty="0"/>
              <a:t>Results (3D)</a:t>
            </a:r>
          </a:p>
        </p:txBody>
      </p:sp>
    </p:spTree>
    <p:extLst>
      <p:ext uri="{BB962C8B-B14F-4D97-AF65-F5344CB8AC3E}">
        <p14:creationId xmlns:p14="http://schemas.microsoft.com/office/powerpoint/2010/main" val="413593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B9013F-DFE9-4005-98F4-5E29FFB9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544115"/>
          </a:xfrm>
        </p:spPr>
        <p:txBody>
          <a:bodyPr/>
          <a:lstStyle/>
          <a:p>
            <a:pPr algn="l"/>
            <a:r>
              <a:rPr lang="en-US" dirty="0"/>
              <a:t>My observation and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4B575-7466-43E3-9DC6-A60F288CCAB3}"/>
              </a:ext>
            </a:extLst>
          </p:cNvPr>
          <p:cNvSpPr txBox="1"/>
          <p:nvPr/>
        </p:nvSpPr>
        <p:spPr>
          <a:xfrm>
            <a:off x="656822" y="1635617"/>
            <a:ext cx="8139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paper presents informative facts regarding fuel performance simulation and I have learned how to develop a model and simulate it to analyze the fuel performance from this paper.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paper only considers two significant parts of the Higgs[12] model, heat conduction of the pellet and oxygen diffusion.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gas phase transport in the pallet cladding gap can be analyzed in the similar manner. Additionally, gas phase transport in the fuel cracks can also be analyzed by developing a proper model and applying proper simulation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228626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2CD9-40D3-44C7-AF9C-E6A72E01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5504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4DB1-A3D0-4ECC-9F96-B588DAB2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544115"/>
          </a:xfrm>
        </p:spPr>
        <p:txBody>
          <a:bodyPr/>
          <a:lstStyle/>
          <a:p>
            <a:pPr algn="l"/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04A5-5416-48CD-B95A-5743DCA2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407914"/>
            <a:ext cx="8229600" cy="2821186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My Observation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16582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4DB1-A3D0-4ECC-9F96-B588DAB2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544115"/>
          </a:xfrm>
        </p:spPr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04A5-5416-48CD-B95A-5743DCA2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407914"/>
            <a:ext cx="5600700" cy="2821186"/>
          </a:xfrm>
        </p:spPr>
        <p:txBody>
          <a:bodyPr/>
          <a:lstStyle/>
          <a:p>
            <a:r>
              <a:rPr lang="en-US" sz="1600" dirty="0"/>
              <a:t>One of the key analysis of nuclear fuel performance involves the thermodynamics and diffusion within the fuel pallet (UO</a:t>
            </a:r>
            <a:r>
              <a:rPr lang="en-US" sz="1600" baseline="-25000" dirty="0"/>
              <a:t>2</a:t>
            </a:r>
            <a:r>
              <a:rPr lang="en-US" sz="1600" dirty="0"/>
              <a:t>).</a:t>
            </a:r>
          </a:p>
          <a:p>
            <a:r>
              <a:rPr lang="en-US" sz="1600" dirty="0"/>
              <a:t>This study focuses on developing a 3D fully coupled model to simulate thermal conductivity, specific heat, and oxygen diffusion in UO</a:t>
            </a:r>
            <a:r>
              <a:rPr lang="en-US" sz="1600" baseline="-25000" dirty="0"/>
              <a:t>2 </a:t>
            </a:r>
            <a:r>
              <a:rPr lang="en-US" sz="1600" dirty="0"/>
              <a:t>fuel.</a:t>
            </a:r>
          </a:p>
          <a:p>
            <a:r>
              <a:rPr lang="en-US" sz="1600" dirty="0"/>
              <a:t>The authors develop a conceptual model and system of equations for pellet heat conduction, oxygen diffusion, solid mechanics and material property of the fuel. </a:t>
            </a:r>
          </a:p>
          <a:p>
            <a:r>
              <a:rPr lang="en-US" sz="1600" dirty="0"/>
              <a:t>Finally, using </a:t>
            </a:r>
            <a:r>
              <a:rPr lang="en-US" sz="1600" b="1" u="sng" dirty="0"/>
              <a:t>Jacobian-free Newton </a:t>
            </a:r>
            <a:r>
              <a:rPr lang="en-US" sz="1600" b="1" u="sng" dirty="0" err="1"/>
              <a:t>Krylov</a:t>
            </a:r>
            <a:r>
              <a:rPr lang="en-US" sz="1600" b="1" u="sng" dirty="0"/>
              <a:t> (JFNK) </a:t>
            </a:r>
            <a:r>
              <a:rPr lang="en-US" sz="1600" dirty="0"/>
              <a:t>method, the equations are solved and simulated using BISON fuel performance code.</a:t>
            </a:r>
          </a:p>
        </p:txBody>
      </p:sp>
      <p:pic>
        <p:nvPicPr>
          <p:cNvPr id="1026" name="Picture 2" descr="Analysis of the influence of pellet-to-cladding gap on the transient heat  transfer in nuclear fuel rods via the integral transform technique |  SpringerLink">
            <a:extLst>
              <a:ext uri="{FF2B5EF4-FFF2-40B4-BE49-F238E27FC236}">
                <a16:creationId xmlns:a16="http://schemas.microsoft.com/office/drawing/2014/main" id="{CC086700-8E8E-4FAB-AE7A-E3FD2FD2E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18" y="1488322"/>
            <a:ext cx="2586182" cy="216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09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4DB1-A3D0-4ECC-9F96-B588DAB2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544115"/>
          </a:xfrm>
        </p:spPr>
        <p:txBody>
          <a:bodyPr/>
          <a:lstStyle/>
          <a:p>
            <a:pPr algn="l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04A5-5416-48CD-B95A-5743DCA2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407913"/>
            <a:ext cx="7973364" cy="2919387"/>
          </a:xfrm>
        </p:spPr>
        <p:txBody>
          <a:bodyPr/>
          <a:lstStyle/>
          <a:p>
            <a:r>
              <a:rPr lang="en-US" sz="1600" dirty="0"/>
              <a:t>Pellet Cladding Interaction (PCI), besides corrosion and mechanical wear, is one of the major reason for fuel failure.</a:t>
            </a:r>
          </a:p>
          <a:p>
            <a:r>
              <a:rPr lang="en-US" sz="1600" dirty="0"/>
              <a:t>It is very important to have a proper model to simulate PCI to estimate the lifetime of the fuel.</a:t>
            </a:r>
          </a:p>
          <a:p>
            <a:r>
              <a:rPr lang="en-US" sz="1600" dirty="0"/>
              <a:t>Many prior works including Ramirez et al.[3], Trillions[4], modelled Pellet Cladding Interaction (PCI).</a:t>
            </a:r>
          </a:p>
          <a:p>
            <a:r>
              <a:rPr lang="en-US" sz="1600" dirty="0"/>
              <a:t>Ramirez et al.[3] provides a numerical model to study coupled heat and Oxygen diffusion and shows that hyper stoichiometry significantly impacts the thermal conductivity of UO</a:t>
            </a:r>
            <a:r>
              <a:rPr lang="en-US" sz="1600" baseline="-25000" dirty="0"/>
              <a:t>2 </a:t>
            </a:r>
            <a:r>
              <a:rPr lang="en-US" sz="1600" dirty="0"/>
              <a:t>, which affects the maximum temperature of the fuel rod.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879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4DB1-A3D0-4ECC-9F96-B588DAB2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544115"/>
          </a:xfrm>
        </p:spPr>
        <p:txBody>
          <a:bodyPr/>
          <a:lstStyle/>
          <a:p>
            <a:pPr algn="l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04A5-5416-48CD-B95A-5743DCA2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407914"/>
            <a:ext cx="7586998" cy="2821186"/>
          </a:xfrm>
        </p:spPr>
        <p:txBody>
          <a:bodyPr/>
          <a:lstStyle/>
          <a:p>
            <a:r>
              <a:rPr lang="en-US" sz="1600" dirty="0"/>
              <a:t>Present proper model for thermodynamic and diffusion models in pellet cladding interaction.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Use appropriate method, such as JFNK to solve the equations.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Examine the interaction between pallet and cladding by performing a three dimensional simulation in multiprocessor system.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301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4DB1-A3D0-4ECC-9F96-B588DAB2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544115"/>
          </a:xfrm>
        </p:spPr>
        <p:txBody>
          <a:bodyPr/>
          <a:lstStyle/>
          <a:p>
            <a:pPr algn="l"/>
            <a:r>
              <a:rPr lang="en-US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07A53-5534-4E0F-AEDC-F6BEE2550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37529"/>
            <a:ext cx="5657850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25220-ED3F-442C-BF50-70F1E64E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16" y="2958384"/>
            <a:ext cx="5638800" cy="67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EAC4A2-B4B2-47F6-BC5B-B1A60CD88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99" y="4030566"/>
            <a:ext cx="5610225" cy="38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E6B4E5-978A-44C1-A5E4-15290F3B576F}"/>
              </a:ext>
            </a:extLst>
          </p:cNvPr>
          <p:cNvSpPr txBox="1"/>
          <p:nvPr/>
        </p:nvSpPr>
        <p:spPr>
          <a:xfrm>
            <a:off x="504825" y="1147447"/>
            <a:ext cx="305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Pellet heat conduction model:</a:t>
            </a:r>
          </a:p>
        </p:txBody>
      </p:sp>
    </p:spTree>
    <p:extLst>
      <p:ext uri="{BB962C8B-B14F-4D97-AF65-F5344CB8AC3E}">
        <p14:creationId xmlns:p14="http://schemas.microsoft.com/office/powerpoint/2010/main" val="68999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4DB1-A3D0-4ECC-9F96-B588DAB2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544115"/>
          </a:xfrm>
        </p:spPr>
        <p:txBody>
          <a:bodyPr/>
          <a:lstStyle/>
          <a:p>
            <a:pPr algn="l"/>
            <a:r>
              <a:rPr lang="en-US" dirty="0"/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C280D-0FEC-4691-BCE2-DA265BC5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3" y="1585912"/>
            <a:ext cx="5619750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531233-49DA-41F4-B009-E4154F439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38" y="2553771"/>
            <a:ext cx="5629275" cy="1514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56DF1A-D4CC-4ED9-AC62-C2544FD7013B}"/>
              </a:ext>
            </a:extLst>
          </p:cNvPr>
          <p:cNvSpPr txBox="1"/>
          <p:nvPr/>
        </p:nvSpPr>
        <p:spPr>
          <a:xfrm>
            <a:off x="641663" y="1305970"/>
            <a:ext cx="24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Oxygen diffusion model:</a:t>
            </a:r>
          </a:p>
        </p:txBody>
      </p:sp>
    </p:spTree>
    <p:extLst>
      <p:ext uri="{BB962C8B-B14F-4D97-AF65-F5344CB8AC3E}">
        <p14:creationId xmlns:p14="http://schemas.microsoft.com/office/powerpoint/2010/main" val="91331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4DB1-A3D0-4ECC-9F96-B588DAB2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544115"/>
          </a:xfrm>
        </p:spPr>
        <p:txBody>
          <a:bodyPr/>
          <a:lstStyle/>
          <a:p>
            <a:pPr algn="l"/>
            <a:r>
              <a:rPr lang="en-US" dirty="0"/>
              <a:t>Methodology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05D3EC-AA39-4D10-BCF5-7F51D13E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5302"/>
            <a:ext cx="5686425" cy="169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D8E23-A1E3-4E00-80D4-1E2E3BF693FE}"/>
              </a:ext>
            </a:extLst>
          </p:cNvPr>
          <p:cNvSpPr txBox="1"/>
          <p:nvPr/>
        </p:nvSpPr>
        <p:spPr>
          <a:xfrm>
            <a:off x="551510" y="1305970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Solid mechanics model: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6B8A1-57BD-4F76-A225-C074539838CA}"/>
              </a:ext>
            </a:extLst>
          </p:cNvPr>
          <p:cNvSpPr txBox="1"/>
          <p:nvPr/>
        </p:nvSpPr>
        <p:spPr>
          <a:xfrm flipH="1">
            <a:off x="642948" y="3521273"/>
            <a:ext cx="616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paper also uses material property model similar to Ramirez [3].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non-linear </a:t>
            </a:r>
            <a:r>
              <a:rPr lang="en-US" sz="1800" b="0" i="0" u="none" strike="noStrike" baseline="0" dirty="0">
                <a:latin typeface="AdvGulliv-I"/>
              </a:rPr>
              <a:t>Jacobian-free Newton </a:t>
            </a:r>
            <a:r>
              <a:rPr lang="en-US" sz="1800" b="0" i="0" u="none" strike="noStrike" baseline="0" dirty="0" err="1">
                <a:latin typeface="AdvGulliv-I"/>
              </a:rPr>
              <a:t>Krylov</a:t>
            </a:r>
            <a:r>
              <a:rPr lang="en-US" sz="1800" b="0" i="0" u="none" strike="noStrike" baseline="0" dirty="0">
                <a:latin typeface="AdvGulliv-I"/>
              </a:rPr>
              <a:t> solver is employed to solve the system of equations.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4DB1-A3D0-4ECC-9F96-B588DAB2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544115"/>
          </a:xfrm>
        </p:spPr>
        <p:txBody>
          <a:bodyPr/>
          <a:lstStyle/>
          <a:p>
            <a:pPr algn="l"/>
            <a:r>
              <a:rPr lang="en-US" dirty="0"/>
              <a:t>Results (steady state)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6D71D-4A58-492B-972A-22B6B1357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1575113"/>
            <a:ext cx="86201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16811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ncstate-ppt-template-16x9-horizontal-left-brick (2)</Template>
  <TotalTime>736</TotalTime>
  <Words>485</Words>
  <Application>Microsoft Office PowerPoint</Application>
  <PresentationFormat>On-screen Show (16:9)</PresentationFormat>
  <Paragraphs>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AdvGulliv-I</vt:lpstr>
      <vt:lpstr>Arial</vt:lpstr>
      <vt:lpstr>Calibri</vt:lpstr>
      <vt:lpstr>NCStateU-horizontal-left-logo</vt:lpstr>
      <vt:lpstr>Three Dimensional Coupled Simulation of Thermomechanics, Heat, and Oxygen Diffusion in UO2 Nuclear Fuel Rods</vt:lpstr>
      <vt:lpstr>Outlines</vt:lpstr>
      <vt:lpstr>Introduction</vt:lpstr>
      <vt:lpstr>Background</vt:lpstr>
      <vt:lpstr>Objective</vt:lpstr>
      <vt:lpstr>Methodology</vt:lpstr>
      <vt:lpstr>Methodology</vt:lpstr>
      <vt:lpstr>Methodology</vt:lpstr>
      <vt:lpstr>Results (steady state)</vt:lpstr>
      <vt:lpstr>Results (steady state)</vt:lpstr>
      <vt:lpstr>Results (transient)</vt:lpstr>
      <vt:lpstr>Results (3D)</vt:lpstr>
      <vt:lpstr>Results (3D)</vt:lpstr>
      <vt:lpstr>My observation and conclusion</vt:lpstr>
      <vt:lpstr>Thanks!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Kazi Abu Zubair</dc:creator>
  <cp:lastModifiedBy>Kazi Abu Zubair</cp:lastModifiedBy>
  <cp:revision>5</cp:revision>
  <dcterms:created xsi:type="dcterms:W3CDTF">2022-02-14T05:58:02Z</dcterms:created>
  <dcterms:modified xsi:type="dcterms:W3CDTF">2022-02-15T07:38:46Z</dcterms:modified>
</cp:coreProperties>
</file>