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6" r:id="rId9"/>
    <p:sldId id="268" r:id="rId10"/>
    <p:sldId id="262" r:id="rId11"/>
    <p:sldId id="263" r:id="rId12"/>
    <p:sldId id="273" r:id="rId13"/>
    <p:sldId id="271" r:id="rId14"/>
    <p:sldId id="269" r:id="rId15"/>
    <p:sldId id="264" r:id="rId16"/>
    <p:sldId id="274" r:id="rId17"/>
    <p:sldId id="276" r:id="rId18"/>
    <p:sldId id="277" r:id="rId19"/>
    <p:sldId id="270" r:id="rId20"/>
    <p:sldId id="265" r:id="rId21"/>
    <p:sldId id="272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E5FCB5-AFC0-4EE7-B1B9-B32EC30EC3D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FC2EF-4DEA-4CFF-8A15-C3C6CC1D7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3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FC2EF-4DEA-4CFF-8A15-C3C6CC1D7B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92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6FC2EF-4DEA-4CFF-8A15-C3C6CC1D7BE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94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24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71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29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3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84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6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96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07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24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434FA-8E8D-4AAC-9555-FEB112D7BA07}" type="datetimeFigureOut">
              <a:rPr lang="en-US" smtClean="0"/>
              <a:t>2/13/2022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6AA02-28ED-4D52-820B-BE34DCB361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Paper Review</a:t>
            </a:r>
            <a:endParaRPr lang="en-US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2"/>
                </a:solidFill>
              </a:rPr>
              <a:t>Development of a grain growth model for U3Si2 using experimental</a:t>
            </a:r>
          </a:p>
          <a:p>
            <a:r>
              <a:rPr lang="en-US" b="1" dirty="0" smtClean="0">
                <a:solidFill>
                  <a:schemeClr val="tx2"/>
                </a:solidFill>
              </a:rPr>
              <a:t>data, phase field simulation and molecular dynamics</a:t>
            </a:r>
          </a:p>
          <a:p>
            <a:r>
              <a:rPr lang="en-US" dirty="0" smtClean="0"/>
              <a:t>By </a:t>
            </a:r>
            <a:r>
              <a:rPr lang="en-US" u="sng" dirty="0" err="1" smtClean="0"/>
              <a:t>Cheniour</a:t>
            </a:r>
            <a:r>
              <a:rPr lang="en-US" u="sng" dirty="0" smtClean="0"/>
              <a:t> et al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83223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Determination of kinetic parameter (K)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911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Predicted behavior: Arrhenius expression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/>
                  <a:t>A</a:t>
                </a:r>
                <a:r>
                  <a:rPr lang="en-US" dirty="0" smtClean="0"/>
                  <a:t>ctivation energy (Q) &amp; </a:t>
                </a:r>
                <a:r>
                  <a:rPr lang="en-US" dirty="0" err="1" smtClean="0"/>
                  <a:t>prefactor</a:t>
                </a:r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) : measured experimentally</a:t>
                </a:r>
              </a:p>
              <a:p>
                <a:r>
                  <a:rPr lang="en-US" dirty="0" smtClean="0"/>
                  <a:t>The concept of the experiment </a:t>
                </a:r>
                <a:r>
                  <a:rPr lang="en-US" dirty="0"/>
                  <a:t>i</a:t>
                </a:r>
                <a:r>
                  <a:rPr lang="en-US" dirty="0" smtClean="0"/>
                  <a:t>s to create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nanocrystals &amp; measure grain size as function of temperature.</a:t>
                </a:r>
              </a:p>
              <a:p>
                <a:r>
                  <a:rPr lang="en-US" dirty="0" smtClean="0"/>
                  <a:t>Nanocrystals are ideal for grain growth experiments because of:</a:t>
                </a:r>
                <a:br>
                  <a:rPr lang="en-US" dirty="0" smtClean="0"/>
                </a:br>
                <a:r>
                  <a:rPr lang="en-US" dirty="0" smtClean="0"/>
                  <a:t>1. small grain curvature</a:t>
                </a:r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:r>
                  <a:rPr lang="en-US" b="1" dirty="0" smtClean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high driving force for grain growth</a:t>
                </a:r>
                <a:br>
                  <a:rPr lang="en-US" b="1" dirty="0" smtClean="0">
                    <a:solidFill>
                      <a:schemeClr val="accent5"/>
                    </a:solidFill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2. High density  </a:t>
                </a:r>
                <a:r>
                  <a:rPr lang="en-US" b="1" dirty="0" smtClean="0">
                    <a:solidFill>
                      <a:schemeClr val="accent5"/>
                    </a:solidFill>
                    <a:sym typeface="Wingdings" panose="05000000000000000000" pitchFamily="2" charset="2"/>
                  </a:rPr>
                  <a:t>no porosity to create resistive pressure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9114"/>
                <a:ext cx="10515600" cy="4351338"/>
              </a:xfrm>
              <a:blipFill rotWithShape="0">
                <a:blip r:embed="rId2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64" y="2335981"/>
            <a:ext cx="2794445" cy="9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Determination of kinetic parameter (K)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u="sng" dirty="0" smtClean="0"/>
                  <a:t>Bulk Sample preparation:</a:t>
                </a:r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Arc melting the U-Si powder near stoichiometric conditions</a:t>
                </a:r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 smtClean="0"/>
                  <a:t>Sintering at over 1673 K</a:t>
                </a:r>
              </a:p>
              <a:p>
                <a:endParaRPr lang="en-US" b="1" u="sng" dirty="0" smtClean="0"/>
              </a:p>
              <a:p>
                <a:r>
                  <a:rPr lang="en-US" b="1" u="sng" dirty="0" smtClean="0"/>
                  <a:t>Lamellae preparation: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smtClean="0"/>
                  <a:t>focused </a:t>
                </a:r>
                <a:r>
                  <a:rPr lang="en-US" dirty="0"/>
                  <a:t>ion </a:t>
                </a:r>
                <a:r>
                  <a:rPr lang="en-US" dirty="0" smtClean="0"/>
                  <a:t>beam </a:t>
                </a:r>
                <a:r>
                  <a:rPr lang="en-US" dirty="0"/>
                  <a:t>with a </a:t>
                </a:r>
                <a:r>
                  <a:rPr lang="en-US" dirty="0" smtClean="0"/>
                  <a:t>Field </a:t>
                </a:r>
                <a:r>
                  <a:rPr lang="en-US" dirty="0"/>
                  <a:t>Emission </a:t>
                </a:r>
                <a:r>
                  <a:rPr lang="en-US" dirty="0" smtClean="0"/>
                  <a:t>Gun (FEG) apparatus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 err="1" smtClean="0"/>
                  <a:t>Amorphization</a:t>
                </a:r>
                <a:r>
                  <a:rPr lang="en-US" dirty="0" smtClean="0"/>
                  <a:t> at room temp. with 1 MeV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2+</m:t>
                        </m:r>
                      </m:sup>
                    </m:sSup>
                  </m:oMath>
                </a14:m>
                <a:r>
                  <a:rPr lang="en-US" dirty="0" smtClean="0"/>
                  <a:t>(up to 0.4 </a:t>
                </a:r>
                <a:r>
                  <a:rPr lang="en-US" dirty="0" err="1" smtClean="0"/>
                  <a:t>dpa</a:t>
                </a:r>
                <a:r>
                  <a:rPr lang="en-US" dirty="0" smtClean="0"/>
                  <a:t>)</a:t>
                </a:r>
              </a:p>
              <a:p>
                <a:endParaRPr lang="en-US" b="1" dirty="0" smtClean="0"/>
              </a:p>
              <a:p>
                <a:r>
                  <a:rPr lang="en-US" b="1" u="sng" dirty="0" err="1" smtClean="0"/>
                  <a:t>Amorphized</a:t>
                </a:r>
                <a:r>
                  <a:rPr lang="en-US" b="1" u="sng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𝑺𝒊</m:t>
                        </m:r>
                      </m:e>
                      <m:sub>
                        <m:r>
                          <a:rPr lang="en-US" b="1" i="1" u="sng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u="sng" dirty="0" smtClean="0"/>
                  <a:t> recrystallizes &amp; starts forming nanocrystals.</a:t>
                </a:r>
              </a:p>
              <a:p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308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73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Determination of kinetic parameter (K)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87443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/>
                  <a:t>Fitting the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Kt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Annealing at 673 K for 86 minutes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Due </a:t>
                </a:r>
                <a:r>
                  <a:rPr lang="en-US" dirty="0"/>
                  <a:t>to </a:t>
                </a:r>
                <a:r>
                  <a:rPr lang="en-US" b="1" u="sng" dirty="0">
                    <a:solidFill>
                      <a:schemeClr val="accent1"/>
                    </a:solidFill>
                  </a:rPr>
                  <a:t>limited </a:t>
                </a:r>
                <a:r>
                  <a:rPr lang="en-US" b="1" u="sng" dirty="0" smtClean="0">
                    <a:solidFill>
                      <a:schemeClr val="accent1"/>
                    </a:solidFill>
                  </a:rPr>
                  <a:t>time </a:t>
                </a:r>
                <a:r>
                  <a:rPr lang="en-US" dirty="0" smtClean="0"/>
                  <a:t>available on instruments </a:t>
                </a: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couldn’t repeat on many 							temperatures to get Q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Instead</a:t>
                </a:r>
                <a:r>
                  <a:rPr lang="en-US" dirty="0" smtClean="0">
                    <a:sym typeface="Wingdings" panose="05000000000000000000" pitchFamily="2" charset="2"/>
                  </a:rPr>
                  <a:t> </a:t>
                </a:r>
                <a:r>
                  <a:rPr lang="en-US" b="1" u="sng" dirty="0" smtClean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different approach </a:t>
                </a:r>
                <a:r>
                  <a:rPr lang="en-US" dirty="0" smtClean="0">
                    <a:sym typeface="Wingdings" panose="05000000000000000000" pitchFamily="2" charset="2"/>
                  </a:rPr>
                  <a:t>using 2 additional lamellae</a:t>
                </a:r>
              </a:p>
              <a:p>
                <a:r>
                  <a:rPr lang="en-US" dirty="0" smtClean="0"/>
                  <a:t>One lamella using short hold times (~7-10 </a:t>
                </a:r>
                <a:r>
                  <a:rPr lang="en-US" dirty="0" err="1" smtClean="0"/>
                  <a:t>mins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r>
                  <a:rPr lang="en-US" dirty="0"/>
                  <a:t>T</a:t>
                </a:r>
                <a:r>
                  <a:rPr lang="en-US" dirty="0" smtClean="0"/>
                  <a:t>he other using relatively longer times  (~15-40 </a:t>
                </a:r>
                <a:r>
                  <a:rPr lang="en-US" dirty="0" err="1" smtClean="0"/>
                  <a:t>mins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endParaRPr lang="en-US" b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87443"/>
                <a:ext cx="10515600" cy="4351338"/>
              </a:xfrm>
              <a:blipFill rotWithShape="0">
                <a:blip r:embed="rId2"/>
                <a:stretch>
                  <a:fillRect l="-928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8253" y="1451164"/>
            <a:ext cx="4341091" cy="254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33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2663"/>
            <a:ext cx="10515600" cy="1325563"/>
          </a:xfrm>
        </p:spPr>
        <p:txBody>
          <a:bodyPr/>
          <a:lstStyle/>
          <a:p>
            <a:r>
              <a:rPr lang="en-US" b="1" dirty="0" smtClean="0"/>
              <a:t>Determination of kinetic parameter (K)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>
                  <a:sym typeface="Wingdings" panose="05000000000000000000" pitchFamily="2" charset="2"/>
                </a:endParaRPr>
              </a:p>
              <a:p>
                <a:r>
                  <a:rPr lang="en-US" dirty="0" smtClean="0">
                    <a:sym typeface="Wingdings" panose="05000000000000000000" pitchFamily="2" charset="2"/>
                  </a:rPr>
                  <a:t>Trying 500 Q values ranging from 0.1 to 1.0 to predict final grain size</a:t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>
                    <a:sym typeface="Wingdings" panose="05000000000000000000" pitchFamily="2" charset="2"/>
                  </a:rPr>
                  <a:t>Q = 0.33 eV gives the minimum error</a:t>
                </a:r>
                <a:r>
                  <a:rPr lang="en-US" dirty="0">
                    <a:sym typeface="Wingdings" panose="05000000000000000000" pitchFamily="2" charset="2"/>
                  </a:rPr>
                  <a:t/>
                </a:r>
                <a:br>
                  <a:rPr lang="en-US" dirty="0">
                    <a:sym typeface="Wingdings" panose="05000000000000000000" pitchFamily="2" charset="2"/>
                  </a:rPr>
                </a:br>
                <a:r>
                  <a:rPr lang="en-US" dirty="0" smtClean="0">
                    <a:sym typeface="Wingdings" panose="05000000000000000000" pitchFamily="2" charset="2"/>
                  </a:rPr>
                  <a:t>Corresponding </a:t>
                </a:r>
                <a:r>
                  <a:rPr lang="en-US" dirty="0" err="1" smtClean="0">
                    <a:sym typeface="Wingdings" panose="05000000000000000000" pitchFamily="2" charset="2"/>
                  </a:rPr>
                  <a:t>prefactor</a:t>
                </a:r>
                <a:r>
                  <a:rPr lang="en-US" dirty="0" smtClean="0">
                    <a:sym typeface="Wingdings" panose="05000000000000000000" pitchFamily="2" charset="2"/>
                  </a:rPr>
                  <a:t> value using K(673 K) from isothermal heating</a:t>
                </a:r>
              </a:p>
              <a:p>
                <a:pPr marL="0" indent="0">
                  <a:buNone/>
                </a:pPr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dirty="0" smtClean="0">
                  <a:sym typeface="Wingdings" panose="05000000000000000000" pitchFamily="2" charset="2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=8.77×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−18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0.33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𝑒𝑉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𝐵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𝑇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</a:p>
              <a:p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3707" y="3788857"/>
            <a:ext cx="6424586" cy="123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529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</a:rPr>
              <a:t>Determination of GB mobility</a:t>
            </a:r>
            <a:endParaRPr lang="en-US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4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Determination of GB mobility (M)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Can be obtained from the kinetic parameter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geometric constant is obtained from phase field model</a:t>
                </a:r>
              </a:p>
              <a:p>
                <a:r>
                  <a:rPr lang="en-US" dirty="0" smtClean="0"/>
                  <a:t>The model is implemented in MARMOT</a:t>
                </a:r>
              </a:p>
              <a:p>
                <a:r>
                  <a:rPr lang="en-US" b="1" dirty="0" smtClean="0"/>
                  <a:t>Objective: </a:t>
                </a:r>
                <a:r>
                  <a:rPr lang="en-US" dirty="0" smtClean="0"/>
                  <a:t>determine a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 smtClean="0"/>
                  <a:t> relating average </a:t>
                </a:r>
                <a:r>
                  <a:rPr lang="en-US" dirty="0"/>
                  <a:t>grain size D determined from a 2D </a:t>
                </a:r>
                <a:r>
                  <a:rPr lang="en-US" dirty="0" smtClean="0"/>
                  <a:t>surface to </a:t>
                </a:r>
                <a:r>
                  <a:rPr lang="en-US" dirty="0"/>
                  <a:t>the average radius of curvature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ρ</m:t>
                        </m:r>
                      </m:e>
                    </m:acc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0555" y="2436713"/>
            <a:ext cx="2977628" cy="99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852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Determination of GB mobility (M)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Simulations predict the change in average grain size and rate constant (K)</a:t>
                </a:r>
              </a:p>
              <a:p>
                <a:r>
                  <a:rPr lang="en-US" dirty="0" smtClean="0"/>
                  <a:t>Assuming GB energy and mobility are isotropic , constant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</m:oMath>
                </a14:m>
                <a:r>
                  <a:rPr lang="en-US" dirty="0" smtClean="0"/>
                  <a:t> are used to calculate the geometric constant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i="1" dirty="0" smtClean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=0.834</m:t>
                    </m:r>
                    <m:f>
                      <m:fPr>
                        <m:type m:val="lin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 smtClean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 smtClean="0"/>
                  <a:t>(from the fit of MD data at 673 K)</a:t>
                </a:r>
                <a:br>
                  <a:rPr lang="en-US" b="1" dirty="0" smtClean="0"/>
                </a:br>
                <a:r>
                  <a:rPr lang="en-US" i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𝑠𝑖𝑚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=1.78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−20</m:t>
                        </m:r>
                      </m:sup>
                    </m:sSup>
                    <m:f>
                      <m:fPr>
                        <m:type m:val="skw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𝐽𝑠</m:t>
                        </m:r>
                      </m:den>
                    </m:f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 smtClean="0"/>
                  <a:t>(unjustified) </a:t>
                </a:r>
                <a:r>
                  <a:rPr lang="en-US" b="1" dirty="0" smtClean="0">
                    <a:sym typeface="Wingdings" panose="05000000000000000000" pitchFamily="2" charset="2"/>
                  </a:rPr>
                  <a:t>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b="1" dirty="0" smtClean="0"/>
                  <a:t> close to unity</a:t>
                </a:r>
                <a:endParaRPr lang="en-US" b="1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36" y="3620691"/>
            <a:ext cx="2369327" cy="10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4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Determination of GB mobility (M)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 was obtained in 2 different ways:</a:t>
            </a:r>
            <a:br>
              <a:rPr lang="en-US" dirty="0" smtClean="0"/>
            </a:br>
            <a:r>
              <a:rPr lang="en-US" dirty="0" smtClean="0"/>
              <a:t>1. from grain size estimated from a surface (as in the experiment)</a:t>
            </a:r>
            <a:br>
              <a:rPr lang="en-US" dirty="0" smtClean="0"/>
            </a:br>
            <a:r>
              <a:rPr lang="en-US" dirty="0" smtClean="0"/>
              <a:t>2. from </a:t>
            </a:r>
            <a:r>
              <a:rPr lang="en-US" dirty="0"/>
              <a:t>grain sizes estimated from the entire volume</a:t>
            </a:r>
            <a:endParaRPr lang="en-US" dirty="0" smtClean="0"/>
          </a:p>
          <a:p>
            <a:r>
              <a:rPr lang="en-US" dirty="0" smtClean="0"/>
              <a:t>5 simulations were carried out with different grain structures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298" y="3950899"/>
            <a:ext cx="7585201" cy="1769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Determination of GB mobility (M)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670309" cy="4870739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The GB mobility can be expressed as an Arrhenius expression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With the same activation energy Q for the rate constant.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prefactor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obtained by solving at T = 673 K ,yielding 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This value is uncertain due to uncertainty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and Q</a:t>
                </a:r>
              </a:p>
              <a:p>
                <a:r>
                  <a:rPr lang="en-US" dirty="0"/>
                  <a:t>Q is the dominate </a:t>
                </a:r>
                <a:r>
                  <a:rPr lang="en-US" dirty="0" smtClean="0"/>
                  <a:t>source of uncertainty (from sensitivity analysis)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670309" cy="4870739"/>
              </a:xfrm>
              <a:blipFill rotWithShape="0">
                <a:blip r:embed="rId2"/>
                <a:stretch>
                  <a:fillRect l="-971" t="-2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8409" y="2274129"/>
            <a:ext cx="3543882" cy="104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298"/>
          <a:stretch/>
        </p:blipFill>
        <p:spPr>
          <a:xfrm>
            <a:off x="2104994" y="4406254"/>
            <a:ext cx="7301401" cy="99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07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</a:rPr>
              <a:t>Comparison with UO2</a:t>
            </a:r>
            <a:endParaRPr lang="en-US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Introduction: Background and Motivation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is candidate ATF fuel for LWRs (instead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Advantages: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Higher U density</a:t>
                </a:r>
                <a:br>
                  <a:rPr lang="en-US" dirty="0" smtClean="0"/>
                </a:b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better thermal conductivity</a:t>
                </a:r>
              </a:p>
              <a:p>
                <a:endParaRPr lang="en-US" dirty="0"/>
              </a:p>
              <a:p>
                <a:r>
                  <a:rPr lang="en-US" b="1" dirty="0" smtClean="0">
                    <a:solidFill>
                      <a:schemeClr val="accent1"/>
                    </a:solidFill>
                  </a:rPr>
                  <a:t>Disadvantages: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lower melting temperature</a:t>
                </a:r>
                <a:br>
                  <a:rPr lang="en-US" dirty="0" smtClean="0"/>
                </a:b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Reactivity with water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79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Comparison with UO2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555"/>
          <a:stretch/>
        </p:blipFill>
        <p:spPr>
          <a:xfrm>
            <a:off x="2251364" y="2309597"/>
            <a:ext cx="6705600" cy="37540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6671" y="1630764"/>
            <a:ext cx="159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 = 1200 K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835073" y="1413597"/>
            <a:ext cx="30526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T = 1000 K for U3Si2</a:t>
            </a:r>
          </a:p>
          <a:p>
            <a:pPr algn="ctr"/>
            <a:r>
              <a:rPr lang="en-US" sz="2400" b="1" dirty="0" smtClean="0"/>
              <a:t>T = 1400 for UO2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4380345" y="6128676"/>
                <a:ext cx="2447637" cy="555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 dirty="0" smtClean="0">
                    <a:solidFill>
                      <a:schemeClr val="accent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sSub>
                      <m:sSub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𝑸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345" y="6128676"/>
                <a:ext cx="2447637" cy="555793"/>
              </a:xfrm>
              <a:prstGeom prst="rect">
                <a:avLst/>
              </a:prstGeom>
              <a:blipFill rotWithShape="0">
                <a:blip r:embed="rId3"/>
                <a:stretch>
                  <a:fillRect l="-4489" t="-978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74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solidFill>
                  <a:schemeClr val="tx2"/>
                </a:solidFill>
              </a:rPr>
              <a:t>Comments</a:t>
            </a:r>
            <a:endParaRPr lang="en-US" sz="7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02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Comments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The approach followed to get kinetic parameter (K) has high uncertainty but it is a clever way to manage the available resources.</a:t>
                </a:r>
              </a:p>
              <a:p>
                <a:r>
                  <a:rPr lang="en-US" dirty="0" smtClean="0"/>
                  <a:t>This uncertainty propagates to the evaluation of the GB mobility too.</a:t>
                </a:r>
              </a:p>
              <a:p>
                <a:r>
                  <a:rPr lang="en-US" dirty="0" smtClean="0"/>
                  <a:t>Phase field simulations show that grain growth kinetics predicted from surface experiments are comparable to values predicted from the bulk volume</a:t>
                </a:r>
                <a:endParaRPr lang="en-US" dirty="0"/>
              </a:p>
              <a:p>
                <a:r>
                  <a:rPr lang="en-US" dirty="0" smtClean="0"/>
                  <a:t>Although grain growth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has faster kinetics compared to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the better thermal conductivity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lower the fuel temperature and slows down grain growth.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26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Introduction: Grain Growth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average grain size of polycrystalline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𝑆𝑖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increases with time at high temperatures.</a:t>
                </a:r>
              </a:p>
              <a:p>
                <a:r>
                  <a:rPr lang="en-US" dirty="0" smtClean="0"/>
                  <a:t>Reducing the area of grain boundaries decreases the overall energy.</a:t>
                </a:r>
              </a:p>
              <a:p>
                <a:r>
                  <a:rPr lang="en-US" dirty="0" smtClean="0"/>
                  <a:t>Impact on fuel performance:</a:t>
                </a:r>
                <a:br>
                  <a:rPr lang="en-US" dirty="0" smtClean="0"/>
                </a:b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Changing fracture behavior</a:t>
                </a:r>
                <a:br>
                  <a:rPr lang="en-US" dirty="0" smtClean="0"/>
                </a:br>
                <a:r>
                  <a:rPr lang="en-US" dirty="0" smtClean="0">
                    <a:sym typeface="Wingdings" panose="05000000000000000000" pitchFamily="2" charset="2"/>
                  </a:rPr>
                  <a:t>Decreasing</a:t>
                </a:r>
                <a:r>
                  <a:rPr lang="en-US" dirty="0" smtClean="0"/>
                  <a:t> fission gas release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166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Introduction: Grain Growth Kinetics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Driving pressure </a:t>
                </a:r>
                <a:br>
                  <a:rPr lang="en-US" dirty="0" smtClean="0"/>
                </a:br>
                <a:r>
                  <a:rPr lang="en-US" dirty="0" smtClean="0"/>
                  <a:t>(assuming GB energy is the only driving force in this paper)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Resistive pressure (due to voids, pores, and </a:t>
                </a:r>
                <a:r>
                  <a:rPr lang="en-US" dirty="0" err="1" smtClean="0"/>
                  <a:t>ppts</a:t>
                </a:r>
                <a:r>
                  <a:rPr lang="en-US" dirty="0" smtClean="0"/>
                  <a:t>)</a:t>
                </a:r>
                <a:br>
                  <a:rPr lang="en-US" dirty="0" smtClean="0"/>
                </a:br>
                <a:r>
                  <a:rPr lang="en-US" dirty="0" smtClean="0"/>
                  <a:t>In this paper,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GB velocity:</a:t>
                </a:r>
              </a:p>
              <a:p>
                <a:pPr marL="0" indent="0">
                  <a:buNone/>
                </a:pPr>
                <a:r>
                  <a:rPr lang="en-US" dirty="0" smtClean="0">
                    <a:solidFill>
                      <a:schemeClr val="accent5"/>
                    </a:solidFill>
                  </a:rPr>
                  <a:t>M: mobility,  </a:t>
                </a:r>
                <a:r>
                  <a:rPr lang="el-GR" dirty="0">
                    <a:solidFill>
                      <a:schemeClr val="accent5"/>
                    </a:solidFill>
                  </a:rPr>
                  <a:t>ρ</a:t>
                </a:r>
                <a:r>
                  <a:rPr lang="en-US" dirty="0">
                    <a:solidFill>
                      <a:schemeClr val="accent5"/>
                    </a:solidFill>
                  </a:rPr>
                  <a:t> is average radius of curvature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72" y="2706688"/>
            <a:ext cx="1237110" cy="11152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6999" y="4185290"/>
            <a:ext cx="4515001" cy="14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61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Introduction: Grain Growth Kinetics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2364" y="1690688"/>
                <a:ext cx="12228945" cy="5014912"/>
              </a:xfrm>
            </p:spPr>
            <p:txBody>
              <a:bodyPr>
                <a:normAutofit/>
              </a:bodyPr>
              <a:lstStyle/>
              <a:p>
                <a:r>
                  <a:rPr lang="en-US" sz="3000" dirty="0" smtClean="0"/>
                  <a:t>The average grain size (D):</a:t>
                </a:r>
                <a:br>
                  <a:rPr lang="en-US" sz="3000" dirty="0" smtClean="0"/>
                </a:br>
                <a:r>
                  <a:rPr lang="en-US" sz="3000" dirty="0" smtClean="0">
                    <a:solidFill>
                      <a:schemeClr val="accent1"/>
                    </a:solidFill>
                  </a:rPr>
                  <a:t>α is a geometric constant</a:t>
                </a:r>
                <a:endParaRPr lang="en-US" sz="3000" dirty="0" smtClean="0"/>
              </a:p>
              <a:p>
                <a:r>
                  <a:rPr lang="en-US" sz="3000" dirty="0" smtClean="0"/>
                  <a:t>By taking time derivative :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num>
                      <m:den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3000" b="0" i="1" smtClean="0">
                            <a:latin typeface="Cambria Math" panose="02040503050406030204" pitchFamily="18" charset="0"/>
                          </a:rPr>
                          <m:t>α</m:t>
                        </m:r>
                      </m:e>
                      <m:sup>
                        <m:f>
                          <m:f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̅"/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3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</m:e>
                        </m:acc>
                      </m:num>
                      <m:den>
                        <m:r>
                          <a:rPr lang="en-US" sz="3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sz="3000" b="0" i="1" smtClean="0">
                        <a:latin typeface="Cambria Math" panose="02040503050406030204" pitchFamily="18" charset="0"/>
                      </a:rPr>
                      <m:t>α</m:t>
                    </m:r>
                    <m:acc>
                      <m:accPr>
                        <m:chr m:val="̅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f>
                      <m:f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sz="3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l-GR" sz="3000" i="1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acc>
                      </m:num>
                      <m:den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US" sz="3000" dirty="0" smtClean="0"/>
              </a:p>
              <a:p>
                <a:r>
                  <a:rPr lang="en-US" sz="3000" dirty="0" smtClean="0"/>
                  <a:t>By integrating: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l-GR" sz="3000" b="0" i="1" smtClean="0">
                        <a:latin typeface="Cambria Math" panose="02040503050406030204" pitchFamily="18" charset="0"/>
                      </a:rPr>
                      <m:t>α</m:t>
                    </m:r>
                    <m:acc>
                      <m:accPr>
                        <m:chr m:val="̅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3000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000" b="0" i="0" smtClean="0">
                        <a:latin typeface="Cambria Math" panose="02040503050406030204" pitchFamily="18" charset="0"/>
                      </a:rPr>
                      <m:t>Kt</m:t>
                    </m:r>
                  </m:oMath>
                </a14:m>
                <a:endParaRPr lang="en-US" sz="3000" dirty="0" smtClean="0"/>
              </a:p>
              <a:p>
                <a:pPr marL="0" indent="0">
                  <a:buNone/>
                </a:pPr>
                <a:r>
                  <a:rPr lang="en-US" sz="3000" dirty="0" smtClean="0">
                    <a:solidFill>
                      <a:schemeClr val="accent1"/>
                    </a:solidFill>
                  </a:rPr>
                  <a:t>   K is the rate constant </a:t>
                </a:r>
              </a:p>
              <a:p>
                <a:r>
                  <a:rPr lang="en-US" sz="3000" dirty="0" smtClean="0"/>
                  <a:t>Workflow:</a:t>
                </a:r>
                <a:br>
                  <a:rPr lang="en-US" sz="3000" dirty="0" smtClean="0"/>
                </a:br>
                <a:r>
                  <a:rPr lang="en-US" sz="3000" dirty="0" smtClean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sz="3000" b="0" i="1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</m:acc>
                  </m:oMath>
                </a14:m>
                <a:r>
                  <a:rPr lang="en-US" sz="3000" dirty="0" smtClean="0"/>
                  <a:t> from MD results</a:t>
                </a:r>
                <a:br>
                  <a:rPr lang="en-US" sz="3000" dirty="0" smtClean="0"/>
                </a:br>
                <a:r>
                  <a:rPr lang="en-US" sz="3000" dirty="0" smtClean="0">
                    <a:sym typeface="Wingdings" panose="05000000000000000000" pitchFamily="2" charset="2"/>
                  </a:rPr>
                  <a:t> K from grain growth experiments</a:t>
                </a:r>
                <a:br>
                  <a:rPr lang="en-US" sz="3000" dirty="0" smtClean="0">
                    <a:sym typeface="Wingdings" panose="05000000000000000000" pitchFamily="2" charset="2"/>
                  </a:rPr>
                </a:br>
                <a:r>
                  <a:rPr lang="en-US" sz="3000" dirty="0" smtClean="0">
                    <a:sym typeface="Wingdings" panose="05000000000000000000" pitchFamily="2" charset="2"/>
                  </a:rPr>
                  <a:t></a:t>
                </a:r>
                <a:r>
                  <a:rPr lang="en-US" sz="3000" b="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0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sz="3000" b="0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</m:oMath>
                </a14:m>
                <a:r>
                  <a:rPr lang="en-US" sz="3000" dirty="0" smtClean="0"/>
                  <a:t> from </a:t>
                </a:r>
                <a:r>
                  <a:rPr lang="en-US" sz="3000" dirty="0"/>
                  <a:t>comparing </a:t>
                </a:r>
                <a:r>
                  <a:rPr lang="en-US" sz="3000" dirty="0" smtClean="0"/>
                  <a:t>mesoscale simulations with experimental data</a:t>
                </a:r>
                <a:endParaRPr lang="en-US" sz="300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364" y="1690688"/>
                <a:ext cx="12228945" cy="5014912"/>
              </a:xfrm>
              <a:blipFill rotWithShape="0">
                <a:blip r:embed="rId2"/>
                <a:stretch>
                  <a:fillRect l="-997" t="-2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854" y="1690688"/>
            <a:ext cx="1320801" cy="63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3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</a:rPr>
              <a:t>Determination of GB energy</a:t>
            </a:r>
            <a:endParaRPr lang="en-US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11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Determination of GB energy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Never been measured experimentally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Another approach: MD based on empirical potentials</a:t>
                </a:r>
              </a:p>
              <a:p>
                <a:r>
                  <a:rPr lang="en-US" b="1" dirty="0" smtClean="0"/>
                  <a:t>Potential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𝑼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 smtClean="0"/>
                  <a:t> : developed by Beeler and coworkers in 2017 [*]</a:t>
                </a:r>
              </a:p>
              <a:p>
                <a:r>
                  <a:rPr lang="en-US" b="1" dirty="0" smtClean="0"/>
                  <a:t>GB energies</a:t>
                </a:r>
                <a:r>
                  <a:rPr lang="en-US" dirty="0" smtClean="0"/>
                  <a:t>: calculated based on this potential in 2019 paper [**]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solidFill>
                      <a:schemeClr val="accent5"/>
                    </a:solidFill>
                  </a:rPr>
                  <a:t>Averaged over different orientations and inclinations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38199" y="6040582"/>
            <a:ext cx="10402455" cy="680893"/>
          </a:xfrm>
        </p:spPr>
        <p:txBody>
          <a:bodyPr/>
          <a:lstStyle/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[*] B</a:t>
            </a:r>
            <a:r>
              <a:rPr lang="en-US" sz="1600" dirty="0">
                <a:solidFill>
                  <a:schemeClr val="tx1"/>
                </a:solidFill>
              </a:rPr>
              <a:t>. Beeler, M. </a:t>
            </a:r>
            <a:r>
              <a:rPr lang="en-US" sz="1600" dirty="0" err="1">
                <a:solidFill>
                  <a:schemeClr val="tx1"/>
                </a:solidFill>
              </a:rPr>
              <a:t>Baskes</a:t>
            </a:r>
            <a:r>
              <a:rPr lang="en-US" sz="1600" dirty="0">
                <a:solidFill>
                  <a:schemeClr val="tx1"/>
                </a:solidFill>
              </a:rPr>
              <a:t>, D. </a:t>
            </a:r>
            <a:r>
              <a:rPr lang="en-US" sz="1600" dirty="0" err="1">
                <a:solidFill>
                  <a:schemeClr val="tx1"/>
                </a:solidFill>
              </a:rPr>
              <a:t>Andersson</a:t>
            </a:r>
            <a:r>
              <a:rPr lang="en-US" sz="1600" dirty="0">
                <a:solidFill>
                  <a:schemeClr val="tx1"/>
                </a:solidFill>
              </a:rPr>
              <a:t>, M.W. Cooper, Y. Zhang, J. </a:t>
            </a:r>
            <a:r>
              <a:rPr lang="en-US" sz="1600" dirty="0" err="1">
                <a:solidFill>
                  <a:schemeClr val="tx1"/>
                </a:solidFill>
              </a:rPr>
              <a:t>Nucl</a:t>
            </a:r>
            <a:r>
              <a:rPr lang="en-US" sz="1600" dirty="0">
                <a:solidFill>
                  <a:schemeClr val="tx1"/>
                </a:solidFill>
              </a:rPr>
              <a:t>. Mater. </a:t>
            </a:r>
            <a:r>
              <a:rPr lang="en-US" sz="1600" dirty="0" smtClean="0">
                <a:solidFill>
                  <a:schemeClr val="tx1"/>
                </a:solidFill>
              </a:rPr>
              <a:t>495 (2017).</a:t>
            </a: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 smtClean="0">
                <a:solidFill>
                  <a:schemeClr val="tx1"/>
                </a:solidFill>
              </a:rPr>
              <a:t>[**] B. Beeler, M. </a:t>
            </a:r>
            <a:r>
              <a:rPr lang="en-US" sz="1600" dirty="0" err="1" smtClean="0">
                <a:solidFill>
                  <a:schemeClr val="tx1"/>
                </a:solidFill>
              </a:rPr>
              <a:t>Baskes</a:t>
            </a:r>
            <a:r>
              <a:rPr lang="en-US" sz="1600" dirty="0" smtClean="0">
                <a:solidFill>
                  <a:schemeClr val="tx1"/>
                </a:solidFill>
              </a:rPr>
              <a:t>, D. </a:t>
            </a:r>
            <a:r>
              <a:rPr lang="en-US" sz="1600" dirty="0" err="1" smtClean="0">
                <a:solidFill>
                  <a:schemeClr val="tx1"/>
                </a:solidFill>
              </a:rPr>
              <a:t>Andersson</a:t>
            </a:r>
            <a:r>
              <a:rPr lang="en-US" sz="1600" dirty="0" smtClean="0">
                <a:solidFill>
                  <a:schemeClr val="tx1"/>
                </a:solidFill>
              </a:rPr>
              <a:t>, M.W. Cooper, Y. Zhang, J. </a:t>
            </a:r>
            <a:r>
              <a:rPr lang="en-US" sz="1600" dirty="0" err="1" smtClean="0">
                <a:solidFill>
                  <a:schemeClr val="tx1"/>
                </a:solidFill>
              </a:rPr>
              <a:t>Nucl</a:t>
            </a:r>
            <a:r>
              <a:rPr lang="en-US" sz="1600" dirty="0" smtClean="0">
                <a:solidFill>
                  <a:schemeClr val="tx1"/>
                </a:solidFill>
              </a:rPr>
              <a:t>. Mater. 514 (2019).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052" y="4273225"/>
            <a:ext cx="7983895" cy="176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Determination of GB energy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GB energy results from sum of </a:t>
            </a:r>
            <a:r>
              <a:rPr lang="en-US" u="sng" dirty="0" smtClean="0"/>
              <a:t>enthalpy of formation </a:t>
            </a:r>
            <a:r>
              <a:rPr lang="en-US" dirty="0" smtClean="0"/>
              <a:t>&amp; </a:t>
            </a:r>
            <a:br>
              <a:rPr lang="en-US" dirty="0" smtClean="0"/>
            </a:br>
            <a:r>
              <a:rPr lang="en-US" u="sng" dirty="0" smtClean="0"/>
              <a:t>entropy of formation</a:t>
            </a:r>
          </a:p>
          <a:p>
            <a:endParaRPr lang="en-US" u="sng" dirty="0"/>
          </a:p>
          <a:p>
            <a:r>
              <a:rPr lang="en-US" dirty="0" smtClean="0"/>
              <a:t>Polynomial fit for enthalpy and entropy from MD data yields: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800" y="2732364"/>
            <a:ext cx="3044400" cy="4696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7872" y="3776316"/>
            <a:ext cx="3695987" cy="29879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76589"/>
            <a:ext cx="5339732" cy="133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>
                <a:solidFill>
                  <a:schemeClr val="accent1">
                    <a:lumMod val="50000"/>
                  </a:schemeClr>
                </a:solidFill>
              </a:rPr>
              <a:t>Determination of kinetic parameter</a:t>
            </a:r>
            <a:endParaRPr lang="en-US" sz="7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685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2223</TotalTime>
  <Words>476</Words>
  <Application>Microsoft Office PowerPoint</Application>
  <PresentationFormat>Widescreen</PresentationFormat>
  <Paragraphs>117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Paper Review</vt:lpstr>
      <vt:lpstr>Introduction: Background and Motivation</vt:lpstr>
      <vt:lpstr>Introduction: Grain Growth</vt:lpstr>
      <vt:lpstr>Introduction: Grain Growth Kinetics</vt:lpstr>
      <vt:lpstr>Introduction: Grain Growth Kinetics</vt:lpstr>
      <vt:lpstr>Determination of GB energy</vt:lpstr>
      <vt:lpstr>Determination of GB energy</vt:lpstr>
      <vt:lpstr>Determination of GB energy</vt:lpstr>
      <vt:lpstr>Determination of kinetic parameter</vt:lpstr>
      <vt:lpstr>Determination of kinetic parameter (K)</vt:lpstr>
      <vt:lpstr>Determination of kinetic parameter (K)</vt:lpstr>
      <vt:lpstr>Determination of kinetic parameter (K)</vt:lpstr>
      <vt:lpstr>Determination of kinetic parameter (K)</vt:lpstr>
      <vt:lpstr>Determination of GB mobility</vt:lpstr>
      <vt:lpstr>Determination of GB mobility (M)</vt:lpstr>
      <vt:lpstr>Determination of GB mobility (M)</vt:lpstr>
      <vt:lpstr>Determination of GB mobility (M)</vt:lpstr>
      <vt:lpstr>Determination of GB mobility (M)</vt:lpstr>
      <vt:lpstr>Comparison with UO2</vt:lpstr>
      <vt:lpstr>Comparison with UO2</vt:lpstr>
      <vt:lpstr>Comments</vt:lpstr>
      <vt:lpstr>Comments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Shehab Shousha</dc:creator>
  <cp:lastModifiedBy>Shehab Shousha</cp:lastModifiedBy>
  <cp:revision>85</cp:revision>
  <dcterms:created xsi:type="dcterms:W3CDTF">2022-02-13T15:24:27Z</dcterms:created>
  <dcterms:modified xsi:type="dcterms:W3CDTF">2022-02-15T04:28:22Z</dcterms:modified>
</cp:coreProperties>
</file>