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537" r:id="rId2"/>
    <p:sldId id="328" r:id="rId3"/>
    <p:sldId id="546" r:id="rId4"/>
    <p:sldId id="278" r:id="rId5"/>
    <p:sldId id="545" r:id="rId6"/>
    <p:sldId id="306" r:id="rId7"/>
    <p:sldId id="307" r:id="rId8"/>
    <p:sldId id="308" r:id="rId9"/>
    <p:sldId id="310" r:id="rId10"/>
    <p:sldId id="311" r:id="rId11"/>
    <p:sldId id="312" r:id="rId12"/>
    <p:sldId id="313" r:id="rId13"/>
    <p:sldId id="309" r:id="rId14"/>
    <p:sldId id="314" r:id="rId15"/>
    <p:sldId id="316" r:id="rId16"/>
    <p:sldId id="317" r:id="rId17"/>
    <p:sldId id="315" r:id="rId18"/>
    <p:sldId id="318" r:id="rId19"/>
    <p:sldId id="319" r:id="rId20"/>
    <p:sldId id="320" r:id="rId21"/>
    <p:sldId id="321" r:id="rId22"/>
    <p:sldId id="322" r:id="rId23"/>
    <p:sldId id="323" r:id="rId24"/>
    <p:sldId id="53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60"/>
    <p:restoredTop sz="94672"/>
  </p:normalViewPr>
  <p:slideViewPr>
    <p:cSldViewPr snapToGrid="0" snapToObjects="1">
      <p:cViewPr varScale="1">
        <p:scale>
          <a:sx n="128" d="100"/>
          <a:sy n="128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A803-A045-354B-887A-01433CE46FC2}" type="datetime1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1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3C1D-C2E2-1049-AA3F-CD6E91052752}" type="datetime1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1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1AD68-B60C-4542-BDDD-2074DE6DE828}" type="datetime1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4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04BF-9DC2-6341-92B2-BD109A2EF3B1}" type="datetime1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FBC7-3028-644D-986B-D9855CB74B38}" type="datetime1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6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B8AE4-01F5-CC42-9C62-61BC6528368B}" type="datetime1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3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9314-4A78-2444-9569-44EB70168344}" type="datetime1">
              <a:rPr lang="en-US" smtClean="0"/>
              <a:t>3/3/22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3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2837-4683-B242-B000-BCEE30621787}" type="datetime1">
              <a:rPr lang="en-US" smtClean="0"/>
              <a:t>3/3/22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8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E926-7EF1-0B40-B57E-417D188A609C}" type="datetime1">
              <a:rPr lang="en-US" smtClean="0"/>
              <a:t>3/3/22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6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107B-B9C7-5B41-A168-55258AB95F52}" type="datetime1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6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2D36-EE82-3142-B011-9831FB5E702F}" type="datetime1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8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E08B4B-7256-494F-A90D-3891BD685F4A}" type="datetime1">
              <a:rPr lang="en-US" smtClean="0"/>
              <a:t>3/3/22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1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1AB4-6496-0D46-9C3B-B71641B90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Nuclear Fuel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102A4-1D26-9E41-904A-5C94FEB21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NE-533</a:t>
            </a:r>
          </a:p>
          <a:p>
            <a:r>
              <a:rPr lang="en-US" dirty="0"/>
              <a:t>Spring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6DA87-5AA8-004F-861E-B1E0BAA3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82176-A547-F94B-AC51-D6E9C882CB8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27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8D87-1841-BA4C-AF81-D5A04583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Gaseous fission product swelling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A34F9-4FFB-A145-A3F7-D2E75D9EF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6239435" cy="396567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800"/>
              </a:spcBef>
            </a:pPr>
            <a:r>
              <a:rPr lang="en-US" sz="2000" dirty="0"/>
              <a:t>Gaseous swelling varies strongly with temperature, fission rate and stress</a:t>
            </a:r>
          </a:p>
          <a:p>
            <a:pPr>
              <a:spcBef>
                <a:spcPts val="800"/>
              </a:spcBef>
            </a:pPr>
            <a:r>
              <a:rPr lang="en-US" sz="2000" dirty="0"/>
              <a:t>T &lt; 1000K</a:t>
            </a:r>
          </a:p>
          <a:p>
            <a:pPr lvl="1">
              <a:spcBef>
                <a:spcPts val="800"/>
              </a:spcBef>
            </a:pPr>
            <a:r>
              <a:rPr lang="en-US" sz="1600" dirty="0"/>
              <a:t>Fission gas atoms remain in fuel matrix or collect in small, isolated, intragranular pores (&lt;1 nm)</a:t>
            </a:r>
          </a:p>
          <a:p>
            <a:pPr lvl="1">
              <a:spcBef>
                <a:spcPts val="800"/>
              </a:spcBef>
            </a:pPr>
            <a:r>
              <a:rPr lang="en-US" sz="1600" dirty="0"/>
              <a:t>Intragranular pore size limited by fission spikes that drive gas back into fuel matrix </a:t>
            </a:r>
          </a:p>
          <a:p>
            <a:pPr lvl="1">
              <a:spcBef>
                <a:spcPts val="800"/>
              </a:spcBef>
            </a:pPr>
            <a:r>
              <a:rPr lang="en-US" sz="1600" dirty="0"/>
              <a:t>Gaseous swelling constrained by fission gas release</a:t>
            </a:r>
          </a:p>
          <a:p>
            <a:pPr>
              <a:spcBef>
                <a:spcPts val="800"/>
              </a:spcBef>
            </a:pPr>
            <a:r>
              <a:rPr lang="en-US" sz="2000" dirty="0"/>
              <a:t>T = 1000 to 1700 K</a:t>
            </a:r>
          </a:p>
          <a:p>
            <a:pPr lvl="1">
              <a:spcBef>
                <a:spcPts val="800"/>
              </a:spcBef>
            </a:pPr>
            <a:r>
              <a:rPr lang="en-US" sz="1600" dirty="0"/>
              <a:t>Swelling takes place at hot interior of pellet</a:t>
            </a:r>
          </a:p>
          <a:p>
            <a:pPr lvl="1">
              <a:spcBef>
                <a:spcPts val="800"/>
              </a:spcBef>
            </a:pPr>
            <a:r>
              <a:rPr lang="en-US" sz="1600" dirty="0"/>
              <a:t>Gas atoms in fuel matrix diffuse to grain boundaries and collect in pores</a:t>
            </a:r>
          </a:p>
          <a:p>
            <a:pPr lvl="1">
              <a:spcBef>
                <a:spcPts val="800"/>
              </a:spcBef>
            </a:pPr>
            <a:r>
              <a:rPr lang="en-US" sz="1600" dirty="0"/>
              <a:t>Gas pressure causes bubbles to increase in size and to coalesce into larger pores </a:t>
            </a:r>
          </a:p>
          <a:p>
            <a:pPr lvl="1">
              <a:spcBef>
                <a:spcPts val="800"/>
              </a:spcBef>
            </a:pPr>
            <a:r>
              <a:rPr lang="en-US" sz="1600" dirty="0"/>
              <a:t>Gaseous swelling opposed by applied stress</a:t>
            </a:r>
          </a:p>
          <a:p>
            <a:pPr lvl="1">
              <a:spcBef>
                <a:spcPts val="800"/>
              </a:spcBef>
            </a:pPr>
            <a:r>
              <a:rPr lang="en-US" sz="1600" dirty="0"/>
              <a:t>Gaseous swelling also constrained by fission gas release</a:t>
            </a:r>
          </a:p>
          <a:p>
            <a:pPr>
              <a:spcBef>
                <a:spcPts val="800"/>
              </a:spcBef>
            </a:pP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17967-2B2D-7B41-9E76-1DD1F351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" name="Picture 4" descr="latex-image-1.pdf">
            <a:extLst>
              <a:ext uri="{FF2B5EF4-FFF2-40B4-BE49-F238E27FC236}">
                <a16:creationId xmlns:a16="http://schemas.microsoft.com/office/drawing/2014/main" id="{FC4F523B-2E5B-6A41-8FE2-85E081EE6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762" y="6026059"/>
            <a:ext cx="6070600" cy="29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990D7C-0B0C-8D43-A3B6-46528A6E33E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9294" y="1637142"/>
            <a:ext cx="3316942" cy="24877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85BBD9-15DE-4D4C-B9F7-BA1919B25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067" y="4143330"/>
            <a:ext cx="3462169" cy="259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4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DC1B-84C4-BB45-8C59-921D3678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change in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1818A-3240-DC4C-8E62-363E90E73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total change in volume is found by adding all components of dimensional change</a:t>
            </a:r>
          </a:p>
          <a:p>
            <a:pPr lvl="1"/>
            <a:r>
              <a:rPr lang="en-US" dirty="0" err="1"/>
              <a:t>ε</a:t>
            </a:r>
            <a:r>
              <a:rPr lang="en-US" baseline="-25000" dirty="0" err="1"/>
              <a:t>tot</a:t>
            </a:r>
            <a:r>
              <a:rPr lang="en-US" dirty="0"/>
              <a:t> = </a:t>
            </a:r>
            <a:r>
              <a:rPr lang="en-US" dirty="0" err="1"/>
              <a:t>ε</a:t>
            </a:r>
            <a:r>
              <a:rPr lang="en-US" baseline="-25000" dirty="0" err="1"/>
              <a:t>th</a:t>
            </a:r>
            <a:r>
              <a:rPr lang="en-US" dirty="0"/>
              <a:t> + </a:t>
            </a:r>
            <a:r>
              <a:rPr lang="en-US" dirty="0" err="1"/>
              <a:t>ε</a:t>
            </a:r>
            <a:r>
              <a:rPr lang="en-US" baseline="-25000" dirty="0" err="1"/>
              <a:t>D</a:t>
            </a:r>
            <a:r>
              <a:rPr lang="en-US" dirty="0"/>
              <a:t> + </a:t>
            </a:r>
            <a:r>
              <a:rPr lang="en-US" dirty="0" err="1"/>
              <a:t>ε</a:t>
            </a:r>
            <a:r>
              <a:rPr lang="en-US" baseline="-25000" dirty="0" err="1"/>
              <a:t>sfp</a:t>
            </a:r>
            <a:r>
              <a:rPr lang="en-US" dirty="0"/>
              <a:t> + </a:t>
            </a:r>
            <a:r>
              <a:rPr lang="en-US" dirty="0" err="1"/>
              <a:t>ε</a:t>
            </a:r>
            <a:r>
              <a:rPr lang="en-US" baseline="-25000" dirty="0" err="1"/>
              <a:t>gfp</a:t>
            </a:r>
            <a:endParaRPr lang="en-US" baseline="-25000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fission rate = 2.5e13 f/(cm</a:t>
            </a:r>
            <a:r>
              <a:rPr lang="en-US" baseline="30000" dirty="0"/>
              <a:t>3 </a:t>
            </a:r>
            <a:r>
              <a:rPr lang="en-US" dirty="0"/>
              <a:t>s) </a:t>
            </a:r>
          </a:p>
          <a:p>
            <a:pPr lvl="1"/>
            <a:r>
              <a:rPr lang="en-US" dirty="0"/>
              <a:t>T(fuel) = 1400 K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ref</a:t>
            </a:r>
            <a:r>
              <a:rPr lang="en-US" baseline="-25000" dirty="0"/>
              <a:t> </a:t>
            </a:r>
            <a:r>
              <a:rPr lang="en-US" dirty="0"/>
              <a:t>= 300 K</a:t>
            </a:r>
          </a:p>
          <a:p>
            <a:pPr lvl="1"/>
            <a:r>
              <a:rPr lang="en-US" dirty="0"/>
              <a:t>For densification: Δρ</a:t>
            </a:r>
            <a:r>
              <a:rPr lang="en-US" baseline="-25000" dirty="0"/>
              <a:t>0</a:t>
            </a:r>
            <a:r>
              <a:rPr lang="en-US" dirty="0"/>
              <a:t> = 0.01 and β</a:t>
            </a:r>
            <a:r>
              <a:rPr lang="en-US" baseline="-25000" dirty="0"/>
              <a:t>D</a:t>
            </a:r>
            <a:r>
              <a:rPr lang="en-US" dirty="0"/>
              <a:t> = 5 MWD/</a:t>
            </a:r>
            <a:r>
              <a:rPr lang="en-US" dirty="0" err="1"/>
              <a:t>kgU</a:t>
            </a:r>
            <a:endParaRPr lang="en-US" dirty="0"/>
          </a:p>
          <a:p>
            <a:pPr lvl="1"/>
            <a:r>
              <a:rPr lang="en-US" dirty="0"/>
              <a:t>Total time: 2 weeks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FC51A-63B1-C24F-ACE9-D05FD828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86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6D1A-AF93-AE41-A783-0FDED671E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Volume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10B28-4AE7-094C-9C7F-F147D0D33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First, we need to calculate the burnup, enrich 5%,</a:t>
            </a:r>
          </a:p>
          <a:p>
            <a:pPr lvl="1"/>
            <a:r>
              <a:rPr lang="en-US" dirty="0"/>
              <a:t>M</a:t>
            </a:r>
            <a:r>
              <a:rPr lang="en-US" baseline="-25000" dirty="0"/>
              <a:t>UO2</a:t>
            </a:r>
            <a:r>
              <a:rPr lang="en-US" dirty="0"/>
              <a:t>=16*2+238*0.95+235*0.05=269.9 g/</a:t>
            </a:r>
            <a:r>
              <a:rPr lang="en-US" dirty="0" err="1"/>
              <a:t>mol</a:t>
            </a:r>
            <a:endParaRPr lang="en-US" dirty="0"/>
          </a:p>
          <a:p>
            <a:pPr lvl="1"/>
            <a:r>
              <a:rPr lang="en-US" dirty="0"/>
              <a:t>N</a:t>
            </a:r>
            <a:r>
              <a:rPr lang="en-US" baseline="-25000" dirty="0"/>
              <a:t>U</a:t>
            </a:r>
            <a:r>
              <a:rPr lang="en-US" dirty="0"/>
              <a:t> = N</a:t>
            </a:r>
            <a:r>
              <a:rPr lang="en-US" baseline="-25000" dirty="0"/>
              <a:t>a</a:t>
            </a:r>
            <a:r>
              <a:rPr lang="en-US" dirty="0"/>
              <a:t> </a:t>
            </a:r>
            <a:r>
              <a:rPr lang="en-US" dirty="0" err="1">
                <a:latin typeface="Symbol" pitchFamily="2" charset="2"/>
              </a:rPr>
              <a:t>r</a:t>
            </a:r>
            <a:r>
              <a:rPr lang="en-US" baseline="-25000" dirty="0" err="1"/>
              <a:t>U</a:t>
            </a:r>
            <a:r>
              <a:rPr lang="en-US" dirty="0"/>
              <a:t>/M</a:t>
            </a:r>
            <a:r>
              <a:rPr lang="en-US" baseline="-25000" dirty="0"/>
              <a:t>U </a:t>
            </a:r>
            <a:r>
              <a:rPr lang="en-US" dirty="0"/>
              <a:t>= 6.022e23*10.97/269.9 = </a:t>
            </a:r>
            <a:r>
              <a:rPr lang="hr-HR" dirty="0"/>
              <a:t>2.45e22</a:t>
            </a:r>
            <a:r>
              <a:rPr lang="en-US" dirty="0"/>
              <a:t> atoms of U/cm</a:t>
            </a:r>
            <a:r>
              <a:rPr lang="en-US" baseline="30000" dirty="0"/>
              <a:t>3</a:t>
            </a:r>
            <a:endParaRPr lang="en-US" baseline="-25000" dirty="0"/>
          </a:p>
          <a:p>
            <a:pPr lvl="1"/>
            <a:r>
              <a:rPr lang="en-US" dirty="0"/>
              <a:t>β = 2.5e13*3600*24*7*2/2.45e22 = 0.0012 FIMA</a:t>
            </a:r>
          </a:p>
          <a:p>
            <a:r>
              <a:rPr lang="en-US" dirty="0"/>
              <a:t>Next, we need to determine the strain from thermal expansion</a:t>
            </a:r>
          </a:p>
          <a:p>
            <a:pPr lvl="1"/>
            <a:r>
              <a:rPr lang="en-US" dirty="0" err="1"/>
              <a:t>ε</a:t>
            </a:r>
            <a:r>
              <a:rPr lang="en-US" baseline="-25000" dirty="0" err="1"/>
              <a:t>th</a:t>
            </a:r>
            <a:r>
              <a:rPr lang="en-US" dirty="0"/>
              <a:t> = αΔT = 11e-6*(1400 – 300) = 0.0121</a:t>
            </a:r>
          </a:p>
          <a:p>
            <a:r>
              <a:rPr lang="en-US" dirty="0"/>
              <a:t>Then, we consider densification,</a:t>
            </a:r>
          </a:p>
          <a:p>
            <a:pPr lvl="1"/>
            <a:r>
              <a:rPr lang="en-US" dirty="0"/>
              <a:t>We need to calculate C</a:t>
            </a:r>
            <a:r>
              <a:rPr lang="en-US" baseline="-25000" dirty="0"/>
              <a:t>D</a:t>
            </a:r>
            <a:r>
              <a:rPr lang="en-US" dirty="0"/>
              <a:t>, but because we are higher than 750C, C</a:t>
            </a:r>
            <a:r>
              <a:rPr lang="en-US" baseline="-25000" dirty="0"/>
              <a:t>D</a:t>
            </a:r>
            <a:r>
              <a:rPr lang="en-US" dirty="0"/>
              <a:t> = 1</a:t>
            </a:r>
            <a:endParaRPr lang="en-US" baseline="-25000" dirty="0"/>
          </a:p>
          <a:p>
            <a:pPr lvl="1"/>
            <a:r>
              <a:rPr lang="en-US" dirty="0"/>
              <a:t>We need to convert the burnup to FIMA, β</a:t>
            </a:r>
            <a:r>
              <a:rPr lang="en-US" baseline="-25000" dirty="0"/>
              <a:t>D</a:t>
            </a:r>
            <a:r>
              <a:rPr lang="en-US" dirty="0"/>
              <a:t> = 5 MWD/</a:t>
            </a:r>
            <a:r>
              <a:rPr lang="en-US" dirty="0" err="1"/>
              <a:t>kgU</a:t>
            </a:r>
            <a:r>
              <a:rPr lang="en-US" dirty="0"/>
              <a:t>/950 = 0.0053 FIMA</a:t>
            </a:r>
          </a:p>
          <a:p>
            <a:pPr lvl="1"/>
            <a:r>
              <a:rPr lang="en-US" dirty="0" err="1"/>
              <a:t>ε</a:t>
            </a:r>
            <a:r>
              <a:rPr lang="en-US" baseline="-25000" dirty="0" err="1"/>
              <a:t>D</a:t>
            </a:r>
            <a:r>
              <a:rPr lang="en-US" dirty="0"/>
              <a:t> = 0.01*(</a:t>
            </a:r>
            <a:r>
              <a:rPr lang="en-US" dirty="0" err="1"/>
              <a:t>exp</a:t>
            </a:r>
            <a:r>
              <a:rPr lang="en-US" dirty="0"/>
              <a:t>(0.0012*log(0.01)/(1*0.0053)) – 1) = -0.0065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64612-4D0B-6E49-AE99-86B95A7B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4" descr="latex-image-1.pdf">
            <a:extLst>
              <a:ext uri="{FF2B5EF4-FFF2-40B4-BE49-F238E27FC236}">
                <a16:creationId xmlns:a16="http://schemas.microsoft.com/office/drawing/2014/main" id="{D3D11DE7-D26A-4445-ABF6-BEB400AC3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0300" y="2198687"/>
            <a:ext cx="1257300" cy="317500"/>
          </a:xfrm>
          <a:prstGeom prst="rect">
            <a:avLst/>
          </a:prstGeom>
        </p:spPr>
      </p:pic>
      <p:pic>
        <p:nvPicPr>
          <p:cNvPr id="6" name="Picture 5" descr="latex-image-1.pdf">
            <a:extLst>
              <a:ext uri="{FF2B5EF4-FFF2-40B4-BE49-F238E27FC236}">
                <a16:creationId xmlns:a16="http://schemas.microsoft.com/office/drawing/2014/main" id="{CE034B3E-41E0-D243-84FA-C565DA4CD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4995" y="4339273"/>
            <a:ext cx="23749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95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D16E2-1BDF-284E-B4F0-71E4B41E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Volume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5A37-6A7F-CF4F-9D34-BD8DEE5AB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solid fission product swelling,</a:t>
            </a:r>
          </a:p>
          <a:p>
            <a:pPr lvl="1"/>
            <a:r>
              <a:rPr lang="en-US" dirty="0"/>
              <a:t>For the density of UO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dirty="0" err="1"/>
              <a:t>ρ</a:t>
            </a:r>
            <a:r>
              <a:rPr lang="en-US" dirty="0"/>
              <a:t> = 10.97 g/cm</a:t>
            </a:r>
            <a:r>
              <a:rPr lang="en-US" baseline="30000" dirty="0"/>
              <a:t>3</a:t>
            </a:r>
            <a:endParaRPr lang="en-US" dirty="0"/>
          </a:p>
          <a:p>
            <a:pPr lvl="1"/>
            <a:r>
              <a:rPr lang="en-US" dirty="0" err="1"/>
              <a:t>ε</a:t>
            </a:r>
            <a:r>
              <a:rPr lang="en-US" baseline="-25000" dirty="0" err="1"/>
              <a:t>sfp</a:t>
            </a:r>
            <a:r>
              <a:rPr lang="en-US" dirty="0"/>
              <a:t> = 5.577e-2*10.97*0.0012 = 7.34e-4</a:t>
            </a:r>
          </a:p>
          <a:p>
            <a:r>
              <a:rPr lang="en-US" dirty="0"/>
              <a:t>Finally, gaseous fission product swelling </a:t>
            </a:r>
          </a:p>
          <a:p>
            <a:endParaRPr lang="en-US" dirty="0"/>
          </a:p>
          <a:p>
            <a:pPr lvl="1"/>
            <a:r>
              <a:rPr lang="en-US" dirty="0" err="1"/>
              <a:t>ε</a:t>
            </a:r>
            <a:r>
              <a:rPr lang="en-US" baseline="-25000" dirty="0" err="1"/>
              <a:t>gfp</a:t>
            </a:r>
            <a:r>
              <a:rPr lang="en-US" baseline="-25000" dirty="0"/>
              <a:t> </a:t>
            </a:r>
            <a:r>
              <a:rPr lang="en-US" dirty="0"/>
              <a:t>= 1.96e-28*10.97*0.0012*(2800 – 1400)^11.73*</a:t>
            </a:r>
            <a:br>
              <a:rPr lang="en-US" dirty="0"/>
            </a:br>
            <a:r>
              <a:rPr lang="en-US" dirty="0" err="1"/>
              <a:t>exp</a:t>
            </a:r>
            <a:r>
              <a:rPr lang="en-US" dirty="0"/>
              <a:t>(-0.0162*(2800 – 1400))*</a:t>
            </a:r>
            <a:r>
              <a:rPr lang="en-US" dirty="0" err="1"/>
              <a:t>exp</a:t>
            </a:r>
            <a:r>
              <a:rPr lang="en-US" dirty="0"/>
              <a:t>(-17.8*10.97*0.0012) = 0.0023</a:t>
            </a:r>
          </a:p>
          <a:p>
            <a:r>
              <a:rPr lang="en-US" dirty="0"/>
              <a:t>Total:</a:t>
            </a:r>
          </a:p>
          <a:p>
            <a:pPr lvl="1"/>
            <a:r>
              <a:rPr lang="en-US" dirty="0" err="1"/>
              <a:t>ε</a:t>
            </a:r>
            <a:r>
              <a:rPr lang="en-US" baseline="-25000" dirty="0" err="1"/>
              <a:t>tot</a:t>
            </a:r>
            <a:r>
              <a:rPr lang="en-US" dirty="0"/>
              <a:t> = </a:t>
            </a:r>
            <a:r>
              <a:rPr lang="en-US" dirty="0" err="1"/>
              <a:t>ε</a:t>
            </a:r>
            <a:r>
              <a:rPr lang="en-US" baseline="-25000" dirty="0" err="1"/>
              <a:t>th</a:t>
            </a:r>
            <a:r>
              <a:rPr lang="en-US" dirty="0"/>
              <a:t> + </a:t>
            </a:r>
            <a:r>
              <a:rPr lang="en-US" dirty="0" err="1"/>
              <a:t>ε</a:t>
            </a:r>
            <a:r>
              <a:rPr lang="en-US" baseline="-25000" dirty="0" err="1"/>
              <a:t>D</a:t>
            </a:r>
            <a:r>
              <a:rPr lang="en-US" dirty="0"/>
              <a:t> + </a:t>
            </a:r>
            <a:r>
              <a:rPr lang="en-US" dirty="0" err="1"/>
              <a:t>ε</a:t>
            </a:r>
            <a:r>
              <a:rPr lang="en-US" baseline="-25000" dirty="0" err="1"/>
              <a:t>sfp</a:t>
            </a:r>
            <a:r>
              <a:rPr lang="en-US" dirty="0"/>
              <a:t> + </a:t>
            </a:r>
            <a:r>
              <a:rPr lang="en-US" dirty="0" err="1"/>
              <a:t>ε</a:t>
            </a:r>
            <a:r>
              <a:rPr lang="en-US" baseline="-25000" dirty="0" err="1"/>
              <a:t>gfp</a:t>
            </a:r>
            <a:r>
              <a:rPr lang="en-US" baseline="-25000" dirty="0"/>
              <a:t> </a:t>
            </a:r>
            <a:r>
              <a:rPr lang="en-US" dirty="0"/>
              <a:t>= 0.0121 – 0.0065 + 7.34e-4 + 0.0023 = 0.0086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8239D-44FF-1447-A0FB-33C732CE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4" descr="latex-image-1.pdf">
            <a:extLst>
              <a:ext uri="{FF2B5EF4-FFF2-40B4-BE49-F238E27FC236}">
                <a16:creationId xmlns:a16="http://schemas.microsoft.com/office/drawing/2014/main" id="{1DFFF397-07A8-1342-9490-735EF72DA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7070" y="3997280"/>
            <a:ext cx="6070600" cy="292100"/>
          </a:xfrm>
          <a:prstGeom prst="rect">
            <a:avLst/>
          </a:prstGeom>
        </p:spPr>
      </p:pic>
      <p:pic>
        <p:nvPicPr>
          <p:cNvPr id="6" name="Picture 5" descr="latex-image-1.pdf">
            <a:extLst>
              <a:ext uri="{FF2B5EF4-FFF2-40B4-BE49-F238E27FC236}">
                <a16:creationId xmlns:a16="http://schemas.microsoft.com/office/drawing/2014/main" id="{7F830651-AAAC-934B-A0EE-4ECA95A7C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2279342"/>
            <a:ext cx="22225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68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F05F-1835-2345-A021-5695D413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overall swelling behavior depends on temperature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F057B-532E-504A-AD22-EB9788BB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E9BE3A-E627-BB4B-884A-F5D4370C50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734"/>
          <a:stretch/>
        </p:blipFill>
        <p:spPr>
          <a:xfrm>
            <a:off x="6401194" y="2400549"/>
            <a:ext cx="4381955" cy="35237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654F8B-F443-7E42-BE26-BC2587ECA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58" y="2400549"/>
            <a:ext cx="4813450" cy="36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B666-09BE-1642-99D1-FE580FDB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8157-7E47-5B46-AAD3-7C13CE226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42866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Creep is a general mechanism for plastic deformation that occurs over time when </a:t>
            </a:r>
            <a:r>
              <a:rPr lang="en-US" dirty="0" err="1"/>
              <a:t>σ</a:t>
            </a:r>
            <a:r>
              <a:rPr lang="en-US" dirty="0"/>
              <a:t> &lt; </a:t>
            </a:r>
            <a:r>
              <a:rPr lang="en-US" dirty="0" err="1"/>
              <a:t>σ</a:t>
            </a:r>
            <a:r>
              <a:rPr lang="en-US" baseline="-25000" dirty="0" err="1"/>
              <a:t>y</a:t>
            </a:r>
            <a:r>
              <a:rPr lang="en-US" dirty="0"/>
              <a:t> </a:t>
            </a:r>
          </a:p>
          <a:p>
            <a:r>
              <a:rPr lang="en-US" dirty="0"/>
              <a:t>Consider a heated metal beam so it expands some distance dx</a:t>
            </a:r>
          </a:p>
          <a:p>
            <a:endParaRPr lang="en-US" dirty="0"/>
          </a:p>
          <a:p>
            <a:r>
              <a:rPr lang="en-US" dirty="0"/>
              <a:t>We then fix it between two walls and let it cool down</a:t>
            </a:r>
          </a:p>
          <a:p>
            <a:r>
              <a:rPr lang="en-US" dirty="0"/>
              <a:t>Because </a:t>
            </a:r>
            <a:r>
              <a:rPr lang="en-US" dirty="0" err="1"/>
              <a:t>σ</a:t>
            </a:r>
            <a:r>
              <a:rPr lang="en-US" dirty="0"/>
              <a:t> &lt; </a:t>
            </a:r>
            <a:r>
              <a:rPr lang="en-US" dirty="0" err="1"/>
              <a:t>σ</a:t>
            </a:r>
            <a:r>
              <a:rPr lang="en-US" baseline="-25000" dirty="0" err="1"/>
              <a:t>y</a:t>
            </a:r>
            <a:r>
              <a:rPr lang="en-US" dirty="0"/>
              <a:t>, that stress remains constant</a:t>
            </a:r>
          </a:p>
          <a:p>
            <a:r>
              <a:rPr lang="en-US" dirty="0"/>
              <a:t>In creep, defect diffusion is induced by the stress to cause permanent deformation and reduce the stress</a:t>
            </a:r>
          </a:p>
          <a:p>
            <a:r>
              <a:rPr lang="en-US" dirty="0"/>
              <a:t>Therefore, creep </a:t>
            </a:r>
          </a:p>
          <a:p>
            <a:pPr lvl="1"/>
            <a:r>
              <a:rPr lang="en-US" dirty="0"/>
              <a:t>Occurs over time</a:t>
            </a:r>
          </a:p>
          <a:p>
            <a:pPr lvl="1"/>
            <a:r>
              <a:rPr lang="en-US" dirty="0"/>
              <a:t>Increases with increasing number of diffusing defects</a:t>
            </a:r>
          </a:p>
          <a:p>
            <a:pPr lvl="2"/>
            <a:r>
              <a:rPr lang="en-US" dirty="0"/>
              <a:t>High temperature (</a:t>
            </a:r>
            <a:r>
              <a:rPr lang="en-US" b="1" dirty="0"/>
              <a:t>thermal creep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Irradiation (</a:t>
            </a:r>
            <a:r>
              <a:rPr lang="en-US" b="1" dirty="0"/>
              <a:t>irradiation creep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1ADDA-8421-DE4F-AE8F-50A7CFCD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308D1D-8C2A-4A4F-83DB-701A120FF097}"/>
              </a:ext>
            </a:extLst>
          </p:cNvPr>
          <p:cNvGrpSpPr/>
          <p:nvPr/>
        </p:nvGrpSpPr>
        <p:grpSpPr>
          <a:xfrm>
            <a:off x="9241644" y="2423114"/>
            <a:ext cx="1931350" cy="905238"/>
            <a:chOff x="3043586" y="2017830"/>
            <a:chExt cx="1931350" cy="905238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454FB2A-DC8A-8641-9679-895A97175313}"/>
                </a:ext>
              </a:extLst>
            </p:cNvPr>
            <p:cNvCxnSpPr/>
            <p:nvPr/>
          </p:nvCxnSpPr>
          <p:spPr>
            <a:xfrm>
              <a:off x="3043586" y="2782511"/>
              <a:ext cx="193135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723A25-453A-2447-8264-662ADDFF41A3}"/>
                </a:ext>
              </a:extLst>
            </p:cNvPr>
            <p:cNvSpPr txBox="1"/>
            <p:nvPr/>
          </p:nvSpPr>
          <p:spPr>
            <a:xfrm>
              <a:off x="3664052" y="2615291"/>
              <a:ext cx="56695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x+dx</a:t>
              </a:r>
              <a:endParaRPr lang="en-US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555FF34-7C27-F04F-96AC-6D404CC24E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3587" y="2299009"/>
              <a:ext cx="1931349" cy="2926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5B35F0-2C99-184D-858A-0B64CFF8E3FF}"/>
                </a:ext>
              </a:extLst>
            </p:cNvPr>
            <p:cNvSpPr/>
            <p:nvPr/>
          </p:nvSpPr>
          <p:spPr>
            <a:xfrm>
              <a:off x="3043586" y="2299009"/>
              <a:ext cx="1735988" cy="2630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C2B9F48-ED3B-684A-AD82-016240664557}"/>
                </a:ext>
              </a:extLst>
            </p:cNvPr>
            <p:cNvCxnSpPr/>
            <p:nvPr/>
          </p:nvCxnSpPr>
          <p:spPr>
            <a:xfrm>
              <a:off x="3043586" y="2216809"/>
              <a:ext cx="173598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FBB361-49C0-3949-B2CD-91207DB54BEC}"/>
                </a:ext>
              </a:extLst>
            </p:cNvPr>
            <p:cNvSpPr txBox="1"/>
            <p:nvPr/>
          </p:nvSpPr>
          <p:spPr>
            <a:xfrm>
              <a:off x="3757551" y="2017830"/>
              <a:ext cx="255513" cy="2743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61BA47-4723-214E-89E4-3E497CEA188E}"/>
              </a:ext>
            </a:extLst>
          </p:cNvPr>
          <p:cNvGrpSpPr/>
          <p:nvPr/>
        </p:nvGrpSpPr>
        <p:grpSpPr>
          <a:xfrm>
            <a:off x="9008749" y="3352026"/>
            <a:ext cx="2404745" cy="683827"/>
            <a:chOff x="3043586" y="3148612"/>
            <a:chExt cx="2702087" cy="74394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1717C2-1833-034B-8CE7-C4F340FE34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8955" y="3405762"/>
              <a:ext cx="1931349" cy="2926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DEA5595-5FD1-7746-9376-32C13645AC50}"/>
                </a:ext>
              </a:extLst>
            </p:cNvPr>
            <p:cNvSpPr/>
            <p:nvPr/>
          </p:nvSpPr>
          <p:spPr>
            <a:xfrm>
              <a:off x="3043586" y="3208729"/>
              <a:ext cx="385369" cy="683827"/>
            </a:xfrm>
            <a:prstGeom prst="rect">
              <a:avLst/>
            </a:prstGeom>
            <a:pattFill prst="wdUpDiag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CB361B-4AA2-9840-BDD5-C04B6EE40723}"/>
                </a:ext>
              </a:extLst>
            </p:cNvPr>
            <p:cNvSpPr/>
            <p:nvPr/>
          </p:nvSpPr>
          <p:spPr>
            <a:xfrm>
              <a:off x="5360304" y="3208729"/>
              <a:ext cx="385369" cy="683827"/>
            </a:xfrm>
            <a:prstGeom prst="rect">
              <a:avLst/>
            </a:prstGeom>
            <a:pattFill prst="wdUpDiag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458F1D-A3A5-9F4C-AB42-ED7076446E37}"/>
                </a:ext>
              </a:extLst>
            </p:cNvPr>
            <p:cNvSpPr txBox="1"/>
            <p:nvPr/>
          </p:nvSpPr>
          <p:spPr>
            <a:xfrm>
              <a:off x="3757551" y="3148612"/>
              <a:ext cx="1217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σ</a:t>
              </a:r>
              <a:r>
                <a:rPr lang="en-US" sz="1400" dirty="0"/>
                <a:t> = E </a:t>
              </a:r>
              <a:r>
                <a:rPr lang="en-US" sz="1400" dirty="0" err="1"/>
                <a:t>ε</a:t>
              </a:r>
              <a:endParaRPr lang="en-US" sz="1400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387AA744-95E6-D54F-8F4A-DDCE69DD12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50888" y="4605515"/>
            <a:ext cx="2464953" cy="157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68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4188-C0AC-A844-8ECD-24C6E2E4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700AF-8770-9842-BF6F-1EAFFABC5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General creep equation:</a:t>
            </a:r>
          </a:p>
          <a:p>
            <a:endParaRPr lang="en-US" dirty="0"/>
          </a:p>
          <a:p>
            <a:r>
              <a:rPr lang="en-US" dirty="0"/>
              <a:t>Creep can be caused by various microstructural mechanisms</a:t>
            </a:r>
          </a:p>
          <a:p>
            <a:r>
              <a:rPr lang="en-US" dirty="0"/>
              <a:t>Bulk Diffusion (Nabarro-Herring creep) </a:t>
            </a:r>
          </a:p>
          <a:p>
            <a:pPr lvl="1"/>
            <a:r>
              <a:rPr lang="en-US" dirty="0"/>
              <a:t>Atoms diffuse (high T), causing grains to elongate along the stress axis</a:t>
            </a:r>
          </a:p>
          <a:p>
            <a:pPr lvl="1"/>
            <a:r>
              <a:rPr lang="en-US" dirty="0"/>
              <a:t>Q = Q(self diffusion), m = 1, and b = 2</a:t>
            </a:r>
          </a:p>
          <a:p>
            <a:r>
              <a:rPr lang="en-US" dirty="0"/>
              <a:t>Grain boundary diffusion (Coble creep)</a:t>
            </a:r>
          </a:p>
          <a:p>
            <a:pPr lvl="1"/>
            <a:r>
              <a:rPr lang="en-US" dirty="0"/>
              <a:t>Atoms diffuse along grain boundaries to elongate the grains along the stress axis</a:t>
            </a:r>
          </a:p>
          <a:p>
            <a:pPr lvl="1"/>
            <a:r>
              <a:rPr lang="en-US" dirty="0"/>
              <a:t>Q = Q(grain boundary diffusion), m = 1, and b = 3</a:t>
            </a:r>
          </a:p>
          <a:p>
            <a:r>
              <a:rPr lang="en-US" dirty="0"/>
              <a:t>Dislocation creep</a:t>
            </a:r>
          </a:p>
          <a:p>
            <a:pPr lvl="1"/>
            <a:r>
              <a:rPr lang="en-US" dirty="0"/>
              <a:t>Dislocations glide under a high stress</a:t>
            </a:r>
          </a:p>
          <a:p>
            <a:pPr lvl="1"/>
            <a:r>
              <a:rPr lang="en-US" dirty="0"/>
              <a:t>Dislocations climb due to defects to avoid obstacles</a:t>
            </a:r>
          </a:p>
          <a:p>
            <a:pPr lvl="1"/>
            <a:r>
              <a:rPr lang="en-US" dirty="0"/>
              <a:t>Q = Q(self diffusion), m = 4–6, and b = 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8376A-B1A2-2B4E-A9A1-34A7A8AF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Picture 4" descr="latex-image-1.pdf">
            <a:extLst>
              <a:ext uri="{FF2B5EF4-FFF2-40B4-BE49-F238E27FC236}">
                <a16:creationId xmlns:a16="http://schemas.microsoft.com/office/drawing/2014/main" id="{1F0FEDF2-34E9-8D4F-A316-0E660A910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053" y="1968501"/>
            <a:ext cx="15113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05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E6C8-FDE7-5C41-9690-BF5F4B64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creep mechanisms are active for different combinations of stress and temperature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6EF34-39F6-3549-B062-279E3AAAD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7C296-2EAD-804C-B84F-8BF782FA4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071" y="2016367"/>
            <a:ext cx="6245787" cy="470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7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A2AC-11B5-7A4B-A329-EF7EA25F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behavior of creep changes in irradiated materials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D6C3F-DCA2-2D4B-BBFD-6027DA10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E67F7A-3EAF-1749-B196-B107777F6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501" y="1968501"/>
            <a:ext cx="6916998" cy="476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71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0368-313E-A140-A995-88427F5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Irradiation and Creep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DB27B-D6EE-4749-B354-BD56EC0BE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Irradiation accelerates creep, causing it to be significant at lower temperatures</a:t>
            </a:r>
          </a:p>
          <a:p>
            <a:r>
              <a:rPr lang="en-US" dirty="0"/>
              <a:t>Irradiation has little effect on diffusional creep, but it accelerates dislocation creep in cubic materials </a:t>
            </a:r>
          </a:p>
          <a:p>
            <a:r>
              <a:rPr lang="en-US" dirty="0"/>
              <a:t>The dislocation creep rate can be written as</a:t>
            </a:r>
          </a:p>
          <a:p>
            <a:pPr lvl="1"/>
            <a:r>
              <a:rPr lang="en-US" i="1" dirty="0" err="1">
                <a:latin typeface="Times New Roman"/>
                <a:cs typeface="Times New Roman"/>
              </a:rPr>
              <a:t>ρ</a:t>
            </a:r>
            <a:r>
              <a:rPr lang="en-US" i="1" baseline="-25000" dirty="0" err="1">
                <a:latin typeface="Times New Roman"/>
                <a:cs typeface="Times New Roman"/>
              </a:rPr>
              <a:t>d</a:t>
            </a:r>
            <a:r>
              <a:rPr lang="en-US" i="1" baseline="30000" dirty="0" err="1">
                <a:latin typeface="Times New Roman"/>
                <a:cs typeface="Times New Roman"/>
              </a:rPr>
              <a:t>m</a:t>
            </a:r>
            <a:r>
              <a:rPr lang="en-US" dirty="0"/>
              <a:t> is the density of mobile dislocations</a:t>
            </a:r>
          </a:p>
          <a:p>
            <a:pPr lvl="1"/>
            <a:r>
              <a:rPr lang="en-US" dirty="0"/>
              <a:t>b is the burgers vector</a:t>
            </a:r>
          </a:p>
          <a:p>
            <a:pPr lvl="1"/>
            <a:r>
              <a:rPr lang="en-US" dirty="0" err="1"/>
              <a:t>v</a:t>
            </a:r>
            <a:r>
              <a:rPr lang="en-US" baseline="-25000" dirty="0" err="1"/>
              <a:t>d</a:t>
            </a:r>
            <a:r>
              <a:rPr lang="en-US" dirty="0"/>
              <a:t> is the dislocation velocity</a:t>
            </a:r>
          </a:p>
          <a:p>
            <a:r>
              <a:rPr lang="en-US" dirty="0"/>
              <a:t>Gliding dislocations quickly get pinned by obstacles</a:t>
            </a:r>
          </a:p>
          <a:p>
            <a:r>
              <a:rPr lang="en-US" dirty="0"/>
              <a:t>As the dislocations absorb defects created by irradiation, they climb to different slip planes to avoid the obstacles</a:t>
            </a:r>
          </a:p>
          <a:p>
            <a:r>
              <a:rPr lang="en-US" dirty="0"/>
              <a:t>More interstitials are absorbed than vacancies due to the higher sink strength for interstitials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A781D-9EEF-5E49-83E9-80F12ABE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9FD86-AAD6-7D41-AB38-521B855BB05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6199" y="3110319"/>
            <a:ext cx="1014539" cy="29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3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AAB87-1D92-7645-B8CE-36D4DD37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7012D-6392-BE43-B942-890937DA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Fission gas release models are used to understand fission gas experiments and to predict gas release for fuel performance codes</a:t>
            </a:r>
          </a:p>
          <a:p>
            <a:r>
              <a:rPr lang="en-US" dirty="0"/>
              <a:t>Spherical grain models predict a fraction of gas release for post-irradiation annealing or for in-pile gas release</a:t>
            </a:r>
          </a:p>
          <a:p>
            <a:r>
              <a:rPr lang="en-US" dirty="0"/>
              <a:t>Fission gas diffusivity behavior changes with temperature and fission rate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7F1BE-BD11-314B-BEBC-9290C0B3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78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8E19-1A07-DA4C-A477-9D5CEAF7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Fuel Creep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4138B-8E6D-1A4E-882D-3C99C7829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513408" cy="3965670"/>
          </a:xfrm>
        </p:spPr>
        <p:txBody>
          <a:bodyPr/>
          <a:lstStyle/>
          <a:p>
            <a:r>
              <a:rPr lang="en-US" dirty="0"/>
              <a:t>Like other materials, the fuel also undergoes creep</a:t>
            </a:r>
          </a:p>
          <a:p>
            <a:r>
              <a:rPr lang="en-US" dirty="0"/>
              <a:t>The fuel creep (In UO2) is a combination of diffusion creep and irradiation creep</a:t>
            </a:r>
          </a:p>
          <a:p>
            <a:r>
              <a:rPr lang="en-US" dirty="0"/>
              <a:t>It is expected that fuel creep plays a major role in dimensional change in metallic fuels, largely via N-H and Coble creep, but still unproven experimentally and no good creep models exist for metallic fuels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3DC62-EE45-7C4D-BD47-47095C4F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4777FB4E-CCEC-E949-9AD0-C119AE7F2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29586" y="2198687"/>
            <a:ext cx="4311018" cy="3640238"/>
          </a:xfrm>
          <a:prstGeom prst="rect">
            <a:avLst/>
          </a:prstGeom>
          <a:noFill/>
          <a:ln w="6350">
            <a:solidFill>
              <a:srgbClr val="D4AD6F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236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A652-F860-1244-86FA-323BB427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BBD7F-5EA8-7D46-96CC-500824675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6008561" cy="419585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UO</a:t>
            </a:r>
            <a:r>
              <a:rPr lang="en-US" baseline="-25000" dirty="0"/>
              <a:t>2</a:t>
            </a:r>
            <a:r>
              <a:rPr lang="en-US" dirty="0"/>
              <a:t> pellets fracture during changes in temperature due to large thermal stresses</a:t>
            </a:r>
          </a:p>
          <a:p>
            <a:r>
              <a:rPr lang="en-US" dirty="0"/>
              <a:t>Fracture results in:</a:t>
            </a:r>
          </a:p>
          <a:p>
            <a:pPr lvl="1"/>
            <a:r>
              <a:rPr lang="en-US" dirty="0"/>
              <a:t>Increased gap reduction</a:t>
            </a:r>
          </a:p>
          <a:p>
            <a:pPr lvl="1"/>
            <a:r>
              <a:rPr lang="en-US" dirty="0"/>
              <a:t>Reduced thermal conductivity</a:t>
            </a:r>
          </a:p>
          <a:p>
            <a:pPr lvl="1"/>
            <a:r>
              <a:rPr lang="en-US" dirty="0"/>
              <a:t>Increased avenues for fission gas release</a:t>
            </a:r>
          </a:p>
          <a:p>
            <a:r>
              <a:rPr lang="en-US" dirty="0"/>
              <a:t>Fracture has been typically modeled in two ways:</a:t>
            </a:r>
          </a:p>
          <a:p>
            <a:pPr lvl="1"/>
            <a:r>
              <a:rPr lang="en-US" dirty="0"/>
              <a:t>Empirical relocation model that is a function of burnup</a:t>
            </a:r>
          </a:p>
          <a:p>
            <a:pPr lvl="1"/>
            <a:r>
              <a:rPr lang="en-US" dirty="0"/>
              <a:t>Semi-empirical smeared cracking model</a:t>
            </a:r>
          </a:p>
          <a:p>
            <a:r>
              <a:rPr lang="en-US" dirty="0"/>
              <a:t>Modern methods provide means of modeling discrete cracks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9529E-189A-414E-B3BF-E1F5C7C6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" name="Picture 4" descr="1-s2.0-S0013794406004759-gr4.jpg">
            <a:extLst>
              <a:ext uri="{FF2B5EF4-FFF2-40B4-BE49-F238E27FC236}">
                <a16:creationId xmlns:a16="http://schemas.microsoft.com/office/drawing/2014/main" id="{CA71EAE4-BE87-2A47-9EE6-8BEC44296F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84450" y="982901"/>
            <a:ext cx="4045276" cy="23551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1E9FED-2BF7-5C45-AA57-0D9612A78BE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5402" y="3534241"/>
            <a:ext cx="2534908" cy="1926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7B48CA-83FC-0D4D-A4A6-4618E8E96F7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7551" y="3530083"/>
            <a:ext cx="2563061" cy="19304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94D6F3-AC11-9344-AB6D-8127685C3CD6}"/>
              </a:ext>
            </a:extLst>
          </p:cNvPr>
          <p:cNvSpPr/>
          <p:nvPr/>
        </p:nvSpPr>
        <p:spPr>
          <a:xfrm>
            <a:off x="7448970" y="5524220"/>
            <a:ext cx="42807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2250" indent="-222250">
              <a:buClr>
                <a:schemeClr val="tx2"/>
              </a:buClr>
              <a:buFont typeface="Arial"/>
              <a:buChar char="•"/>
            </a:pPr>
            <a:r>
              <a:rPr lang="en-US" dirty="0"/>
              <a:t>Radial cracks partially penetrate the pellet during temperature increase</a:t>
            </a:r>
          </a:p>
          <a:p>
            <a:pPr marL="222250" indent="-222250">
              <a:buClr>
                <a:schemeClr val="tx2"/>
              </a:buClr>
              <a:buFont typeface="Arial"/>
              <a:buChar char="•"/>
            </a:pPr>
            <a:r>
              <a:rPr lang="en-US" dirty="0"/>
              <a:t>Full cracking occurs when the temperature decreases</a:t>
            </a:r>
          </a:p>
        </p:txBody>
      </p:sp>
    </p:spTree>
    <p:extLst>
      <p:ext uri="{BB962C8B-B14F-4D97-AF65-F5344CB8AC3E}">
        <p14:creationId xmlns:p14="http://schemas.microsoft.com/office/powerpoint/2010/main" val="2850285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3761-84F2-1140-8F52-A5E952D4B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01DE5-4A63-6A49-B94B-1ECE56206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6300486" cy="41958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fracture behavior of the fuel is fairly complicated</a:t>
            </a:r>
          </a:p>
          <a:p>
            <a:pPr>
              <a:spcBef>
                <a:spcPts val="800"/>
              </a:spcBef>
            </a:pPr>
            <a:r>
              <a:rPr lang="en-US" dirty="0"/>
              <a:t>Fracture strength varies with grain size (G)</a:t>
            </a:r>
          </a:p>
          <a:p>
            <a:pPr lvl="1">
              <a:spcBef>
                <a:spcPts val="800"/>
              </a:spcBef>
            </a:pPr>
            <a:r>
              <a:rPr lang="en-US" sz="1800" dirty="0">
                <a:sym typeface="Symbol"/>
              </a:rPr>
              <a:t></a:t>
            </a:r>
            <a:r>
              <a:rPr lang="en-US" sz="1800" baseline="-25000" dirty="0" err="1">
                <a:sym typeface="Symbol"/>
              </a:rPr>
              <a:t>frac</a:t>
            </a:r>
            <a:r>
              <a:rPr lang="en-US" sz="1800" dirty="0">
                <a:sym typeface="Symbol"/>
              </a:rPr>
              <a:t> = </a:t>
            </a:r>
            <a:r>
              <a:rPr lang="en-US" sz="1800" dirty="0" err="1">
                <a:sym typeface="Symbol"/>
              </a:rPr>
              <a:t>G</a:t>
            </a:r>
            <a:r>
              <a:rPr lang="en-US" sz="1800" baseline="30000" dirty="0" err="1">
                <a:sym typeface="Symbol"/>
              </a:rPr>
              <a:t>-m</a:t>
            </a:r>
            <a:r>
              <a:rPr lang="en-US" sz="1800" dirty="0" err="1">
                <a:sym typeface="Symbol"/>
              </a:rPr>
              <a:t></a:t>
            </a:r>
            <a:r>
              <a:rPr lang="en-US" sz="1800" baseline="-25000" dirty="0" err="1">
                <a:sym typeface="Symbol"/>
              </a:rPr>
              <a:t>frac</a:t>
            </a:r>
            <a:r>
              <a:rPr lang="en-US" sz="1800" baseline="-25000" dirty="0">
                <a:sym typeface="Symbol"/>
              </a:rPr>
              <a:t>, ref</a:t>
            </a:r>
            <a:r>
              <a:rPr lang="en-US" sz="1800" dirty="0">
                <a:sym typeface="Symbol"/>
              </a:rPr>
              <a:t>, m = 0.04 – 0.05 (vs. m ~ 0.5 for metal)</a:t>
            </a:r>
          </a:p>
          <a:p>
            <a:pPr lvl="1">
              <a:spcBef>
                <a:spcPts val="800"/>
              </a:spcBef>
            </a:pPr>
            <a:r>
              <a:rPr lang="en-US" sz="1800" dirty="0">
                <a:sym typeface="Symbol"/>
              </a:rPr>
              <a:t>Increasing grain size from 10 m to 100 m reduces </a:t>
            </a:r>
            <a:r>
              <a:rPr lang="en-US" sz="1800" baseline="-25000" dirty="0" err="1">
                <a:sym typeface="Symbol"/>
              </a:rPr>
              <a:t>frac</a:t>
            </a:r>
            <a:r>
              <a:rPr lang="en-US" sz="1800" dirty="0">
                <a:sym typeface="Symbol"/>
              </a:rPr>
              <a:t> by ~10%</a:t>
            </a:r>
          </a:p>
          <a:p>
            <a:pPr>
              <a:spcBef>
                <a:spcPts val="800"/>
              </a:spcBef>
            </a:pPr>
            <a:r>
              <a:rPr lang="en-US" dirty="0"/>
              <a:t>Ductility transition temperature is lower in-reactor than in thermal tests</a:t>
            </a:r>
          </a:p>
          <a:p>
            <a:pPr>
              <a:spcBef>
                <a:spcPts val="800"/>
              </a:spcBef>
            </a:pPr>
            <a:r>
              <a:rPr lang="en-US" dirty="0"/>
              <a:t>Fracture strength is ~10× higher in compression than in tension</a:t>
            </a:r>
          </a:p>
          <a:p>
            <a:pPr>
              <a:spcBef>
                <a:spcPts val="800"/>
              </a:spcBef>
            </a:pPr>
            <a:r>
              <a:rPr lang="en-US" dirty="0"/>
              <a:t>Load-deformation behavior strongly affected by creep under in-reactor conditions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1CFEB-4EEB-2644-9FDB-620A9323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EEDA3E4D-2584-3F40-AD46-CD4EC763A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4341" y="2160494"/>
            <a:ext cx="4664433" cy="3517609"/>
          </a:xfrm>
          <a:prstGeom prst="rect">
            <a:avLst/>
          </a:prstGeom>
          <a:noFill/>
          <a:ln w="6350">
            <a:solidFill>
              <a:srgbClr val="D4AD6F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7549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444E-F2E1-C140-819B-17F17ED13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36466-268A-B042-825C-BEBA244C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Many materials models for fuel are empirical and correlated to burnup</a:t>
            </a:r>
          </a:p>
          <a:p>
            <a:r>
              <a:rPr lang="en-US" sz="2000" dirty="0"/>
              <a:t>Fuel pellets change shape due to </a:t>
            </a:r>
          </a:p>
          <a:p>
            <a:pPr lvl="1"/>
            <a:r>
              <a:rPr lang="en-US" sz="2000" dirty="0"/>
              <a:t>Thermal expansion (increase in volume)</a:t>
            </a:r>
          </a:p>
          <a:p>
            <a:pPr lvl="1"/>
            <a:r>
              <a:rPr lang="en-US" sz="2000" dirty="0"/>
              <a:t>Densification (decrease in volume)</a:t>
            </a:r>
          </a:p>
          <a:p>
            <a:pPr lvl="1"/>
            <a:r>
              <a:rPr lang="en-US" sz="2000" dirty="0"/>
              <a:t>Swelling (increase in volume)</a:t>
            </a:r>
          </a:p>
          <a:p>
            <a:pPr lvl="1"/>
            <a:r>
              <a:rPr lang="en-US" sz="2000" dirty="0"/>
              <a:t>Creep (volume stays the same)</a:t>
            </a:r>
          </a:p>
          <a:p>
            <a:r>
              <a:rPr lang="en-US" sz="2000" dirty="0"/>
              <a:t>Fracture also decreases the gap, as fractures pieces shift outward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63BD3-A21E-B041-8B9B-3ED8023B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29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DCCAD-BE05-A94F-B66A-EA2D3ABF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A290-33D4-8D48-BEAB-3A09AD15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fuel thermal conductivity decreases with burnup</a:t>
            </a:r>
          </a:p>
          <a:p>
            <a:r>
              <a:rPr lang="en-US" dirty="0"/>
              <a:t>Empirical models take into account both phonon and electron based thermal transport</a:t>
            </a:r>
          </a:p>
          <a:p>
            <a:r>
              <a:rPr lang="en-US" dirty="0"/>
              <a:t>BISON primarily utilizes the NFIR model to describe thermal conductivity</a:t>
            </a:r>
          </a:p>
          <a:p>
            <a:r>
              <a:rPr lang="en-US" dirty="0"/>
              <a:t>The NFIR model is a fairly accurate empirical model of the fuel thermal conductivity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80A65-7384-FF4F-94B0-F4C3AB1A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2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C604-4386-4943-9B5F-4D17386A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MOOSE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9C496-CDC5-FA47-B04E-529D21FE7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Three-part project</a:t>
            </a:r>
          </a:p>
          <a:p>
            <a:r>
              <a:rPr lang="en-US" dirty="0"/>
              <a:t>Will upload input and output files to Moodle</a:t>
            </a:r>
          </a:p>
          <a:p>
            <a:r>
              <a:rPr lang="en-US" dirty="0"/>
              <a:t>Will upload a final written report, 5-10 pages (including figures), times new roman, 12pt, 1.5 space, pdf</a:t>
            </a:r>
          </a:p>
          <a:p>
            <a:r>
              <a:rPr lang="en-US" dirty="0"/>
              <a:t>Due April 26</a:t>
            </a:r>
          </a:p>
          <a:p>
            <a:r>
              <a:rPr lang="en-US" dirty="0"/>
              <a:t>This is an individual project, but some collaboration is encouraged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029A3-92C6-3F47-920B-435588AB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1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6517-7A8C-6D44-8A80-103F9AD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MOOSE Project Part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B4B8-A41F-4142-861A-4CEFCF7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14A53C-B601-344D-BB6C-C144C19C902A}"/>
              </a:ext>
            </a:extLst>
          </p:cNvPr>
          <p:cNvSpPr/>
          <p:nvPr/>
        </p:nvSpPr>
        <p:spPr>
          <a:xfrm>
            <a:off x="6651811" y="2122956"/>
            <a:ext cx="2877672" cy="407894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263C4-2011-2F4C-9640-AC5B4D2FFF98}"/>
              </a:ext>
            </a:extLst>
          </p:cNvPr>
          <p:cNvSpPr/>
          <p:nvPr/>
        </p:nvSpPr>
        <p:spPr>
          <a:xfrm>
            <a:off x="9529483" y="2122956"/>
            <a:ext cx="797858" cy="407894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977BC-41AE-5748-982F-B0B0A7CF4573}"/>
              </a:ext>
            </a:extLst>
          </p:cNvPr>
          <p:cNvSpPr/>
          <p:nvPr/>
        </p:nvSpPr>
        <p:spPr>
          <a:xfrm>
            <a:off x="10327341" y="2122956"/>
            <a:ext cx="797858" cy="407894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CE7341-0281-C44A-9030-313AEB440CB7}"/>
              </a:ext>
            </a:extLst>
          </p:cNvPr>
          <p:cNvCxnSpPr/>
          <p:nvPr/>
        </p:nvCxnSpPr>
        <p:spPr>
          <a:xfrm>
            <a:off x="6651811" y="2024343"/>
            <a:ext cx="28776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1A5C7E-91BA-4440-B271-E3AF08120135}"/>
              </a:ext>
            </a:extLst>
          </p:cNvPr>
          <p:cNvCxnSpPr>
            <a:cxnSpLocks/>
          </p:cNvCxnSpPr>
          <p:nvPr/>
        </p:nvCxnSpPr>
        <p:spPr>
          <a:xfrm>
            <a:off x="9529483" y="2024343"/>
            <a:ext cx="7978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AD19DE-FBC8-8A45-B373-70FA74B6224B}"/>
              </a:ext>
            </a:extLst>
          </p:cNvPr>
          <p:cNvCxnSpPr>
            <a:cxnSpLocks/>
          </p:cNvCxnSpPr>
          <p:nvPr/>
        </p:nvCxnSpPr>
        <p:spPr>
          <a:xfrm>
            <a:off x="10327341" y="2024343"/>
            <a:ext cx="7978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F40A3F-E5AC-AA42-BFC3-19A6A409A2EB}"/>
              </a:ext>
            </a:extLst>
          </p:cNvPr>
          <p:cNvCxnSpPr>
            <a:cxnSpLocks/>
          </p:cNvCxnSpPr>
          <p:nvPr/>
        </p:nvCxnSpPr>
        <p:spPr>
          <a:xfrm flipV="1">
            <a:off x="6571130" y="2122956"/>
            <a:ext cx="0" cy="4078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C4C34D-9F6B-3A44-A4E8-FDD2910214C5}"/>
              </a:ext>
            </a:extLst>
          </p:cNvPr>
          <p:cNvSpPr txBox="1"/>
          <p:nvPr/>
        </p:nvSpPr>
        <p:spPr>
          <a:xfrm>
            <a:off x="667872" y="1968501"/>
            <a:ext cx="52577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 pin dimensions listed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This is a 1-D problem, but I want your geometry to be set up in 2-D RZ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Assume reasonable values for thermal conductivities, c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an assume constant k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Outer cladding temperature: 500 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Mesh: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10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0x100; or something sufficiently converged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temperature profile for: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Steady-state: </a:t>
            </a:r>
            <a:r>
              <a:rPr lang="en-US" dirty="0">
                <a:solidFill>
                  <a:prstClr val="black"/>
                </a:solidFill>
              </a:rPr>
              <a:t>LHR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150 W/cm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Compare against analytical solution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for centerline temperature vs time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Transient: </a:t>
            </a:r>
            <a:r>
              <a:rPr lang="en-US" dirty="0">
                <a:solidFill>
                  <a:prstClr val="black"/>
                </a:solidFill>
              </a:rPr>
              <a:t>LHR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150*(1-EXP(-0.05*time))+150 for up to t=100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AC033-6409-0C4A-AA93-30785D045B24}"/>
              </a:ext>
            </a:extLst>
          </p:cNvPr>
          <p:cNvSpPr txBox="1"/>
          <p:nvPr/>
        </p:nvSpPr>
        <p:spPr>
          <a:xfrm>
            <a:off x="7270377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0AB814-5772-5A48-AA51-C140D737CD00}"/>
              </a:ext>
            </a:extLst>
          </p:cNvPr>
          <p:cNvSpPr txBox="1"/>
          <p:nvPr/>
        </p:nvSpPr>
        <p:spPr>
          <a:xfrm rot="16200000">
            <a:off x="9108142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0E950-52CE-184A-96FC-2D43E51B266F}"/>
              </a:ext>
            </a:extLst>
          </p:cNvPr>
          <p:cNvSpPr txBox="1"/>
          <p:nvPr/>
        </p:nvSpPr>
        <p:spPr>
          <a:xfrm rot="16200000">
            <a:off x="9906000" y="3845859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Cladding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D7D2B-ACB3-E84C-8015-B6D0EFA467D3}"/>
              </a:ext>
            </a:extLst>
          </p:cNvPr>
          <p:cNvSpPr txBox="1"/>
          <p:nvPr/>
        </p:nvSpPr>
        <p:spPr>
          <a:xfrm>
            <a:off x="7270377" y="165501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0.5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933A57-5260-6845-8485-AD035242A637}"/>
              </a:ext>
            </a:extLst>
          </p:cNvPr>
          <p:cNvSpPr txBox="1"/>
          <p:nvPr/>
        </p:nvSpPr>
        <p:spPr>
          <a:xfrm>
            <a:off x="9085730" y="164175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0.002 cm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BB60B0-6BC9-B948-BD66-42B123FD7F61}"/>
              </a:ext>
            </a:extLst>
          </p:cNvPr>
          <p:cNvSpPr txBox="1"/>
          <p:nvPr/>
        </p:nvSpPr>
        <p:spPr>
          <a:xfrm>
            <a:off x="9941860" y="1640210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0.1 cm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85D5CD-26F8-1C40-B55C-D9B4F132CE15}"/>
              </a:ext>
            </a:extLst>
          </p:cNvPr>
          <p:cNvSpPr txBox="1"/>
          <p:nvPr/>
        </p:nvSpPr>
        <p:spPr>
          <a:xfrm rot="16200000">
            <a:off x="5504329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cm</a:t>
            </a:r>
          </a:p>
        </p:txBody>
      </p:sp>
    </p:spTree>
    <p:extLst>
      <p:ext uri="{BB962C8B-B14F-4D97-AF65-F5344CB8AC3E}">
        <p14:creationId xmlns:p14="http://schemas.microsoft.com/office/powerpoint/2010/main" val="251792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9CC1-34E4-A34F-8621-801D8886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1234721"/>
            <a:ext cx="10363200" cy="1362075"/>
          </a:xfrm>
        </p:spPr>
        <p:txBody>
          <a:bodyPr/>
          <a:lstStyle/>
          <a:p>
            <a:r>
              <a:rPr lang="en-US" dirty="0"/>
              <a:t>Fuel Swelling/Dimensional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F06B0-02C9-F34D-82A4-D2D5BBAF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BD0F-ABBC-C14D-BC96-77BE126A748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5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1306-1998-BA45-A870-95ADBDD5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Fuel changes size and shape under reactor operation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983E7-B7C1-CE4D-8056-00011910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D0E39FB-9EFD-BA4A-AFCE-9B2924E0A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246" y="5366477"/>
            <a:ext cx="5486400" cy="113479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9C04CCD-EBC1-A74E-AA4A-D2F3C8FD8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76" y="4240060"/>
            <a:ext cx="5486400" cy="103923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1A262FD-D365-244E-98FE-FE50A16B6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046" y="3104281"/>
            <a:ext cx="5486400" cy="104859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79B99F8-28A7-FD40-AB5D-982FA71BD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9111" y="1968501"/>
            <a:ext cx="5486400" cy="104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77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28ED-1B8F-5D42-B5A7-254661FF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CDF0E-08CF-4D41-A772-2638CA007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495"/>
            <a:ext cx="6150429" cy="3764056"/>
          </a:xfrm>
        </p:spPr>
        <p:txBody>
          <a:bodyPr>
            <a:normAutofit fontScale="77500" lnSpcReduction="20000"/>
          </a:bodyPr>
          <a:lstStyle/>
          <a:p>
            <a:r>
              <a:rPr lang="en-US" sz="2300" dirty="0"/>
              <a:t>Densification takes place during initial 5 - 10 </a:t>
            </a:r>
            <a:r>
              <a:rPr lang="en-US" sz="2300" dirty="0" err="1"/>
              <a:t>MWd</a:t>
            </a:r>
            <a:r>
              <a:rPr lang="en-US" sz="2300" dirty="0"/>
              <a:t>/</a:t>
            </a:r>
            <a:r>
              <a:rPr lang="en-US" sz="2300" dirty="0" err="1"/>
              <a:t>kgU</a:t>
            </a:r>
            <a:endParaRPr lang="en-US" sz="2300" dirty="0"/>
          </a:p>
          <a:p>
            <a:pPr lvl="1"/>
            <a:r>
              <a:rPr lang="en-US" sz="2300" dirty="0"/>
              <a:t>Small, as-built pores close due to effects of fission spikes and vacancy diffusion</a:t>
            </a:r>
          </a:p>
          <a:p>
            <a:pPr lvl="1"/>
            <a:r>
              <a:rPr lang="en-US" sz="2300" dirty="0"/>
              <a:t>Large pores stable (in absence of large hydrostatic stress)</a:t>
            </a:r>
          </a:p>
          <a:p>
            <a:r>
              <a:rPr lang="en-US" sz="2300" dirty="0"/>
              <a:t>Empirical correlation for densification is a function of </a:t>
            </a:r>
          </a:p>
          <a:p>
            <a:pPr lvl="1"/>
            <a:r>
              <a:rPr lang="en-US" sz="2300" dirty="0"/>
              <a:t>β - Burnup (in FIMA)</a:t>
            </a:r>
          </a:p>
          <a:p>
            <a:pPr lvl="1"/>
            <a:r>
              <a:rPr lang="en-US" sz="2300" dirty="0"/>
              <a:t>Δρ</a:t>
            </a:r>
            <a:r>
              <a:rPr lang="en-US" sz="2300" baseline="-25000" dirty="0"/>
              <a:t>0</a:t>
            </a:r>
            <a:r>
              <a:rPr lang="en-US" sz="2300" dirty="0"/>
              <a:t> – Total densification that can occur (a common value is 0.01)</a:t>
            </a:r>
          </a:p>
          <a:p>
            <a:pPr lvl="1"/>
            <a:r>
              <a:rPr lang="en-US" sz="2300" dirty="0"/>
              <a:t>β</a:t>
            </a:r>
            <a:r>
              <a:rPr lang="en-US" sz="2300" baseline="-25000" dirty="0"/>
              <a:t>D</a:t>
            </a:r>
            <a:r>
              <a:rPr lang="en-US" sz="2300" dirty="0"/>
              <a:t> – Burnup at which densification stops ( a common value is 5 MWD/</a:t>
            </a:r>
            <a:r>
              <a:rPr lang="en-US" sz="2300" dirty="0" err="1"/>
              <a:t>kgU</a:t>
            </a:r>
            <a:r>
              <a:rPr lang="en-US" sz="2300" dirty="0"/>
              <a:t>)</a:t>
            </a:r>
          </a:p>
          <a:p>
            <a:pPr lvl="1"/>
            <a:r>
              <a:rPr lang="en-US" sz="2300" dirty="0"/>
              <a:t>C</a:t>
            </a:r>
            <a:r>
              <a:rPr lang="en-US" sz="2300" baseline="-25000" dirty="0"/>
              <a:t>D</a:t>
            </a:r>
            <a:r>
              <a:rPr lang="en-US" sz="2300" dirty="0"/>
              <a:t> = </a:t>
            </a:r>
            <a:r>
              <a:rPr lang="is-IS" sz="2300" dirty="0"/>
              <a:t>7.235 − 0.0086 (T(°C) − 25) for T &lt; 750°C and CD = 1 for T ≥ 750 °C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ACB51-0287-B54B-A474-23236198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7421AC-EFC4-3E47-BB37-8008B94FEE3B}"/>
              </a:ext>
            </a:extLst>
          </p:cNvPr>
          <p:cNvGrpSpPr/>
          <p:nvPr/>
        </p:nvGrpSpPr>
        <p:grpSpPr>
          <a:xfrm>
            <a:off x="7566212" y="1801906"/>
            <a:ext cx="3650539" cy="2384613"/>
            <a:chOff x="713509" y="1042555"/>
            <a:chExt cx="3858491" cy="2386445"/>
          </a:xfrm>
        </p:grpSpPr>
        <p:pic>
          <p:nvPicPr>
            <p:cNvPr id="6" name="Picture 1">
              <a:extLst>
                <a:ext uri="{FF2B5EF4-FFF2-40B4-BE49-F238E27FC236}">
                  <a16:creationId xmlns:a16="http://schemas.microsoft.com/office/drawing/2014/main" id="{EB6D5403-E702-A046-9244-5FA312D23C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509" y="1042555"/>
              <a:ext cx="3858491" cy="2386445"/>
            </a:xfrm>
            <a:prstGeom prst="rect">
              <a:avLst/>
            </a:prstGeom>
            <a:noFill/>
            <a:ln w="6350">
              <a:solidFill>
                <a:srgbClr val="D4AD6F"/>
              </a:solidFill>
              <a:miter lim="800000"/>
              <a:headEnd/>
              <a:tailEnd/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479BE7-BCD4-7C49-99D3-56FEC0A5DDAE}"/>
                </a:ext>
              </a:extLst>
            </p:cNvPr>
            <p:cNvSpPr/>
            <p:nvPr/>
          </p:nvSpPr>
          <p:spPr>
            <a:xfrm>
              <a:off x="3059831" y="2780928"/>
              <a:ext cx="1206672" cy="296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latin typeface="Arial Narrow" pitchFamily="34" charset="0"/>
                </a:rPr>
                <a:t>[Maier et al, 1988]</a:t>
              </a:r>
              <a:endParaRPr lang="en-US" sz="1100" dirty="0">
                <a:latin typeface="Arial Narrow" pitchFamily="34" charset="0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CD3924E-BDB9-5B4D-9220-7CEA535A013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3932" y="4186519"/>
            <a:ext cx="3322674" cy="2492006"/>
          </a:xfrm>
          <a:prstGeom prst="rect">
            <a:avLst/>
          </a:prstGeom>
        </p:spPr>
      </p:pic>
      <p:pic>
        <p:nvPicPr>
          <p:cNvPr id="9" name="Picture 8" descr="latex-image-1.pdf">
            <a:extLst>
              <a:ext uri="{FF2B5EF4-FFF2-40B4-BE49-F238E27FC236}">
                <a16:creationId xmlns:a16="http://schemas.microsoft.com/office/drawing/2014/main" id="{F902FE23-709D-A44E-AE43-D2045E1C7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8239" y="5708651"/>
            <a:ext cx="23749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04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1E4E-2D4A-2F48-8F8A-47CC1CA4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Fission product induced swelling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A0371-949B-614E-98BF-28DDBEF1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4760259" cy="3965670"/>
          </a:xfrm>
        </p:spPr>
        <p:txBody>
          <a:bodyPr/>
          <a:lstStyle/>
          <a:p>
            <a:r>
              <a:rPr lang="en-US" sz="2000" dirty="0"/>
              <a:t>Fission product swelling results from three changes in the fuel microstructure</a:t>
            </a:r>
          </a:p>
          <a:p>
            <a:pPr lvl="1"/>
            <a:r>
              <a:rPr lang="en-US" sz="1600" u="sng" dirty="0"/>
              <a:t>Solid swelling</a:t>
            </a:r>
            <a:r>
              <a:rPr lang="en-US" sz="1600" dirty="0"/>
              <a:t>:  Accumulation of soluble and insoluble fission products in fuel matrix </a:t>
            </a:r>
          </a:p>
          <a:p>
            <a:pPr lvl="1"/>
            <a:r>
              <a:rPr lang="en-US" sz="1600" u="sng" dirty="0"/>
              <a:t>Gaseous swelling</a:t>
            </a:r>
            <a:r>
              <a:rPr lang="en-US" sz="1600" dirty="0"/>
              <a:t>:  Accumulation of gaseous and volatile fission products in intragranular and intergranular pores</a:t>
            </a:r>
          </a:p>
          <a:p>
            <a:pPr lvl="1"/>
            <a:r>
              <a:rPr lang="en-US" sz="1600" u="sng" dirty="0"/>
              <a:t>High burnup swelling</a:t>
            </a:r>
            <a:r>
              <a:rPr lang="en-US" sz="1600" dirty="0"/>
              <a:t>:  Restructuring of pellet rim with the accumulation of fission gas in a large number of small pores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46D49-F9C9-334B-BE14-10384EAC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AF0D06-840B-DA41-8537-5EF9878C5211}"/>
              </a:ext>
            </a:extLst>
          </p:cNvPr>
          <p:cNvGrpSpPr>
            <a:grpSpLocks noChangeAspect="1"/>
          </p:cNvGrpSpPr>
          <p:nvPr/>
        </p:nvGrpSpPr>
        <p:grpSpPr>
          <a:xfrm>
            <a:off x="6334440" y="2337616"/>
            <a:ext cx="4511662" cy="3112926"/>
            <a:chOff x="2288767" y="836712"/>
            <a:chExt cx="4566465" cy="3099693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2134FA4-6D98-874C-BEE1-7FBAB23E9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8767" y="836712"/>
              <a:ext cx="4566465" cy="3099693"/>
            </a:xfrm>
            <a:prstGeom prst="rect">
              <a:avLst/>
            </a:prstGeom>
            <a:noFill/>
            <a:ln w="6350">
              <a:solidFill>
                <a:srgbClr val="D4AD6F"/>
              </a:solidFill>
              <a:miter lim="800000"/>
              <a:headEnd/>
              <a:tailEnd/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9F4F15-0CB9-AC4E-927A-88AC5D6895C9}"/>
                </a:ext>
              </a:extLst>
            </p:cNvPr>
            <p:cNvSpPr txBox="1"/>
            <p:nvPr/>
          </p:nvSpPr>
          <p:spPr>
            <a:xfrm>
              <a:off x="4067944" y="3265686"/>
              <a:ext cx="2659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 Narrow" pitchFamily="34" charset="0"/>
                </a:rPr>
                <a:t>after </a:t>
              </a:r>
              <a:r>
                <a:rPr lang="en-US" sz="1400" dirty="0" err="1">
                  <a:latin typeface="Arial Narrow" pitchFamily="34" charset="0"/>
                </a:rPr>
                <a:t>Garzarolli</a:t>
              </a:r>
              <a:r>
                <a:rPr lang="en-US" sz="1400" dirty="0">
                  <a:latin typeface="Arial Narrow" pitchFamily="34" charset="0"/>
                </a:rPr>
                <a:t> in [Rudling et al, 2007]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3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7938-61CC-C14E-9425-BBAE3A8E5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fission product swelling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5267D-4E80-7140-BD5C-1A8E987CD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585012" cy="396567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dirty="0">
                <a:sym typeface="Symbol"/>
              </a:rPr>
              <a:t>The solid fission product swelling model is a function of:</a:t>
            </a:r>
          </a:p>
          <a:p>
            <a:pPr lvl="1"/>
            <a:r>
              <a:rPr lang="el-GR" sz="1600" dirty="0"/>
              <a:t>Β</a:t>
            </a:r>
            <a:r>
              <a:rPr lang="en-US" sz="1600" dirty="0"/>
              <a:t> – Burnup (in FIMA)</a:t>
            </a:r>
          </a:p>
          <a:p>
            <a:pPr lvl="1"/>
            <a:r>
              <a:rPr lang="en-US" sz="1600" dirty="0" err="1"/>
              <a:t>ρ</a:t>
            </a:r>
            <a:r>
              <a:rPr lang="en-US" sz="1600" dirty="0"/>
              <a:t> – Initial UO</a:t>
            </a:r>
            <a:r>
              <a:rPr lang="en-US" sz="1600" baseline="-25000" dirty="0"/>
              <a:t>2</a:t>
            </a:r>
            <a:r>
              <a:rPr lang="en-US" sz="1600" dirty="0"/>
              <a:t> density (g/cm</a:t>
            </a:r>
            <a:r>
              <a:rPr lang="en-US" sz="1600" baseline="30000" dirty="0"/>
              <a:t>3</a:t>
            </a:r>
            <a:r>
              <a:rPr lang="en-US" sz="1600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4F1F0-8FFC-7142-B143-9DB9D2C0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330BB-506E-8445-8080-F1951EE12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60495"/>
            <a:ext cx="5020438" cy="3765329"/>
          </a:xfrm>
          <a:prstGeom prst="rect">
            <a:avLst/>
          </a:prstGeom>
        </p:spPr>
      </p:pic>
      <p:pic>
        <p:nvPicPr>
          <p:cNvPr id="6" name="Picture 5" descr="latex-image-1.pdf">
            <a:extLst>
              <a:ext uri="{FF2B5EF4-FFF2-40B4-BE49-F238E27FC236}">
                <a16:creationId xmlns:a16="http://schemas.microsoft.com/office/drawing/2014/main" id="{5AE088D6-906A-2F4B-A505-D1463AC43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5942" y="4225656"/>
            <a:ext cx="22225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69928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Words>1523</Words>
  <Application>Microsoft Macintosh PowerPoint</Application>
  <PresentationFormat>Widescreen</PresentationFormat>
  <Paragraphs>198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Narrow</vt:lpstr>
      <vt:lpstr>Calibri</vt:lpstr>
      <vt:lpstr>Symbol</vt:lpstr>
      <vt:lpstr>Times New Roman</vt:lpstr>
      <vt:lpstr>NCStateU-horizontal-left-logo</vt:lpstr>
      <vt:lpstr>Nuclear Fuel Performance</vt:lpstr>
      <vt:lpstr>Last time</vt:lpstr>
      <vt:lpstr>MOOSE Project</vt:lpstr>
      <vt:lpstr>MOOSE Project Part 1</vt:lpstr>
      <vt:lpstr>Fuel Swelling/Dimensional Change</vt:lpstr>
      <vt:lpstr>Fuel changes size and shape under reactor operation</vt:lpstr>
      <vt:lpstr>Densification</vt:lpstr>
      <vt:lpstr>Fission product induced swelling</vt:lpstr>
      <vt:lpstr>Solid fission product swelling</vt:lpstr>
      <vt:lpstr>Gaseous fission product swelling</vt:lpstr>
      <vt:lpstr>Total change in volume</vt:lpstr>
      <vt:lpstr>Change in Volume Example</vt:lpstr>
      <vt:lpstr>Change in Volume Example</vt:lpstr>
      <vt:lpstr>The overall swelling behavior depends on temperature</vt:lpstr>
      <vt:lpstr>Creep</vt:lpstr>
      <vt:lpstr>Creep</vt:lpstr>
      <vt:lpstr>Different creep mechanisms are active for different combinations of stress and temperature </vt:lpstr>
      <vt:lpstr>The behavior of creep changes in irradiated materials</vt:lpstr>
      <vt:lpstr>Irradiation and Creep</vt:lpstr>
      <vt:lpstr>Fuel Creep</vt:lpstr>
      <vt:lpstr>Fracture</vt:lpstr>
      <vt:lpstr>Fracture</vt:lpstr>
      <vt:lpstr>Summary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Fission Products</dc:title>
  <dc:creator>Benjamin Beeler</dc:creator>
  <cp:lastModifiedBy>Benjamin W. Beeler</cp:lastModifiedBy>
  <cp:revision>44</cp:revision>
  <dcterms:created xsi:type="dcterms:W3CDTF">2020-02-19T20:03:05Z</dcterms:created>
  <dcterms:modified xsi:type="dcterms:W3CDTF">2022-03-03T16:12:37Z</dcterms:modified>
</cp:coreProperties>
</file>