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37" r:id="rId2"/>
    <p:sldId id="407" r:id="rId3"/>
    <p:sldId id="284" r:id="rId4"/>
    <p:sldId id="539" r:id="rId5"/>
    <p:sldId id="540" r:id="rId6"/>
    <p:sldId id="541" r:id="rId7"/>
    <p:sldId id="54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8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9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4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9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1AB4-6496-0D46-9C3B-B71641B9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Nuclear 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02A4-1D26-9E41-904A-5C94FEB2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NE-533</a:t>
            </a:r>
          </a:p>
          <a:p>
            <a:r>
              <a:rPr lang="en-US" dirty="0"/>
              <a:t>Spring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DA87-5AA8-004F-861E-B1E0BAA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E82176-A547-F94B-AC51-D6E9C882CB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7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CC1-34E4-A34F-8621-801D888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234721"/>
            <a:ext cx="10363200" cy="1362075"/>
          </a:xfrm>
        </p:spPr>
        <p:txBody>
          <a:bodyPr/>
          <a:lstStyle/>
          <a:p>
            <a:r>
              <a:rPr lang="en-US" dirty="0"/>
              <a:t>Fission products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06B0-02C9-F34D-82A4-D2D5BBA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6BD0F-ABBC-C14D-BC96-77BE126A7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40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A781-7ECE-6641-88BB-68160FD7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various types of fission products that form in the fuel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3BFFA-532D-A248-A8F3-258A2234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B16C56-AB5E-3345-B5D1-C17ED6ED40EF}"/>
              </a:ext>
            </a:extLst>
          </p:cNvPr>
          <p:cNvGrpSpPr/>
          <p:nvPr/>
        </p:nvGrpSpPr>
        <p:grpSpPr>
          <a:xfrm>
            <a:off x="2307822" y="2151063"/>
            <a:ext cx="7576356" cy="4387850"/>
            <a:chOff x="1782797" y="1146678"/>
            <a:chExt cx="8720221" cy="52096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CA30CB-24D3-9D42-9B49-6FF3DE94B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2797" y="2202246"/>
              <a:ext cx="3550899" cy="301778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0E71837-A94D-674A-B3E4-EBEE788289C3}"/>
                </a:ext>
              </a:extLst>
            </p:cNvPr>
            <p:cNvGrpSpPr/>
            <p:nvPr/>
          </p:nvGrpSpPr>
          <p:grpSpPr>
            <a:xfrm>
              <a:off x="3344229" y="4631825"/>
              <a:ext cx="7158789" cy="1724526"/>
              <a:chOff x="1838158" y="5013158"/>
              <a:chExt cx="7158789" cy="1724526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79510D7-9F25-DE47-BCC2-A743D4394290}"/>
                  </a:ext>
                </a:extLst>
              </p:cNvPr>
              <p:cNvSpPr/>
              <p:nvPr/>
            </p:nvSpPr>
            <p:spPr>
              <a:xfrm>
                <a:off x="3903579" y="5434263"/>
                <a:ext cx="5093368" cy="130342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Noble gases (</a:t>
                </a:r>
                <a:r>
                  <a:rPr lang="en-US" sz="1400" b="1" dirty="0" err="1"/>
                  <a:t>Xe</a:t>
                </a:r>
                <a:r>
                  <a:rPr lang="en-US" sz="1400" b="1" dirty="0"/>
                  <a:t>, Kr)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Essentially insoluble in the fuel matrix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Form either </a:t>
                </a:r>
                <a:r>
                  <a:rPr lang="en-US" sz="1400" dirty="0" err="1"/>
                  <a:t>intragranular</a:t>
                </a:r>
                <a:r>
                  <a:rPr lang="en-US" sz="1400" dirty="0"/>
                  <a:t> (within grain) voids or bubbles or </a:t>
                </a:r>
                <a:r>
                  <a:rPr lang="en-US" sz="1400" dirty="0" err="1"/>
                  <a:t>intergranular</a:t>
                </a:r>
                <a:r>
                  <a:rPr lang="en-US" sz="1400" dirty="0"/>
                  <a:t> (grain boundary) bubbles </a:t>
                </a:r>
              </a:p>
              <a:p>
                <a:pPr marL="173038" indent="-173038">
                  <a:buFont typeface="Arial"/>
                  <a:buChar char="•"/>
                </a:pPr>
                <a:endParaRPr lang="en-US" sz="1400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CEE9338-FC9E-844D-B777-ACB4548A3797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flipH="1" flipV="1">
                <a:off x="1838158" y="5013158"/>
                <a:ext cx="2065421" cy="10728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24C206-EA46-0741-9CB4-505637424DA3}"/>
                </a:ext>
              </a:extLst>
            </p:cNvPr>
            <p:cNvGrpSpPr/>
            <p:nvPr/>
          </p:nvGrpSpPr>
          <p:grpSpPr>
            <a:xfrm>
              <a:off x="3344229" y="3667961"/>
              <a:ext cx="7158789" cy="1303421"/>
              <a:chOff x="1838158" y="4049294"/>
              <a:chExt cx="7158789" cy="1303421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00776D69-9FD5-1547-B265-F1E13ED02C3E}"/>
                  </a:ext>
                </a:extLst>
              </p:cNvPr>
              <p:cNvSpPr/>
              <p:nvPr/>
            </p:nvSpPr>
            <p:spPr>
              <a:xfrm>
                <a:off x="3903579" y="4049294"/>
                <a:ext cx="5093368" cy="130342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Volatiles (Br, </a:t>
                </a:r>
                <a:r>
                  <a:rPr lang="en-US" sz="1400" b="1" dirty="0" err="1"/>
                  <a:t>Rb</a:t>
                </a:r>
                <a:r>
                  <a:rPr lang="en-US" sz="1400" b="1" dirty="0"/>
                  <a:t>, </a:t>
                </a:r>
                <a:r>
                  <a:rPr lang="en-US" sz="1400" b="1" dirty="0" err="1"/>
                  <a:t>Te</a:t>
                </a:r>
                <a:r>
                  <a:rPr lang="en-US" sz="1400" b="1" dirty="0"/>
                  <a:t>, I and Cs)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Exist as gases at high temperatures of the pellet interior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Also exist as solids at the cooler pellet exterior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0BB876E-2031-AE4C-8420-2C7E0A495BC0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>
                <a:off x="1838158" y="4701005"/>
                <a:ext cx="2065421" cy="3121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BDDD7F-BCCE-FD46-9E84-0A204250B574}"/>
                </a:ext>
              </a:extLst>
            </p:cNvPr>
            <p:cNvGrpSpPr/>
            <p:nvPr/>
          </p:nvGrpSpPr>
          <p:grpSpPr>
            <a:xfrm>
              <a:off x="3885650" y="2827088"/>
              <a:ext cx="6617368" cy="755316"/>
              <a:chOff x="2379579" y="3208421"/>
              <a:chExt cx="6617368" cy="755316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53FD2B6-2B0A-1246-9EC9-3EB0EDFD65A4}"/>
                  </a:ext>
                </a:extLst>
              </p:cNvPr>
              <p:cNvSpPr/>
              <p:nvPr/>
            </p:nvSpPr>
            <p:spPr>
              <a:xfrm>
                <a:off x="3903579" y="3208421"/>
                <a:ext cx="5093368" cy="7553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Metals (Mo, </a:t>
                </a:r>
                <a:r>
                  <a:rPr lang="en-US" sz="1400" b="1" dirty="0" err="1"/>
                  <a:t>Ru</a:t>
                </a:r>
                <a:r>
                  <a:rPr lang="en-US" sz="1400" b="1" dirty="0"/>
                  <a:t>, </a:t>
                </a:r>
                <a:r>
                  <a:rPr lang="en-US" sz="1400" b="1" dirty="0" err="1"/>
                  <a:t>Pd</a:t>
                </a:r>
                <a:r>
                  <a:rPr lang="en-US" sz="1400" b="1" dirty="0"/>
                  <a:t>, and </a:t>
                </a:r>
                <a:r>
                  <a:rPr lang="en-US" sz="1400" b="1" dirty="0" err="1"/>
                  <a:t>Tc</a:t>
                </a:r>
                <a:r>
                  <a:rPr lang="en-US" sz="1400" b="1" dirty="0"/>
                  <a:t>)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Form metallic precipitates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9EE72CD-82B6-284E-909E-18E4D3BB98EF}"/>
                  </a:ext>
                </a:extLst>
              </p:cNvPr>
              <p:cNvCxnSpPr>
                <a:stCxn id="13" idx="1"/>
              </p:cNvCxnSpPr>
              <p:nvPr/>
            </p:nvCxnSpPr>
            <p:spPr>
              <a:xfrm flipH="1" flipV="1">
                <a:off x="2379579" y="3208421"/>
                <a:ext cx="1524000" cy="37765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66A03F-3F0F-9C4C-824F-17969C31C307}"/>
                </a:ext>
              </a:extLst>
            </p:cNvPr>
            <p:cNvGrpSpPr/>
            <p:nvPr/>
          </p:nvGrpSpPr>
          <p:grpSpPr>
            <a:xfrm>
              <a:off x="4340176" y="1996909"/>
              <a:ext cx="6162842" cy="755316"/>
              <a:chOff x="2834105" y="2378242"/>
              <a:chExt cx="6162842" cy="755316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B9CC1C6-BE85-CD49-A288-086BFB5FE403}"/>
                  </a:ext>
                </a:extLst>
              </p:cNvPr>
              <p:cNvSpPr/>
              <p:nvPr/>
            </p:nvSpPr>
            <p:spPr>
              <a:xfrm>
                <a:off x="3903579" y="2378242"/>
                <a:ext cx="5093368" cy="7553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Insoluble oxides (</a:t>
                </a:r>
                <a:r>
                  <a:rPr lang="en-US" sz="1400" b="1" dirty="0" err="1"/>
                  <a:t>Zr</a:t>
                </a:r>
                <a:r>
                  <a:rPr lang="en-US" sz="1400" b="1" dirty="0"/>
                  <a:t>, Ba and </a:t>
                </a:r>
                <a:r>
                  <a:rPr lang="en-US" sz="1400" b="1" dirty="0" err="1"/>
                  <a:t>Sr</a:t>
                </a:r>
                <a:r>
                  <a:rPr lang="en-US" sz="1400" b="1" dirty="0"/>
                  <a:t>)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Form insoluble oxides in the fluorite lattice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DA1B70E-5C6D-DE45-A2B5-BE638A5A33D6}"/>
                  </a:ext>
                </a:extLst>
              </p:cNvPr>
              <p:cNvCxnSpPr>
                <a:stCxn id="16" idx="1"/>
              </p:cNvCxnSpPr>
              <p:nvPr/>
            </p:nvCxnSpPr>
            <p:spPr>
              <a:xfrm flipH="1">
                <a:off x="2834105" y="2755900"/>
                <a:ext cx="1069474" cy="10494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D186B-09FE-5445-812E-A8F63FB322B3}"/>
                </a:ext>
              </a:extLst>
            </p:cNvPr>
            <p:cNvGrpSpPr/>
            <p:nvPr/>
          </p:nvGrpSpPr>
          <p:grpSpPr>
            <a:xfrm>
              <a:off x="3411071" y="1146678"/>
              <a:ext cx="7091947" cy="1332831"/>
              <a:chOff x="1905000" y="1528011"/>
              <a:chExt cx="7091947" cy="1332831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DF5E3AD6-3FB0-8546-833C-D67488532FF1}"/>
                  </a:ext>
                </a:extLst>
              </p:cNvPr>
              <p:cNvSpPr/>
              <p:nvPr/>
            </p:nvSpPr>
            <p:spPr>
              <a:xfrm>
                <a:off x="3903579" y="1528011"/>
                <a:ext cx="5093368" cy="75531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Soluble oxides (Y, La and the rare earths)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Dissolved in the </a:t>
                </a:r>
                <a:r>
                  <a:rPr lang="en-US" sz="1400" dirty="0" err="1"/>
                  <a:t>cation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sublattice</a:t>
                </a:r>
                <a:endParaRPr lang="en-US" sz="1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76EAFF-45AE-3447-82D4-2D53B9799433}"/>
                  </a:ext>
                </a:extLst>
              </p:cNvPr>
              <p:cNvCxnSpPr>
                <a:stCxn id="19" idx="1"/>
              </p:cNvCxnSpPr>
              <p:nvPr/>
            </p:nvCxnSpPr>
            <p:spPr>
              <a:xfrm flipH="1">
                <a:off x="1905000" y="1905669"/>
                <a:ext cx="1998579" cy="9551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19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88C2-6F0F-D741-96F8-E12A2EB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Fission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D458-28E9-6B4D-BA5F-1C2FBD28E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Volatile FPs are released from the fuel matrix similar to that of the noble gases</a:t>
            </a:r>
          </a:p>
          <a:p>
            <a:r>
              <a:rPr lang="en-US" sz="2000" dirty="0"/>
              <a:t>Volatile fission products in the gap can react among themselves, resulting in a changing chemical speciation</a:t>
            </a:r>
          </a:p>
          <a:p>
            <a:r>
              <a:rPr lang="en-US" sz="2000" dirty="0"/>
              <a:t>The kinetics of formation/decomposition of </a:t>
            </a:r>
            <a:r>
              <a:rPr lang="en-US" sz="2000" dirty="0" err="1"/>
              <a:t>CsI</a:t>
            </a:r>
            <a:r>
              <a:rPr lang="en-US" sz="2000" dirty="0"/>
              <a:t> and Zr iodides are possible factors in the mechanism of SCC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C52F-148C-2D49-8E73-42700234F2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E91A8-80B2-504D-A4D1-919FE735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9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4137-2FA5-1F48-812B-C159F973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2455-2421-D246-AEC9-2FF827FE6D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Fission products can be segregated because of their migration to specific locations such as intragranular segregations, grain boundaries, or pellet surfaces</a:t>
            </a:r>
          </a:p>
          <a:p>
            <a:r>
              <a:rPr lang="en-US" sz="2000" dirty="0"/>
              <a:t>Metallic inclusions are commonly observed in </a:t>
            </a:r>
            <a:r>
              <a:rPr lang="en-US" sz="2000" dirty="0" err="1"/>
              <a:t>ceramographs</a:t>
            </a:r>
            <a:r>
              <a:rPr lang="en-US" sz="2000" dirty="0"/>
              <a:t> from irradiated samples</a:t>
            </a:r>
          </a:p>
          <a:p>
            <a:r>
              <a:rPr lang="en-US" sz="2000" dirty="0"/>
              <a:t>They are formed by isotopes of Mo, Tc, Ru, Rh, Pd, Ag, Cd, In, Sn, Sb, and </a:t>
            </a:r>
            <a:r>
              <a:rPr lang="en-US" sz="2000" dirty="0" err="1"/>
              <a:t>Te</a:t>
            </a:r>
            <a:endParaRPr lang="en-US" sz="2000" dirty="0"/>
          </a:p>
          <a:p>
            <a:r>
              <a:rPr lang="en-US" sz="2000" dirty="0"/>
              <a:t>These inclusions are found at the surface of the grain boundaries and are associated, in general, with grain boundary and intragranular bubbles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15A0E-6DAE-0843-A920-8EDE866A95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Some of the components of these precipitates can be oxidized or reduced forming other compounds of higher volatility that can be released from the fuel matrix</a:t>
            </a:r>
          </a:p>
          <a:p>
            <a:r>
              <a:rPr lang="en-US" sz="2000" dirty="0"/>
              <a:t>Cs, Ru, </a:t>
            </a:r>
            <a:r>
              <a:rPr lang="en-US" sz="2000" dirty="0" err="1"/>
              <a:t>Te</a:t>
            </a:r>
            <a:r>
              <a:rPr lang="en-US" sz="2000" dirty="0"/>
              <a:t>, and Ba have been consistently found at the cracks in the pellet and on the clad inner surface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936A-4A3D-5240-8E54-0520C8FA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7590-2875-4049-ADF3-6ADCF07B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Interaction with Zr Cladding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D8D9-540A-644B-869B-A782454B08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A0382-82F4-AC4C-B83F-0CD592D8FF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2F79E-24F4-C845-A1A0-75956FDF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2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3085-66C8-0E47-92CB-817E8D3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Solutes in UO2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2001-2A70-994A-B911-EA1B860C4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B9F39-83AD-4249-9D77-6C3A82A66A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269FB-8D90-7F4D-9F5C-654C878A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5013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334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NCStateU-horizontal-left-logo</vt:lpstr>
      <vt:lpstr>Nuclear Fuel Performance</vt:lpstr>
      <vt:lpstr>Fission products</vt:lpstr>
      <vt:lpstr>There are various types of fission products that form in the fuel</vt:lpstr>
      <vt:lpstr>Volatile Fission Products</vt:lpstr>
      <vt:lpstr>Fission Product Segregation</vt:lpstr>
      <vt:lpstr>FP Interaction with Zr Cladding</vt:lpstr>
      <vt:lpstr>Solutes in UO2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Fuel Performance</dc:title>
  <dc:creator>Benjamin W. Beeler</dc:creator>
  <cp:lastModifiedBy>Benjamin W. Beeler</cp:lastModifiedBy>
  <cp:revision>1</cp:revision>
  <dcterms:created xsi:type="dcterms:W3CDTF">2022-03-03T16:35:12Z</dcterms:created>
  <dcterms:modified xsi:type="dcterms:W3CDTF">2022-03-03T20:29:03Z</dcterms:modified>
</cp:coreProperties>
</file>