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8"/>
  </p:notesMasterIdLst>
  <p:sldIdLst>
    <p:sldId id="257" r:id="rId2"/>
    <p:sldId id="431" r:id="rId3"/>
    <p:sldId id="432" r:id="rId4"/>
    <p:sldId id="414" r:id="rId5"/>
    <p:sldId id="433" r:id="rId6"/>
    <p:sldId id="434" r:id="rId7"/>
    <p:sldId id="437" r:id="rId8"/>
    <p:sldId id="438" r:id="rId9"/>
    <p:sldId id="439" r:id="rId10"/>
    <p:sldId id="435" r:id="rId11"/>
    <p:sldId id="440" r:id="rId12"/>
    <p:sldId id="441" r:id="rId13"/>
    <p:sldId id="436" r:id="rId14"/>
    <p:sldId id="442" r:id="rId15"/>
    <p:sldId id="443" r:id="rId16"/>
    <p:sldId id="424"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64"/>
    <p:restoredTop sz="96654"/>
  </p:normalViewPr>
  <p:slideViewPr>
    <p:cSldViewPr snapToGrid="0" snapToObjects="1">
      <p:cViewPr varScale="1">
        <p:scale>
          <a:sx n="128" d="100"/>
          <a:sy n="128" d="100"/>
        </p:scale>
        <p:origin x="38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68CAEED-5450-EE4D-B412-7C72FD553928}" type="datetimeFigureOut">
              <a:rPr lang="en-US" smtClean="0"/>
              <a:t>10/25/21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5D4152-B4F7-6E48-87AE-D080B5F5F819}" type="slidenum">
              <a:rPr lang="en-US" smtClean="0"/>
              <a:t>‹#›</a:t>
            </a:fld>
            <a:endParaRPr lang="en-US"/>
          </a:p>
        </p:txBody>
      </p:sp>
    </p:spTree>
    <p:extLst>
      <p:ext uri="{BB962C8B-B14F-4D97-AF65-F5344CB8AC3E}">
        <p14:creationId xmlns:p14="http://schemas.microsoft.com/office/powerpoint/2010/main" val="7357210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8"/>
            <a:ext cx="10363200" cy="1470025"/>
          </a:xfrm>
        </p:spPr>
        <p:txBody>
          <a:bodyPr/>
          <a:lstStyle/>
          <a:p>
            <a:r>
              <a:rPr lang="en-US"/>
              <a:t>Click to edit Master title style</a:t>
            </a:r>
            <a:endParaRPr lang="en-US" dirty="0"/>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lvl1pPr>
          </a:lstStyle>
          <a:p>
            <a:pPr>
              <a:defRPr/>
            </a:pPr>
            <a:fld id="{701F4AFA-AA78-8247-997C-7B9561F110ED}" type="datetime1">
              <a:rPr lang="en-US" smtClean="0"/>
              <a:t>10/25/21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1E82176-A547-F94B-AC51-D6E9C882CB88}" type="slidenum">
              <a:rPr lang="en-US"/>
              <a:pPr>
                <a:defRPr/>
              </a:pPr>
              <a:t>‹#›</a:t>
            </a:fld>
            <a:endParaRPr lang="en-US"/>
          </a:p>
        </p:txBody>
      </p:sp>
    </p:spTree>
    <p:extLst>
      <p:ext uri="{BB962C8B-B14F-4D97-AF65-F5344CB8AC3E}">
        <p14:creationId xmlns:p14="http://schemas.microsoft.com/office/powerpoint/2010/main" val="15038914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D111DAC8-18C0-9B45-986A-2669BA20399F}" type="datetime1">
              <a:rPr lang="en-US" smtClean="0"/>
              <a:t>10/25/21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FB9610A8-B29A-B34A-A0B5-3DF26A2EB850}" type="slidenum">
              <a:rPr lang="en-US"/>
              <a:pPr>
                <a:defRPr/>
              </a:pPr>
              <a:t>‹#›</a:t>
            </a:fld>
            <a:endParaRPr lang="en-US"/>
          </a:p>
        </p:txBody>
      </p:sp>
    </p:spTree>
    <p:extLst>
      <p:ext uri="{BB962C8B-B14F-4D97-AF65-F5344CB8AC3E}">
        <p14:creationId xmlns:p14="http://schemas.microsoft.com/office/powerpoint/2010/main" val="21726283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0"/>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0"/>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9A52D4D2-8D81-BF4B-AF4C-E705A1FB5E46}" type="datetime1">
              <a:rPr lang="en-US" smtClean="0"/>
              <a:t>10/25/21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E12D0221-73D0-6245-9CCD-73A1D8FCB5E4}" type="slidenum">
              <a:rPr lang="en-US"/>
              <a:pPr>
                <a:defRPr/>
              </a:pPr>
              <a:t>‹#›</a:t>
            </a:fld>
            <a:endParaRPr lang="en-US"/>
          </a:p>
        </p:txBody>
      </p:sp>
    </p:spTree>
    <p:extLst>
      <p:ext uri="{BB962C8B-B14F-4D97-AF65-F5344CB8AC3E}">
        <p14:creationId xmlns:p14="http://schemas.microsoft.com/office/powerpoint/2010/main" val="2765737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609600" y="2280746"/>
            <a:ext cx="10972800" cy="384541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7079FF71-E25E-694F-A5A7-3C771CA42C19}" type="datetime1">
              <a:rPr lang="en-US" smtClean="0"/>
              <a:t>10/25/21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FF2C605-4958-CF43-AA48-80339EFDB0AF}" type="slidenum">
              <a:rPr lang="en-US"/>
              <a:pPr>
                <a:defRPr/>
              </a:pPr>
              <a:t>‹#›</a:t>
            </a:fld>
            <a:endParaRPr lang="en-US"/>
          </a:p>
        </p:txBody>
      </p:sp>
    </p:spTree>
    <p:extLst>
      <p:ext uri="{BB962C8B-B14F-4D97-AF65-F5344CB8AC3E}">
        <p14:creationId xmlns:p14="http://schemas.microsoft.com/office/powerpoint/2010/main" val="24102589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1380751"/>
            <a:ext cx="10363200" cy="1362075"/>
          </a:xfrm>
        </p:spPr>
        <p:txBody>
          <a:bodyPr anchor="t"/>
          <a:lstStyle>
            <a:lvl1pPr algn="l">
              <a:defRPr sz="5333" b="1" cap="all"/>
            </a:lvl1pPr>
          </a:lstStyle>
          <a:p>
            <a:r>
              <a:rPr lang="en-US"/>
              <a:t>Click to edit Master title style</a:t>
            </a:r>
            <a:endParaRPr lang="en-US" dirty="0"/>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lvl1pPr>
          </a:lstStyle>
          <a:p>
            <a:pPr>
              <a:defRPr/>
            </a:pPr>
            <a:fld id="{F7BFAD6E-02AD-1244-AE59-E0A1B32B98B5}" type="datetime1">
              <a:rPr lang="en-US" smtClean="0"/>
              <a:t>10/25/21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DA6BD0F-ABBC-C14D-BC96-77BE126A748B}" type="slidenum">
              <a:rPr lang="en-US"/>
              <a:pPr>
                <a:defRPr/>
              </a:pPr>
              <a:t>‹#›</a:t>
            </a:fld>
            <a:endParaRPr lang="en-US"/>
          </a:p>
        </p:txBody>
      </p:sp>
    </p:spTree>
    <p:extLst>
      <p:ext uri="{BB962C8B-B14F-4D97-AF65-F5344CB8AC3E}">
        <p14:creationId xmlns:p14="http://schemas.microsoft.com/office/powerpoint/2010/main" val="37579149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968503"/>
            <a:ext cx="5384800" cy="4157663"/>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97600" y="1968503"/>
            <a:ext cx="5384800" cy="4157663"/>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p:cNvSpPr>
            <a:spLocks noGrp="1"/>
          </p:cNvSpPr>
          <p:nvPr>
            <p:ph type="dt" sz="half" idx="10"/>
          </p:nvPr>
        </p:nvSpPr>
        <p:spPr/>
        <p:txBody>
          <a:bodyPr/>
          <a:lstStyle>
            <a:lvl1pPr>
              <a:defRPr/>
            </a:lvl1pPr>
          </a:lstStyle>
          <a:p>
            <a:pPr>
              <a:defRPr/>
            </a:pPr>
            <a:fld id="{576AB2AC-9E4E-864F-8F7A-49E837ADFBED}" type="datetime1">
              <a:rPr lang="en-US" smtClean="0"/>
              <a:t>10/25/21</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EC35E9FC-F6D5-0349-BBED-EA7D7A9BC49B}" type="slidenum">
              <a:rPr lang="en-US"/>
              <a:pPr>
                <a:defRPr/>
              </a:pPr>
              <a:t>‹#›</a:t>
            </a:fld>
            <a:endParaRPr lang="en-US"/>
          </a:p>
        </p:txBody>
      </p:sp>
    </p:spTree>
    <p:extLst>
      <p:ext uri="{BB962C8B-B14F-4D97-AF65-F5344CB8AC3E}">
        <p14:creationId xmlns:p14="http://schemas.microsoft.com/office/powerpoint/2010/main" val="30699759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4" y="867339"/>
            <a:ext cx="10972800" cy="1068387"/>
          </a:xfrm>
        </p:spPr>
        <p:txBody>
          <a:bodyPr/>
          <a:lstStyle>
            <a:lvl1pPr>
              <a:defRPr/>
            </a:lvl1pPr>
          </a:lstStyle>
          <a:p>
            <a:r>
              <a:rPr lang="en-US"/>
              <a:t>Click to edit Master title style</a:t>
            </a:r>
            <a:endParaRPr lang="en-US" dirty="0"/>
          </a:p>
        </p:txBody>
      </p:sp>
      <p:sp>
        <p:nvSpPr>
          <p:cNvPr id="4" name="Content Placeholder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6193372"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lvl1pPr>
              <a:defRPr/>
            </a:lvl1pPr>
          </a:lstStyle>
          <a:p>
            <a:pPr>
              <a:defRPr/>
            </a:pPr>
            <a:fld id="{72C8D95E-0433-3E41-A2B7-DA6DB5BC1DF2}" type="datetime1">
              <a:rPr lang="en-US" smtClean="0"/>
              <a:t>10/25/21</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BB5B94E0-5E06-6D42-A41D-50D581B40900}" type="slidenum">
              <a:rPr lang="en-US"/>
              <a:pPr>
                <a:defRPr/>
              </a:pPr>
              <a:t>‹#›</a:t>
            </a:fld>
            <a:endParaRPr lang="en-US"/>
          </a:p>
        </p:txBody>
      </p:sp>
    </p:spTree>
    <p:extLst>
      <p:ext uri="{BB962C8B-B14F-4D97-AF65-F5344CB8AC3E}">
        <p14:creationId xmlns:p14="http://schemas.microsoft.com/office/powerpoint/2010/main" val="18872395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9F400BA3-C81E-754A-8425-9E9DF935F632}" type="datetime1">
              <a:rPr lang="en-US" smtClean="0"/>
              <a:t>10/25/21</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C2AB7D4D-4E81-5B40-91F6-CF14C25F8623}" type="slidenum">
              <a:rPr lang="en-US"/>
              <a:pPr>
                <a:defRPr/>
              </a:pPr>
              <a:t>‹#›</a:t>
            </a:fld>
            <a:endParaRPr lang="en-US"/>
          </a:p>
        </p:txBody>
      </p:sp>
    </p:spTree>
    <p:extLst>
      <p:ext uri="{BB962C8B-B14F-4D97-AF65-F5344CB8AC3E}">
        <p14:creationId xmlns:p14="http://schemas.microsoft.com/office/powerpoint/2010/main" val="29050041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BE74E7ED-7451-E547-A1B2-E59F9C64C739}" type="datetime1">
              <a:rPr lang="en-US" smtClean="0"/>
              <a:t>10/25/21</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B35B2FA7-4FDB-5643-811E-7991DEE50B01}" type="slidenum">
              <a:rPr lang="en-US"/>
              <a:pPr>
                <a:defRPr/>
              </a:pPr>
              <a:t>‹#›</a:t>
            </a:fld>
            <a:endParaRPr lang="en-US"/>
          </a:p>
        </p:txBody>
      </p:sp>
    </p:spTree>
    <p:extLst>
      <p:ext uri="{BB962C8B-B14F-4D97-AF65-F5344CB8AC3E}">
        <p14:creationId xmlns:p14="http://schemas.microsoft.com/office/powerpoint/2010/main" val="34272067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5" y="273049"/>
            <a:ext cx="4011084" cy="1162051"/>
          </a:xfrm>
        </p:spPr>
        <p:txBody>
          <a:bodyPr anchor="b"/>
          <a:lstStyle>
            <a:lvl1pPr algn="l">
              <a:defRPr sz="2667"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5" y="1435103"/>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Edit Master text styles</a:t>
            </a:r>
          </a:p>
        </p:txBody>
      </p:sp>
      <p:sp>
        <p:nvSpPr>
          <p:cNvPr id="5" name="Date Placeholder 3"/>
          <p:cNvSpPr>
            <a:spLocks noGrp="1"/>
          </p:cNvSpPr>
          <p:nvPr>
            <p:ph type="dt" sz="half" idx="10"/>
          </p:nvPr>
        </p:nvSpPr>
        <p:spPr/>
        <p:txBody>
          <a:bodyPr/>
          <a:lstStyle>
            <a:lvl1pPr>
              <a:defRPr/>
            </a:lvl1pPr>
          </a:lstStyle>
          <a:p>
            <a:pPr>
              <a:defRPr/>
            </a:pPr>
            <a:fld id="{5FB884CE-1E4B-6341-A1C4-15650419E6FA}" type="datetime1">
              <a:rPr lang="en-US" smtClean="0"/>
              <a:t>10/25/21</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91DD8B14-AE1E-054C-8668-93D0F0400A18}" type="slidenum">
              <a:rPr lang="en-US"/>
              <a:pPr>
                <a:defRPr/>
              </a:pPr>
              <a:t>‹#›</a:t>
            </a:fld>
            <a:endParaRPr lang="en-US"/>
          </a:p>
        </p:txBody>
      </p:sp>
    </p:spTree>
    <p:extLst>
      <p:ext uri="{BB962C8B-B14F-4D97-AF65-F5344CB8AC3E}">
        <p14:creationId xmlns:p14="http://schemas.microsoft.com/office/powerpoint/2010/main" val="20264683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1"/>
            <a:ext cx="7315200" cy="566739"/>
          </a:xfrm>
        </p:spPr>
        <p:txBody>
          <a:bodyPr anchor="b"/>
          <a:lstStyle>
            <a:lvl1pPr algn="l">
              <a:defRPr sz="2667" b="1"/>
            </a:lvl1pPr>
          </a:lstStyle>
          <a:p>
            <a:r>
              <a:rPr lang="en-US"/>
              <a:t>Click to edit Master title style</a:t>
            </a:r>
            <a:endParaRPr lang="en-US" dirty="0"/>
          </a:p>
        </p:txBody>
      </p:sp>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2389717" y="5367339"/>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Edit Master text styles</a:t>
            </a:r>
          </a:p>
        </p:txBody>
      </p:sp>
      <p:sp>
        <p:nvSpPr>
          <p:cNvPr id="5" name="Date Placeholder 3"/>
          <p:cNvSpPr>
            <a:spLocks noGrp="1"/>
          </p:cNvSpPr>
          <p:nvPr>
            <p:ph type="dt" sz="half" idx="10"/>
          </p:nvPr>
        </p:nvSpPr>
        <p:spPr/>
        <p:txBody>
          <a:bodyPr/>
          <a:lstStyle>
            <a:lvl1pPr>
              <a:defRPr/>
            </a:lvl1pPr>
          </a:lstStyle>
          <a:p>
            <a:pPr>
              <a:defRPr/>
            </a:pPr>
            <a:fld id="{82E4D19D-ABEE-2F4A-B456-14682B8CC07C}" type="datetime1">
              <a:rPr lang="en-US" smtClean="0"/>
              <a:t>10/25/21</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8FEF0004-A563-C64B-9FAD-6198662E1BD1}" type="slidenum">
              <a:rPr lang="en-US"/>
              <a:pPr>
                <a:defRPr/>
              </a:pPr>
              <a:t>‹#›</a:t>
            </a:fld>
            <a:endParaRPr lang="en-US"/>
          </a:p>
        </p:txBody>
      </p:sp>
    </p:spTree>
    <p:extLst>
      <p:ext uri="{BB962C8B-B14F-4D97-AF65-F5344CB8AC3E}">
        <p14:creationId xmlns:p14="http://schemas.microsoft.com/office/powerpoint/2010/main" val="1493394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09600" y="900113"/>
            <a:ext cx="10972800" cy="10683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p>
            <a:pPr lvl="0"/>
            <a:r>
              <a:rPr lang="en-US" dirty="0"/>
              <a:t>Headline Line One</a:t>
            </a:r>
            <a:br>
              <a:rPr lang="en-US" dirty="0"/>
            </a:br>
            <a:r>
              <a:rPr lang="en-US" dirty="0"/>
              <a:t>Headline Line Two</a:t>
            </a:r>
          </a:p>
        </p:txBody>
      </p:sp>
      <p:sp>
        <p:nvSpPr>
          <p:cNvPr id="1027" name="Text Placeholder 2"/>
          <p:cNvSpPr>
            <a:spLocks noGrp="1"/>
          </p:cNvSpPr>
          <p:nvPr>
            <p:ph type="body" idx="1"/>
          </p:nvPr>
        </p:nvSpPr>
        <p:spPr bwMode="auto">
          <a:xfrm>
            <a:off x="609600" y="3022600"/>
            <a:ext cx="10972800" cy="31035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2"/>
            <a:ext cx="2844800" cy="365125"/>
          </a:xfrm>
          <a:prstGeom prst="rect">
            <a:avLst/>
          </a:prstGeom>
        </p:spPr>
        <p:txBody>
          <a:bodyPr vert="horz" lIns="91440" tIns="45720" rIns="91440" bIns="45720" rtlCol="0" anchor="ctr"/>
          <a:lstStyle>
            <a:lvl1pPr algn="l" fontAlgn="auto">
              <a:spcBef>
                <a:spcPts val="0"/>
              </a:spcBef>
              <a:spcAft>
                <a:spcPts val="0"/>
              </a:spcAft>
              <a:defRPr sz="1600" smtClean="0">
                <a:solidFill>
                  <a:schemeClr val="tx1">
                    <a:tint val="75000"/>
                  </a:schemeClr>
                </a:solidFill>
                <a:latin typeface="Arial" panose="020B0604020202020204" pitchFamily="34" charset="0"/>
                <a:ea typeface="+mn-ea"/>
                <a:cs typeface="Arial" panose="020B0604020202020204" pitchFamily="34" charset="0"/>
              </a:defRPr>
            </a:lvl1pPr>
          </a:lstStyle>
          <a:p>
            <a:pPr>
              <a:defRPr/>
            </a:pPr>
            <a:fld id="{D3C5CF7C-57F2-214E-8B3D-31D516F00CF1}" type="datetime1">
              <a:rPr lang="en-US" smtClean="0"/>
              <a:t>10/25/21</a:t>
            </a:fld>
            <a:endParaRPr lang="en-US" dirty="0"/>
          </a:p>
        </p:txBody>
      </p:sp>
      <p:sp>
        <p:nvSpPr>
          <p:cNvPr id="5" name="Footer Placeholder 4"/>
          <p:cNvSpPr>
            <a:spLocks noGrp="1"/>
          </p:cNvSpPr>
          <p:nvPr>
            <p:ph type="ftr" sz="quarter" idx="3"/>
          </p:nvPr>
        </p:nvSpPr>
        <p:spPr>
          <a:xfrm>
            <a:off x="4165600" y="6356352"/>
            <a:ext cx="3860800" cy="365125"/>
          </a:xfrm>
          <a:prstGeom prst="rect">
            <a:avLst/>
          </a:prstGeom>
        </p:spPr>
        <p:txBody>
          <a:bodyPr vert="horz" lIns="91440" tIns="45720" rIns="91440" bIns="45720" rtlCol="0" anchor="ctr"/>
          <a:lstStyle>
            <a:lvl1pPr algn="ctr" fontAlgn="auto">
              <a:spcBef>
                <a:spcPts val="0"/>
              </a:spcBef>
              <a:spcAft>
                <a:spcPts val="0"/>
              </a:spcAft>
              <a:defRPr sz="1600">
                <a:solidFill>
                  <a:schemeClr val="tx1">
                    <a:tint val="75000"/>
                  </a:schemeClr>
                </a:solidFill>
                <a:latin typeface="Arial" panose="020B0604020202020204" pitchFamily="34" charset="0"/>
                <a:ea typeface="+mn-ea"/>
                <a:cs typeface="Arial" panose="020B0604020202020204" pitchFamily="34" charset="0"/>
              </a:defRPr>
            </a:lvl1pPr>
          </a:lstStyle>
          <a:p>
            <a:pPr>
              <a:defRPr/>
            </a:pPr>
            <a:endParaRPr lang="en-US" dirty="0"/>
          </a:p>
        </p:txBody>
      </p:sp>
      <p:sp>
        <p:nvSpPr>
          <p:cNvPr id="6" name="Slide Number Placeholder 5"/>
          <p:cNvSpPr>
            <a:spLocks noGrp="1"/>
          </p:cNvSpPr>
          <p:nvPr>
            <p:ph type="sldNum" sz="quarter" idx="4"/>
          </p:nvPr>
        </p:nvSpPr>
        <p:spPr>
          <a:xfrm>
            <a:off x="8737600" y="6356352"/>
            <a:ext cx="2844800" cy="365125"/>
          </a:xfrm>
          <a:prstGeom prst="rect">
            <a:avLst/>
          </a:prstGeom>
        </p:spPr>
        <p:txBody>
          <a:bodyPr vert="horz" lIns="91440" tIns="45720" rIns="91440" bIns="45720" rtlCol="0" anchor="ctr"/>
          <a:lstStyle>
            <a:lvl1pPr algn="r" fontAlgn="auto">
              <a:spcBef>
                <a:spcPts val="0"/>
              </a:spcBef>
              <a:spcAft>
                <a:spcPts val="0"/>
              </a:spcAft>
              <a:defRPr sz="1600" smtClean="0">
                <a:solidFill>
                  <a:schemeClr val="tx1">
                    <a:tint val="75000"/>
                  </a:schemeClr>
                </a:solidFill>
                <a:latin typeface="+mn-lt"/>
                <a:ea typeface="+mn-ea"/>
                <a:cs typeface="+mn-cs"/>
              </a:defRPr>
            </a:lvl1pPr>
          </a:lstStyle>
          <a:p>
            <a:pPr>
              <a:defRPr/>
            </a:pPr>
            <a:fld id="{0EF7D53D-272A-624E-BE3D-99D13E2B4193}" type="slidenum">
              <a:rPr lang="en-US"/>
              <a:pPr>
                <a:defRPr/>
              </a:pPr>
              <a:t>‹#›</a:t>
            </a:fld>
            <a:endParaRPr lang="en-US" dirty="0"/>
          </a:p>
        </p:txBody>
      </p:sp>
      <p:pic>
        <p:nvPicPr>
          <p:cNvPr id="8" name="Picture 7"/>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 y="0"/>
            <a:ext cx="12202925" cy="609600"/>
          </a:xfrm>
          <a:prstGeom prst="rect">
            <a:avLst/>
          </a:prstGeom>
        </p:spPr>
      </p:pic>
    </p:spTree>
    <p:extLst>
      <p:ext uri="{BB962C8B-B14F-4D97-AF65-F5344CB8AC3E}">
        <p14:creationId xmlns:p14="http://schemas.microsoft.com/office/powerpoint/2010/main" val="239037415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defTabSz="609585" rtl="0" eaLnBrk="1" fontAlgn="base" hangingPunct="1">
        <a:spcBef>
          <a:spcPct val="0"/>
        </a:spcBef>
        <a:spcAft>
          <a:spcPct val="0"/>
        </a:spcAft>
        <a:defRPr sz="4267" b="1" kern="1200">
          <a:solidFill>
            <a:schemeClr val="tx1"/>
          </a:solidFill>
          <a:latin typeface="Arial"/>
          <a:ea typeface="ＭＳ Ｐゴシック" charset="0"/>
          <a:cs typeface="Arial"/>
        </a:defRPr>
      </a:lvl1pPr>
      <a:lvl2pPr algn="ctr" defTabSz="609585" rtl="0" eaLnBrk="1" fontAlgn="base" hangingPunct="1">
        <a:spcBef>
          <a:spcPct val="0"/>
        </a:spcBef>
        <a:spcAft>
          <a:spcPct val="0"/>
        </a:spcAft>
        <a:defRPr sz="4267" b="1">
          <a:solidFill>
            <a:schemeClr val="tx1"/>
          </a:solidFill>
          <a:latin typeface="Arial" charset="0"/>
          <a:ea typeface="ＭＳ Ｐゴシック" charset="0"/>
        </a:defRPr>
      </a:lvl2pPr>
      <a:lvl3pPr algn="ctr" defTabSz="609585" rtl="0" eaLnBrk="1" fontAlgn="base" hangingPunct="1">
        <a:spcBef>
          <a:spcPct val="0"/>
        </a:spcBef>
        <a:spcAft>
          <a:spcPct val="0"/>
        </a:spcAft>
        <a:defRPr sz="4267" b="1">
          <a:solidFill>
            <a:schemeClr val="tx1"/>
          </a:solidFill>
          <a:latin typeface="Arial" charset="0"/>
          <a:ea typeface="ＭＳ Ｐゴシック" charset="0"/>
        </a:defRPr>
      </a:lvl3pPr>
      <a:lvl4pPr algn="ctr" defTabSz="609585" rtl="0" eaLnBrk="1" fontAlgn="base" hangingPunct="1">
        <a:spcBef>
          <a:spcPct val="0"/>
        </a:spcBef>
        <a:spcAft>
          <a:spcPct val="0"/>
        </a:spcAft>
        <a:defRPr sz="4267" b="1">
          <a:solidFill>
            <a:schemeClr val="tx1"/>
          </a:solidFill>
          <a:latin typeface="Arial" charset="0"/>
          <a:ea typeface="ＭＳ Ｐゴシック" charset="0"/>
        </a:defRPr>
      </a:lvl4pPr>
      <a:lvl5pPr algn="ctr" defTabSz="609585" rtl="0" eaLnBrk="1" fontAlgn="base" hangingPunct="1">
        <a:spcBef>
          <a:spcPct val="0"/>
        </a:spcBef>
        <a:spcAft>
          <a:spcPct val="0"/>
        </a:spcAft>
        <a:defRPr sz="4267" b="1">
          <a:solidFill>
            <a:schemeClr val="tx1"/>
          </a:solidFill>
          <a:latin typeface="Arial" charset="0"/>
          <a:ea typeface="ＭＳ Ｐゴシック" charset="0"/>
        </a:defRPr>
      </a:lvl5pPr>
      <a:lvl6pPr marL="609585" algn="ctr" defTabSz="609585" rtl="0" eaLnBrk="1" fontAlgn="base" hangingPunct="1">
        <a:spcBef>
          <a:spcPct val="0"/>
        </a:spcBef>
        <a:spcAft>
          <a:spcPct val="0"/>
        </a:spcAft>
        <a:defRPr sz="4267" b="1">
          <a:solidFill>
            <a:schemeClr val="tx1"/>
          </a:solidFill>
          <a:latin typeface="Arial" charset="0"/>
          <a:ea typeface="ＭＳ Ｐゴシック" charset="0"/>
        </a:defRPr>
      </a:lvl6pPr>
      <a:lvl7pPr marL="1219170" algn="ctr" defTabSz="609585" rtl="0" eaLnBrk="1" fontAlgn="base" hangingPunct="1">
        <a:spcBef>
          <a:spcPct val="0"/>
        </a:spcBef>
        <a:spcAft>
          <a:spcPct val="0"/>
        </a:spcAft>
        <a:defRPr sz="4267" b="1">
          <a:solidFill>
            <a:schemeClr val="tx1"/>
          </a:solidFill>
          <a:latin typeface="Arial" charset="0"/>
          <a:ea typeface="ＭＳ Ｐゴシック" charset="0"/>
        </a:defRPr>
      </a:lvl7pPr>
      <a:lvl8pPr marL="1828754" algn="ctr" defTabSz="609585" rtl="0" eaLnBrk="1" fontAlgn="base" hangingPunct="1">
        <a:spcBef>
          <a:spcPct val="0"/>
        </a:spcBef>
        <a:spcAft>
          <a:spcPct val="0"/>
        </a:spcAft>
        <a:defRPr sz="4267" b="1">
          <a:solidFill>
            <a:schemeClr val="tx1"/>
          </a:solidFill>
          <a:latin typeface="Arial" charset="0"/>
          <a:ea typeface="ＭＳ Ｐゴシック" charset="0"/>
        </a:defRPr>
      </a:lvl8pPr>
      <a:lvl9pPr marL="2438339" algn="ctr" defTabSz="609585" rtl="0" eaLnBrk="1" fontAlgn="base" hangingPunct="1">
        <a:spcBef>
          <a:spcPct val="0"/>
        </a:spcBef>
        <a:spcAft>
          <a:spcPct val="0"/>
        </a:spcAft>
        <a:defRPr sz="4267" b="1">
          <a:solidFill>
            <a:schemeClr val="tx1"/>
          </a:solidFill>
          <a:latin typeface="Arial" charset="0"/>
          <a:ea typeface="ＭＳ Ｐゴシック" charset="0"/>
        </a:defRPr>
      </a:lvl9pPr>
    </p:titleStyle>
    <p:bodyStyle>
      <a:lvl1pPr marL="457189" indent="-457189" algn="l" defTabSz="609585" rtl="0" eaLnBrk="1" fontAlgn="base" hangingPunct="1">
        <a:spcBef>
          <a:spcPct val="20000"/>
        </a:spcBef>
        <a:spcAft>
          <a:spcPct val="0"/>
        </a:spcAft>
        <a:buFont typeface="Arial" charset="0"/>
        <a:buChar char="•"/>
        <a:defRPr sz="3200" kern="1200">
          <a:solidFill>
            <a:schemeClr val="tx1"/>
          </a:solidFill>
          <a:latin typeface="Arial"/>
          <a:ea typeface="ＭＳ Ｐゴシック" charset="0"/>
          <a:cs typeface="Arial"/>
        </a:defRPr>
      </a:lvl1pPr>
      <a:lvl2pPr marL="990575" indent="-380990" algn="l" defTabSz="609585" rtl="0" eaLnBrk="1" fontAlgn="base" hangingPunct="1">
        <a:spcBef>
          <a:spcPct val="20000"/>
        </a:spcBef>
        <a:spcAft>
          <a:spcPct val="0"/>
        </a:spcAft>
        <a:buFont typeface="Arial" charset="0"/>
        <a:buChar char="–"/>
        <a:defRPr sz="3200" kern="1200">
          <a:solidFill>
            <a:schemeClr val="tx1"/>
          </a:solidFill>
          <a:latin typeface="Arial"/>
          <a:ea typeface="ＭＳ Ｐゴシック" charset="0"/>
          <a:cs typeface="Arial"/>
        </a:defRPr>
      </a:lvl2pPr>
      <a:lvl3pPr marL="1523962" indent="-304792" algn="l" defTabSz="609585" rtl="0" eaLnBrk="1" fontAlgn="base" hangingPunct="1">
        <a:spcBef>
          <a:spcPct val="20000"/>
        </a:spcBef>
        <a:spcAft>
          <a:spcPct val="0"/>
        </a:spcAft>
        <a:buFont typeface="Arial" charset="0"/>
        <a:buChar char="•"/>
        <a:defRPr kern="1200">
          <a:solidFill>
            <a:schemeClr val="tx1"/>
          </a:solidFill>
          <a:latin typeface="Arial"/>
          <a:ea typeface="ＭＳ Ｐゴシック" charset="0"/>
          <a:cs typeface="Arial"/>
        </a:defRPr>
      </a:lvl3pPr>
      <a:lvl4pPr marL="2133547" indent="-304792" algn="l" defTabSz="609585" rtl="0" eaLnBrk="1" fontAlgn="base" hangingPunct="1">
        <a:spcBef>
          <a:spcPct val="20000"/>
        </a:spcBef>
        <a:spcAft>
          <a:spcPct val="0"/>
        </a:spcAft>
        <a:buFont typeface="Arial" charset="0"/>
        <a:buChar char="–"/>
        <a:defRPr sz="1867" kern="1200">
          <a:solidFill>
            <a:schemeClr val="tx1"/>
          </a:solidFill>
          <a:latin typeface="Arial"/>
          <a:ea typeface="ＭＳ Ｐゴシック" charset="0"/>
          <a:cs typeface="Arial"/>
        </a:defRPr>
      </a:lvl4pPr>
      <a:lvl5pPr marL="2743131" indent="-304792" algn="l" defTabSz="609585" rtl="0" eaLnBrk="1" fontAlgn="base" hangingPunct="1">
        <a:spcBef>
          <a:spcPct val="20000"/>
        </a:spcBef>
        <a:spcAft>
          <a:spcPct val="0"/>
        </a:spcAft>
        <a:buFont typeface="Arial" charset="0"/>
        <a:buChar char="»"/>
        <a:defRPr sz="1333" kern="1200">
          <a:solidFill>
            <a:schemeClr val="tx1"/>
          </a:solidFill>
          <a:latin typeface="Arial"/>
          <a:ea typeface="ＭＳ Ｐゴシック" charset="0"/>
          <a:cs typeface="Arial"/>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B98C24-8575-8644-833E-593D27AC502F}"/>
              </a:ext>
            </a:extLst>
          </p:cNvPr>
          <p:cNvSpPr>
            <a:spLocks noGrp="1"/>
          </p:cNvSpPr>
          <p:nvPr>
            <p:ph type="ctrTitle"/>
          </p:nvPr>
        </p:nvSpPr>
        <p:spPr/>
        <p:txBody>
          <a:bodyPr/>
          <a:lstStyle/>
          <a:p>
            <a:r>
              <a:rPr lang="en-US" sz="4000" dirty="0"/>
              <a:t>NE 591: Advanced Reactor Materials</a:t>
            </a:r>
          </a:p>
        </p:txBody>
      </p:sp>
      <p:sp>
        <p:nvSpPr>
          <p:cNvPr id="3" name="Subtitle 2">
            <a:extLst>
              <a:ext uri="{FF2B5EF4-FFF2-40B4-BE49-F238E27FC236}">
                <a16:creationId xmlns:a16="http://schemas.microsoft.com/office/drawing/2014/main" id="{62187F49-5DA5-4E46-B793-DAB018625C3A}"/>
              </a:ext>
            </a:extLst>
          </p:cNvPr>
          <p:cNvSpPr>
            <a:spLocks noGrp="1"/>
          </p:cNvSpPr>
          <p:nvPr>
            <p:ph type="subTitle" idx="1"/>
          </p:nvPr>
        </p:nvSpPr>
        <p:spPr/>
        <p:txBody>
          <a:bodyPr/>
          <a:lstStyle/>
          <a:p>
            <a:r>
              <a:rPr lang="en-US" dirty="0"/>
              <a:t>Fall 2021</a:t>
            </a:r>
          </a:p>
          <a:p>
            <a:r>
              <a:rPr lang="en-US" dirty="0"/>
              <a:t>Dr. Benjamin Beeler</a:t>
            </a:r>
          </a:p>
        </p:txBody>
      </p:sp>
      <p:sp>
        <p:nvSpPr>
          <p:cNvPr id="4" name="Slide Number Placeholder 3">
            <a:extLst>
              <a:ext uri="{FF2B5EF4-FFF2-40B4-BE49-F238E27FC236}">
                <a16:creationId xmlns:a16="http://schemas.microsoft.com/office/drawing/2014/main" id="{D3A59C09-7130-3E40-BE71-8FD8881EF0C1}"/>
              </a:ext>
            </a:extLst>
          </p:cNvPr>
          <p:cNvSpPr>
            <a:spLocks noGrp="1"/>
          </p:cNvSpPr>
          <p:nvPr>
            <p:ph type="sldNum" sz="quarter" idx="12"/>
          </p:nvPr>
        </p:nvSpPr>
        <p:spPr/>
        <p:txBody>
          <a:bodyPr/>
          <a:lstStyle/>
          <a:p>
            <a:pPr>
              <a:defRPr/>
            </a:pPr>
            <a:fld id="{01E82176-A547-F94B-AC51-D6E9C882CB88}" type="slidenum">
              <a:rPr lang="en-US" smtClean="0"/>
              <a:pPr>
                <a:defRPr/>
              </a:pPr>
              <a:t>1</a:t>
            </a:fld>
            <a:endParaRPr lang="en-US"/>
          </a:p>
        </p:txBody>
      </p:sp>
    </p:spTree>
    <p:extLst>
      <p:ext uri="{BB962C8B-B14F-4D97-AF65-F5344CB8AC3E}">
        <p14:creationId xmlns:p14="http://schemas.microsoft.com/office/powerpoint/2010/main" val="33407828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83658-E0BE-2948-AC93-3B382352071A}"/>
              </a:ext>
            </a:extLst>
          </p:cNvPr>
          <p:cNvSpPr>
            <a:spLocks noGrp="1"/>
          </p:cNvSpPr>
          <p:nvPr>
            <p:ph type="title"/>
          </p:nvPr>
        </p:nvSpPr>
        <p:spPr/>
        <p:txBody>
          <a:bodyPr/>
          <a:lstStyle/>
          <a:p>
            <a:r>
              <a:rPr lang="en-US" dirty="0"/>
              <a:t>MN Crystal Structure</a:t>
            </a:r>
          </a:p>
        </p:txBody>
      </p:sp>
      <p:pic>
        <p:nvPicPr>
          <p:cNvPr id="6" name="Content Placeholder 5">
            <a:extLst>
              <a:ext uri="{FF2B5EF4-FFF2-40B4-BE49-F238E27FC236}">
                <a16:creationId xmlns:a16="http://schemas.microsoft.com/office/drawing/2014/main" id="{D4AB77CD-DF9F-B749-88BF-61C4792A6F76}"/>
              </a:ext>
            </a:extLst>
          </p:cNvPr>
          <p:cNvPicPr>
            <a:picLocks noGrp="1" noChangeAspect="1"/>
          </p:cNvPicPr>
          <p:nvPr>
            <p:ph sz="half" idx="1"/>
          </p:nvPr>
        </p:nvPicPr>
        <p:blipFill>
          <a:blip r:embed="rId2"/>
          <a:stretch>
            <a:fillRect/>
          </a:stretch>
        </p:blipFill>
        <p:spPr>
          <a:xfrm>
            <a:off x="860948" y="1968500"/>
            <a:ext cx="4882104" cy="4157663"/>
          </a:xfrm>
          <a:prstGeom prst="rect">
            <a:avLst/>
          </a:prstGeom>
        </p:spPr>
      </p:pic>
      <p:pic>
        <p:nvPicPr>
          <p:cNvPr id="7" name="Content Placeholder 6">
            <a:extLst>
              <a:ext uri="{FF2B5EF4-FFF2-40B4-BE49-F238E27FC236}">
                <a16:creationId xmlns:a16="http://schemas.microsoft.com/office/drawing/2014/main" id="{F7BBACBA-F349-E646-8B0E-E0EA2CCDCFC2}"/>
              </a:ext>
            </a:extLst>
          </p:cNvPr>
          <p:cNvPicPr>
            <a:picLocks noGrp="1" noChangeAspect="1"/>
          </p:cNvPicPr>
          <p:nvPr>
            <p:ph sz="half" idx="2"/>
          </p:nvPr>
        </p:nvPicPr>
        <p:blipFill>
          <a:blip r:embed="rId3"/>
          <a:stretch>
            <a:fillRect/>
          </a:stretch>
        </p:blipFill>
        <p:spPr>
          <a:xfrm>
            <a:off x="6355382" y="1968500"/>
            <a:ext cx="5069236" cy="4157663"/>
          </a:xfrm>
          <a:prstGeom prst="rect">
            <a:avLst/>
          </a:prstGeom>
        </p:spPr>
      </p:pic>
      <p:sp>
        <p:nvSpPr>
          <p:cNvPr id="5" name="Slide Number Placeholder 4">
            <a:extLst>
              <a:ext uri="{FF2B5EF4-FFF2-40B4-BE49-F238E27FC236}">
                <a16:creationId xmlns:a16="http://schemas.microsoft.com/office/drawing/2014/main" id="{83F84630-7890-6B48-AAEC-F02D377DB60E}"/>
              </a:ext>
            </a:extLst>
          </p:cNvPr>
          <p:cNvSpPr>
            <a:spLocks noGrp="1"/>
          </p:cNvSpPr>
          <p:nvPr>
            <p:ph type="sldNum" sz="quarter" idx="12"/>
          </p:nvPr>
        </p:nvSpPr>
        <p:spPr/>
        <p:txBody>
          <a:bodyPr/>
          <a:lstStyle/>
          <a:p>
            <a:pPr>
              <a:defRPr/>
            </a:pPr>
            <a:fld id="{EC35E9FC-F6D5-0349-BBED-EA7D7A9BC49B}" type="slidenum">
              <a:rPr lang="en-US" smtClean="0"/>
              <a:pPr>
                <a:defRPr/>
              </a:pPr>
              <a:t>10</a:t>
            </a:fld>
            <a:endParaRPr lang="en-US"/>
          </a:p>
        </p:txBody>
      </p:sp>
    </p:spTree>
    <p:extLst>
      <p:ext uri="{BB962C8B-B14F-4D97-AF65-F5344CB8AC3E}">
        <p14:creationId xmlns:p14="http://schemas.microsoft.com/office/powerpoint/2010/main" val="36030781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1B2D8-0A89-6E41-8D76-2EB715645836}"/>
              </a:ext>
            </a:extLst>
          </p:cNvPr>
          <p:cNvSpPr>
            <a:spLocks noGrp="1"/>
          </p:cNvSpPr>
          <p:nvPr>
            <p:ph type="title"/>
          </p:nvPr>
        </p:nvSpPr>
        <p:spPr/>
        <p:txBody>
          <a:bodyPr/>
          <a:lstStyle/>
          <a:p>
            <a:r>
              <a:rPr lang="en-US" dirty="0"/>
              <a:t>Ternary U/Pu-N</a:t>
            </a:r>
          </a:p>
        </p:txBody>
      </p:sp>
      <p:sp>
        <p:nvSpPr>
          <p:cNvPr id="3" name="Content Placeholder 2">
            <a:extLst>
              <a:ext uri="{FF2B5EF4-FFF2-40B4-BE49-F238E27FC236}">
                <a16:creationId xmlns:a16="http://schemas.microsoft.com/office/drawing/2014/main" id="{B283B449-B0E5-7649-BDB0-4DFADBEBB2EA}"/>
              </a:ext>
            </a:extLst>
          </p:cNvPr>
          <p:cNvSpPr>
            <a:spLocks noGrp="1"/>
          </p:cNvSpPr>
          <p:nvPr>
            <p:ph sz="half" idx="1"/>
          </p:nvPr>
        </p:nvSpPr>
        <p:spPr/>
        <p:txBody>
          <a:bodyPr/>
          <a:lstStyle/>
          <a:p>
            <a:r>
              <a:rPr lang="en-US" sz="2200" dirty="0"/>
              <a:t>The ternary system is characterized by a complete solubility of UN and </a:t>
            </a:r>
            <a:r>
              <a:rPr lang="en-US" sz="2200" dirty="0" err="1"/>
              <a:t>PuN</a:t>
            </a:r>
            <a:endParaRPr lang="en-US" sz="2200" dirty="0"/>
          </a:p>
          <a:p>
            <a:r>
              <a:rPr lang="en-US" sz="2200" dirty="0"/>
              <a:t>The (</a:t>
            </a:r>
            <a:r>
              <a:rPr lang="en-US" sz="2200" dirty="0" err="1"/>
              <a:t>U,Pu</a:t>
            </a:r>
            <a:r>
              <a:rPr lang="en-US" sz="2200" dirty="0"/>
              <a:t>)N phase has a narrow composition range of the N/(</a:t>
            </a:r>
            <a:r>
              <a:rPr lang="en-US" sz="2200" dirty="0" err="1"/>
              <a:t>U+Pu</a:t>
            </a:r>
            <a:r>
              <a:rPr lang="en-US" sz="2200" dirty="0"/>
              <a:t>) molar ratio</a:t>
            </a:r>
          </a:p>
          <a:p>
            <a:r>
              <a:rPr lang="en-US" sz="2200" dirty="0"/>
              <a:t>Although Pu2N3 does not exist in the Pu–N system, a </a:t>
            </a:r>
            <a:r>
              <a:rPr lang="en-US" sz="2200" dirty="0" err="1"/>
              <a:t>sesquinitride</a:t>
            </a:r>
            <a:r>
              <a:rPr lang="en-US" sz="2200" dirty="0"/>
              <a:t> phase was identified in the U–Pu–N system at a Pu/(</a:t>
            </a:r>
            <a:r>
              <a:rPr lang="en-US" sz="2200" dirty="0" err="1"/>
              <a:t>U+Pu</a:t>
            </a:r>
            <a:r>
              <a:rPr lang="en-US" sz="2200" dirty="0"/>
              <a:t>) molar ratio of 0.15</a:t>
            </a:r>
          </a:p>
          <a:p>
            <a:endParaRPr lang="en-US" sz="2200" dirty="0"/>
          </a:p>
        </p:txBody>
      </p:sp>
      <p:sp>
        <p:nvSpPr>
          <p:cNvPr id="4" name="Content Placeholder 3">
            <a:extLst>
              <a:ext uri="{FF2B5EF4-FFF2-40B4-BE49-F238E27FC236}">
                <a16:creationId xmlns:a16="http://schemas.microsoft.com/office/drawing/2014/main" id="{9F01189D-7A4E-DF47-93AD-6BF2AA1DFE0B}"/>
              </a:ext>
            </a:extLst>
          </p:cNvPr>
          <p:cNvSpPr>
            <a:spLocks noGrp="1"/>
          </p:cNvSpPr>
          <p:nvPr>
            <p:ph sz="half" idx="2"/>
          </p:nvPr>
        </p:nvSpPr>
        <p:spPr/>
        <p:txBody>
          <a:bodyPr/>
          <a:lstStyle/>
          <a:p>
            <a:r>
              <a:rPr lang="en-US" sz="2200" dirty="0"/>
              <a:t>In a mononitride lattice with NaCl-type structure, small nitrogen atoms are incorporated into a dense face-centered cubic packing of metal atoms</a:t>
            </a:r>
          </a:p>
          <a:p>
            <a:endParaRPr lang="en-US" sz="2200" dirty="0"/>
          </a:p>
        </p:txBody>
      </p:sp>
      <p:sp>
        <p:nvSpPr>
          <p:cNvPr id="5" name="Slide Number Placeholder 4">
            <a:extLst>
              <a:ext uri="{FF2B5EF4-FFF2-40B4-BE49-F238E27FC236}">
                <a16:creationId xmlns:a16="http://schemas.microsoft.com/office/drawing/2014/main" id="{AC0980D8-C0F8-D54F-8AA3-6D305D4EE32F}"/>
              </a:ext>
            </a:extLst>
          </p:cNvPr>
          <p:cNvSpPr>
            <a:spLocks noGrp="1"/>
          </p:cNvSpPr>
          <p:nvPr>
            <p:ph type="sldNum" sz="quarter" idx="12"/>
          </p:nvPr>
        </p:nvSpPr>
        <p:spPr/>
        <p:txBody>
          <a:bodyPr/>
          <a:lstStyle/>
          <a:p>
            <a:pPr>
              <a:defRPr/>
            </a:pPr>
            <a:fld id="{EC35E9FC-F6D5-0349-BBED-EA7D7A9BC49B}" type="slidenum">
              <a:rPr lang="en-US" smtClean="0"/>
              <a:pPr>
                <a:defRPr/>
              </a:pPr>
              <a:t>11</a:t>
            </a:fld>
            <a:endParaRPr lang="en-US"/>
          </a:p>
        </p:txBody>
      </p:sp>
      <p:pic>
        <p:nvPicPr>
          <p:cNvPr id="7" name="Content Placeholder 6">
            <a:extLst>
              <a:ext uri="{FF2B5EF4-FFF2-40B4-BE49-F238E27FC236}">
                <a16:creationId xmlns:a16="http://schemas.microsoft.com/office/drawing/2014/main" id="{47F34E8C-7265-364E-9819-4A5C6B25A1CB}"/>
              </a:ext>
            </a:extLst>
          </p:cNvPr>
          <p:cNvPicPr>
            <a:picLocks noChangeAspect="1"/>
          </p:cNvPicPr>
          <p:nvPr/>
        </p:nvPicPr>
        <p:blipFill rotWithShape="1">
          <a:blip r:embed="rId2"/>
          <a:srcRect r="51246" b="47584"/>
          <a:stretch/>
        </p:blipFill>
        <p:spPr bwMode="auto">
          <a:xfrm>
            <a:off x="7533033" y="3684277"/>
            <a:ext cx="2844800" cy="28349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pic>
    </p:spTree>
    <p:extLst>
      <p:ext uri="{BB962C8B-B14F-4D97-AF65-F5344CB8AC3E}">
        <p14:creationId xmlns:p14="http://schemas.microsoft.com/office/powerpoint/2010/main" val="6087708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3E5D1F7C-4A5C-0440-9AE9-6F62181F0D57}"/>
              </a:ext>
            </a:extLst>
          </p:cNvPr>
          <p:cNvPicPr>
            <a:picLocks noChangeAspect="1"/>
          </p:cNvPicPr>
          <p:nvPr/>
        </p:nvPicPr>
        <p:blipFill>
          <a:blip r:embed="rId2"/>
          <a:stretch>
            <a:fillRect/>
          </a:stretch>
        </p:blipFill>
        <p:spPr>
          <a:xfrm>
            <a:off x="8007626" y="4001097"/>
            <a:ext cx="3574774" cy="2706282"/>
          </a:xfrm>
          <a:prstGeom prst="rect">
            <a:avLst/>
          </a:prstGeom>
        </p:spPr>
      </p:pic>
      <p:sp>
        <p:nvSpPr>
          <p:cNvPr id="2" name="Title 1">
            <a:extLst>
              <a:ext uri="{FF2B5EF4-FFF2-40B4-BE49-F238E27FC236}">
                <a16:creationId xmlns:a16="http://schemas.microsoft.com/office/drawing/2014/main" id="{1DB45949-24EC-7D4D-90DC-323367E6A753}"/>
              </a:ext>
            </a:extLst>
          </p:cNvPr>
          <p:cNvSpPr>
            <a:spLocks noGrp="1"/>
          </p:cNvSpPr>
          <p:nvPr>
            <p:ph type="title"/>
          </p:nvPr>
        </p:nvSpPr>
        <p:spPr/>
        <p:txBody>
          <a:bodyPr/>
          <a:lstStyle/>
          <a:p>
            <a:r>
              <a:rPr lang="en-US" dirty="0"/>
              <a:t>Effect of Pu on U/Pu N Properties</a:t>
            </a:r>
          </a:p>
        </p:txBody>
      </p:sp>
      <p:sp>
        <p:nvSpPr>
          <p:cNvPr id="3" name="Content Placeholder 2">
            <a:extLst>
              <a:ext uri="{FF2B5EF4-FFF2-40B4-BE49-F238E27FC236}">
                <a16:creationId xmlns:a16="http://schemas.microsoft.com/office/drawing/2014/main" id="{4993ED67-FAC7-4740-8173-9AC6766AC290}"/>
              </a:ext>
            </a:extLst>
          </p:cNvPr>
          <p:cNvSpPr>
            <a:spLocks noGrp="1"/>
          </p:cNvSpPr>
          <p:nvPr>
            <p:ph sz="half" idx="1"/>
          </p:nvPr>
        </p:nvSpPr>
        <p:spPr>
          <a:xfrm>
            <a:off x="609600" y="1968503"/>
            <a:ext cx="10972800" cy="1987271"/>
          </a:xfrm>
        </p:spPr>
        <p:txBody>
          <a:bodyPr/>
          <a:lstStyle/>
          <a:p>
            <a:r>
              <a:rPr lang="en-US" sz="2200" dirty="0"/>
              <a:t>The addition of Pu can dramatically affect thermophysical properties</a:t>
            </a:r>
          </a:p>
          <a:p>
            <a:r>
              <a:rPr lang="en-US" sz="2200" dirty="0"/>
              <a:t>Pu is more volatile than U, and has a higher vapor pressure</a:t>
            </a:r>
          </a:p>
          <a:p>
            <a:r>
              <a:rPr lang="en-US" sz="2200" dirty="0"/>
              <a:t>Pu degrades the thermal conductivity by as much as 2X</a:t>
            </a:r>
          </a:p>
          <a:p>
            <a:r>
              <a:rPr lang="en-US" sz="2200" dirty="0" err="1"/>
              <a:t>PuN</a:t>
            </a:r>
            <a:r>
              <a:rPr lang="en-US" sz="2200" dirty="0"/>
              <a:t> is less stable than UN, and could be susceptible to radiolysis</a:t>
            </a:r>
          </a:p>
        </p:txBody>
      </p:sp>
      <p:pic>
        <p:nvPicPr>
          <p:cNvPr id="6" name="Content Placeholder 5">
            <a:extLst>
              <a:ext uri="{FF2B5EF4-FFF2-40B4-BE49-F238E27FC236}">
                <a16:creationId xmlns:a16="http://schemas.microsoft.com/office/drawing/2014/main" id="{9E6DB7B1-0C9F-5646-BC6F-150828BA484B}"/>
              </a:ext>
            </a:extLst>
          </p:cNvPr>
          <p:cNvPicPr>
            <a:picLocks noGrp="1" noChangeAspect="1"/>
          </p:cNvPicPr>
          <p:nvPr>
            <p:ph sz="half" idx="2"/>
          </p:nvPr>
        </p:nvPicPr>
        <p:blipFill>
          <a:blip r:embed="rId3"/>
          <a:stretch>
            <a:fillRect/>
          </a:stretch>
        </p:blipFill>
        <p:spPr>
          <a:xfrm>
            <a:off x="4296327" y="4001097"/>
            <a:ext cx="3708136" cy="2720379"/>
          </a:xfrm>
          <a:prstGeom prst="rect">
            <a:avLst/>
          </a:prstGeom>
        </p:spPr>
      </p:pic>
      <p:sp>
        <p:nvSpPr>
          <p:cNvPr id="5" name="Slide Number Placeholder 4">
            <a:extLst>
              <a:ext uri="{FF2B5EF4-FFF2-40B4-BE49-F238E27FC236}">
                <a16:creationId xmlns:a16="http://schemas.microsoft.com/office/drawing/2014/main" id="{C9BB71B1-8395-9746-80A3-F456182A5726}"/>
              </a:ext>
            </a:extLst>
          </p:cNvPr>
          <p:cNvSpPr>
            <a:spLocks noGrp="1"/>
          </p:cNvSpPr>
          <p:nvPr>
            <p:ph type="sldNum" sz="quarter" idx="12"/>
          </p:nvPr>
        </p:nvSpPr>
        <p:spPr/>
        <p:txBody>
          <a:bodyPr/>
          <a:lstStyle/>
          <a:p>
            <a:pPr>
              <a:defRPr/>
            </a:pPr>
            <a:fld id="{EC35E9FC-F6D5-0349-BBED-EA7D7A9BC49B}" type="slidenum">
              <a:rPr lang="en-US" smtClean="0"/>
              <a:pPr>
                <a:defRPr/>
              </a:pPr>
              <a:t>12</a:t>
            </a:fld>
            <a:endParaRPr lang="en-US"/>
          </a:p>
        </p:txBody>
      </p:sp>
      <p:pic>
        <p:nvPicPr>
          <p:cNvPr id="8" name="Picture 7">
            <a:extLst>
              <a:ext uri="{FF2B5EF4-FFF2-40B4-BE49-F238E27FC236}">
                <a16:creationId xmlns:a16="http://schemas.microsoft.com/office/drawing/2014/main" id="{4C697AB1-67DC-0D49-B671-34F1C6D984B8}"/>
              </a:ext>
            </a:extLst>
          </p:cNvPr>
          <p:cNvPicPr>
            <a:picLocks noChangeAspect="1"/>
          </p:cNvPicPr>
          <p:nvPr/>
        </p:nvPicPr>
        <p:blipFill>
          <a:blip r:embed="rId4"/>
          <a:stretch>
            <a:fillRect/>
          </a:stretch>
        </p:blipFill>
        <p:spPr>
          <a:xfrm>
            <a:off x="439254" y="4086154"/>
            <a:ext cx="3861076" cy="2771846"/>
          </a:xfrm>
          <a:prstGeom prst="rect">
            <a:avLst/>
          </a:prstGeom>
        </p:spPr>
      </p:pic>
    </p:spTree>
    <p:extLst>
      <p:ext uri="{BB962C8B-B14F-4D97-AF65-F5344CB8AC3E}">
        <p14:creationId xmlns:p14="http://schemas.microsoft.com/office/powerpoint/2010/main" val="1561381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E1878-00CA-8F4C-87E0-758D93D0C4F7}"/>
              </a:ext>
            </a:extLst>
          </p:cNvPr>
          <p:cNvSpPr>
            <a:spLocks noGrp="1"/>
          </p:cNvSpPr>
          <p:nvPr>
            <p:ph type="title"/>
          </p:nvPr>
        </p:nvSpPr>
        <p:spPr/>
        <p:txBody>
          <a:bodyPr/>
          <a:lstStyle/>
          <a:p>
            <a:r>
              <a:rPr lang="en-US" dirty="0"/>
              <a:t>Nitride Fabrication</a:t>
            </a:r>
          </a:p>
        </p:txBody>
      </p:sp>
      <p:sp>
        <p:nvSpPr>
          <p:cNvPr id="3" name="Content Placeholder 2">
            <a:extLst>
              <a:ext uri="{FF2B5EF4-FFF2-40B4-BE49-F238E27FC236}">
                <a16:creationId xmlns:a16="http://schemas.microsoft.com/office/drawing/2014/main" id="{69B8B896-E415-2B4B-91EE-7CCDDACE4435}"/>
              </a:ext>
            </a:extLst>
          </p:cNvPr>
          <p:cNvSpPr>
            <a:spLocks noGrp="1"/>
          </p:cNvSpPr>
          <p:nvPr>
            <p:ph sz="half" idx="1"/>
          </p:nvPr>
        </p:nvSpPr>
        <p:spPr/>
        <p:txBody>
          <a:bodyPr/>
          <a:lstStyle/>
          <a:p>
            <a:r>
              <a:rPr lang="en-US" sz="2200" dirty="0"/>
              <a:t>Similar to carbide fuels, preparation of nitrides from either metallic sources or from the </a:t>
            </a:r>
            <a:r>
              <a:rPr lang="en-US" sz="2200" dirty="0" err="1"/>
              <a:t>hydriding</a:t>
            </a:r>
            <a:r>
              <a:rPr lang="en-US" sz="2200" dirty="0"/>
              <a:t>-dehydriding process were explored in the 1960s and remain an option for laboratory implementation</a:t>
            </a:r>
          </a:p>
          <a:p>
            <a:r>
              <a:rPr lang="en-US" sz="2200" dirty="0"/>
              <a:t>These reactions are exothermic and should be carried out slowly by temperature cycling for better control of the products</a:t>
            </a:r>
          </a:p>
          <a:p>
            <a:r>
              <a:rPr lang="en-US" sz="2200" dirty="0"/>
              <a:t>It is difficult to apply the metal or hydride route to a technological fuel production line</a:t>
            </a:r>
          </a:p>
          <a:p>
            <a:endParaRPr lang="en-US" sz="2200" dirty="0"/>
          </a:p>
          <a:p>
            <a:endParaRPr lang="en-US" sz="2200" dirty="0"/>
          </a:p>
          <a:p>
            <a:endParaRPr lang="en-US" sz="2200" dirty="0"/>
          </a:p>
        </p:txBody>
      </p:sp>
      <p:sp>
        <p:nvSpPr>
          <p:cNvPr id="4" name="Content Placeholder 3">
            <a:extLst>
              <a:ext uri="{FF2B5EF4-FFF2-40B4-BE49-F238E27FC236}">
                <a16:creationId xmlns:a16="http://schemas.microsoft.com/office/drawing/2014/main" id="{70C5C040-3C32-1548-83F7-0BA1D190299F}"/>
              </a:ext>
            </a:extLst>
          </p:cNvPr>
          <p:cNvSpPr>
            <a:spLocks noGrp="1"/>
          </p:cNvSpPr>
          <p:nvPr>
            <p:ph sz="half" idx="2"/>
          </p:nvPr>
        </p:nvSpPr>
        <p:spPr/>
        <p:txBody>
          <a:bodyPr/>
          <a:lstStyle/>
          <a:p>
            <a:r>
              <a:rPr lang="en-US" sz="2200" dirty="0"/>
              <a:t>These processes include the nitridation of U or Pu metal in N2 or NH3 at 1073–1173 K, arc-melting of U or Pu metal under N2 pressure, nitridation of fine-grained U or Pu powder formed by the decomposition of hydrides with N2 or NH3 and direct reaction of UH3 or PuH</a:t>
            </a:r>
            <a:r>
              <a:rPr lang="en-US" sz="2200" baseline="-25000" dirty="0"/>
              <a:t>2.7 </a:t>
            </a:r>
            <a:r>
              <a:rPr lang="en-US" sz="2200" dirty="0"/>
              <a:t>with N2 or NH3</a:t>
            </a:r>
          </a:p>
          <a:p>
            <a:endParaRPr lang="en-US" sz="2200" dirty="0"/>
          </a:p>
        </p:txBody>
      </p:sp>
      <p:sp>
        <p:nvSpPr>
          <p:cNvPr id="5" name="Slide Number Placeholder 4">
            <a:extLst>
              <a:ext uri="{FF2B5EF4-FFF2-40B4-BE49-F238E27FC236}">
                <a16:creationId xmlns:a16="http://schemas.microsoft.com/office/drawing/2014/main" id="{CE371DDD-2697-F04E-8EED-29C10B6EB5C4}"/>
              </a:ext>
            </a:extLst>
          </p:cNvPr>
          <p:cNvSpPr>
            <a:spLocks noGrp="1"/>
          </p:cNvSpPr>
          <p:nvPr>
            <p:ph type="sldNum" sz="quarter" idx="12"/>
          </p:nvPr>
        </p:nvSpPr>
        <p:spPr/>
        <p:txBody>
          <a:bodyPr/>
          <a:lstStyle/>
          <a:p>
            <a:pPr>
              <a:defRPr/>
            </a:pPr>
            <a:fld id="{EC35E9FC-F6D5-0349-BBED-EA7D7A9BC49B}" type="slidenum">
              <a:rPr lang="en-US" smtClean="0"/>
              <a:pPr>
                <a:defRPr/>
              </a:pPr>
              <a:t>13</a:t>
            </a:fld>
            <a:endParaRPr lang="en-US"/>
          </a:p>
        </p:txBody>
      </p:sp>
    </p:spTree>
    <p:extLst>
      <p:ext uri="{BB962C8B-B14F-4D97-AF65-F5344CB8AC3E}">
        <p14:creationId xmlns:p14="http://schemas.microsoft.com/office/powerpoint/2010/main" val="10993715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21212-DE00-4E47-943C-0378CBEF722D}"/>
              </a:ext>
            </a:extLst>
          </p:cNvPr>
          <p:cNvSpPr>
            <a:spLocks noGrp="1"/>
          </p:cNvSpPr>
          <p:nvPr>
            <p:ph type="title"/>
          </p:nvPr>
        </p:nvSpPr>
        <p:spPr/>
        <p:txBody>
          <a:bodyPr/>
          <a:lstStyle/>
          <a:p>
            <a:r>
              <a:rPr lang="en-US" dirty="0"/>
              <a:t>Carbothermic Reduction</a:t>
            </a:r>
          </a:p>
        </p:txBody>
      </p:sp>
      <p:sp>
        <p:nvSpPr>
          <p:cNvPr id="3" name="Content Placeholder 2">
            <a:extLst>
              <a:ext uri="{FF2B5EF4-FFF2-40B4-BE49-F238E27FC236}">
                <a16:creationId xmlns:a16="http://schemas.microsoft.com/office/drawing/2014/main" id="{76F9ADF2-AFD8-234E-BA7A-F9C6C4574FBC}"/>
              </a:ext>
            </a:extLst>
          </p:cNvPr>
          <p:cNvSpPr>
            <a:spLocks noGrp="1"/>
          </p:cNvSpPr>
          <p:nvPr>
            <p:ph sz="half" idx="1"/>
          </p:nvPr>
        </p:nvSpPr>
        <p:spPr/>
        <p:txBody>
          <a:bodyPr/>
          <a:lstStyle/>
          <a:p>
            <a:r>
              <a:rPr lang="en-US" sz="2200" dirty="0"/>
              <a:t>Carbothermic reduction is the most widely used process for preparing nitride fuel</a:t>
            </a:r>
          </a:p>
          <a:p>
            <a:r>
              <a:rPr lang="en-US" sz="2200" dirty="0"/>
              <a:t>The starting material is a dioxide and carbon, and the general reaction is</a:t>
            </a:r>
          </a:p>
          <a:p>
            <a:endParaRPr lang="en-US" sz="2200" dirty="0"/>
          </a:p>
          <a:p>
            <a:r>
              <a:rPr lang="en-US" sz="2200" dirty="0"/>
              <a:t>The mixture of dioxide and carbon is heated in N2 gas stream, usually at 1773–1973 K</a:t>
            </a:r>
          </a:p>
          <a:p>
            <a:r>
              <a:rPr lang="en-US" sz="2200" dirty="0"/>
              <a:t>An excess amount of carbon is usually added to the mixture to reduce the oxygen content</a:t>
            </a:r>
          </a:p>
          <a:p>
            <a:endParaRPr lang="en-US" sz="2200" dirty="0"/>
          </a:p>
          <a:p>
            <a:endParaRPr lang="en-US" sz="2200" dirty="0"/>
          </a:p>
        </p:txBody>
      </p:sp>
      <p:sp>
        <p:nvSpPr>
          <p:cNvPr id="4" name="Content Placeholder 3">
            <a:extLst>
              <a:ext uri="{FF2B5EF4-FFF2-40B4-BE49-F238E27FC236}">
                <a16:creationId xmlns:a16="http://schemas.microsoft.com/office/drawing/2014/main" id="{B8FD1222-F8F2-2141-9E11-5AB9C7210AFE}"/>
              </a:ext>
            </a:extLst>
          </p:cNvPr>
          <p:cNvSpPr>
            <a:spLocks noGrp="1"/>
          </p:cNvSpPr>
          <p:nvPr>
            <p:ph sz="half" idx="2"/>
          </p:nvPr>
        </p:nvSpPr>
        <p:spPr/>
        <p:txBody>
          <a:bodyPr/>
          <a:lstStyle/>
          <a:p>
            <a:r>
              <a:rPr lang="en-US" sz="2200" dirty="0"/>
              <a:t>The residual carbon is removed from the products by heating in a N2-H2 stream</a:t>
            </a:r>
          </a:p>
          <a:p>
            <a:r>
              <a:rPr lang="en-US" sz="2200" dirty="0"/>
              <a:t>The initial C/MO2 mixing ratio was historically chosen at 2.2–2.5 for the preparation of UN and (</a:t>
            </a:r>
            <a:r>
              <a:rPr lang="en-US" sz="2200" dirty="0" err="1"/>
              <a:t>U,Pu</a:t>
            </a:r>
            <a:r>
              <a:rPr lang="en-US" sz="2200" dirty="0"/>
              <a:t>)N</a:t>
            </a:r>
          </a:p>
          <a:p>
            <a:r>
              <a:rPr lang="en-US" sz="2200" dirty="0"/>
              <a:t>For the preparation of UN and (</a:t>
            </a:r>
            <a:r>
              <a:rPr lang="en-US" sz="2200" dirty="0" err="1"/>
              <a:t>U,Pu</a:t>
            </a:r>
            <a:r>
              <a:rPr lang="en-US" sz="2200" dirty="0"/>
              <a:t>)N, the atmosphere is changed to </a:t>
            </a:r>
            <a:r>
              <a:rPr lang="en-US" sz="2200" dirty="0" err="1"/>
              <a:t>Ar</a:t>
            </a:r>
            <a:r>
              <a:rPr lang="en-US" sz="2200" dirty="0"/>
              <a:t> or He from N2 or N2–H2 to prevent the formation of higher nitrides</a:t>
            </a:r>
          </a:p>
        </p:txBody>
      </p:sp>
      <p:sp>
        <p:nvSpPr>
          <p:cNvPr id="5" name="Slide Number Placeholder 4">
            <a:extLst>
              <a:ext uri="{FF2B5EF4-FFF2-40B4-BE49-F238E27FC236}">
                <a16:creationId xmlns:a16="http://schemas.microsoft.com/office/drawing/2014/main" id="{61D5D283-6276-634A-AE4C-FEF72C627AB9}"/>
              </a:ext>
            </a:extLst>
          </p:cNvPr>
          <p:cNvSpPr>
            <a:spLocks noGrp="1"/>
          </p:cNvSpPr>
          <p:nvPr>
            <p:ph type="sldNum" sz="quarter" idx="12"/>
          </p:nvPr>
        </p:nvSpPr>
        <p:spPr/>
        <p:txBody>
          <a:bodyPr/>
          <a:lstStyle/>
          <a:p>
            <a:pPr>
              <a:defRPr/>
            </a:pPr>
            <a:fld id="{EC35E9FC-F6D5-0349-BBED-EA7D7A9BC49B}" type="slidenum">
              <a:rPr lang="en-US" smtClean="0"/>
              <a:pPr>
                <a:defRPr/>
              </a:pPr>
              <a:t>14</a:t>
            </a:fld>
            <a:endParaRPr lang="en-US"/>
          </a:p>
        </p:txBody>
      </p:sp>
      <p:pic>
        <p:nvPicPr>
          <p:cNvPr id="6" name="Picture 5">
            <a:extLst>
              <a:ext uri="{FF2B5EF4-FFF2-40B4-BE49-F238E27FC236}">
                <a16:creationId xmlns:a16="http://schemas.microsoft.com/office/drawing/2014/main" id="{2A0526AE-6358-764D-862C-CFBD3CACC072}"/>
              </a:ext>
            </a:extLst>
          </p:cNvPr>
          <p:cNvPicPr>
            <a:picLocks noChangeAspect="1"/>
          </p:cNvPicPr>
          <p:nvPr/>
        </p:nvPicPr>
        <p:blipFill rotWithShape="1">
          <a:blip r:embed="rId2"/>
          <a:srcRect t="22193"/>
          <a:stretch/>
        </p:blipFill>
        <p:spPr>
          <a:xfrm>
            <a:off x="1366079" y="3849706"/>
            <a:ext cx="4013200" cy="395256"/>
          </a:xfrm>
          <a:prstGeom prst="rect">
            <a:avLst/>
          </a:prstGeom>
        </p:spPr>
      </p:pic>
    </p:spTree>
    <p:extLst>
      <p:ext uri="{BB962C8B-B14F-4D97-AF65-F5344CB8AC3E}">
        <p14:creationId xmlns:p14="http://schemas.microsoft.com/office/powerpoint/2010/main" val="42679346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091D6-9E84-F444-AC12-8E0A9B28EB7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23BAA2F-DBDD-344C-A6B2-0B3215E95DC4}"/>
              </a:ext>
            </a:extLst>
          </p:cNvPr>
          <p:cNvSpPr>
            <a:spLocks noGrp="1"/>
          </p:cNvSpPr>
          <p:nvPr>
            <p:ph sz="half" idx="1"/>
          </p:nvPr>
        </p:nvSpPr>
        <p:spPr/>
        <p:txBody>
          <a:bodyPr/>
          <a:lstStyle/>
          <a:p>
            <a:endParaRPr lang="en-US"/>
          </a:p>
        </p:txBody>
      </p:sp>
      <p:sp>
        <p:nvSpPr>
          <p:cNvPr id="4" name="Content Placeholder 3">
            <a:extLst>
              <a:ext uri="{FF2B5EF4-FFF2-40B4-BE49-F238E27FC236}">
                <a16:creationId xmlns:a16="http://schemas.microsoft.com/office/drawing/2014/main" id="{C02A8442-E9E2-AE47-B42B-2B2400A27495}"/>
              </a:ext>
            </a:extLst>
          </p:cNvPr>
          <p:cNvSpPr>
            <a:spLocks noGrp="1"/>
          </p:cNvSpPr>
          <p:nvPr>
            <p:ph sz="half" idx="2"/>
          </p:nvPr>
        </p:nvSpPr>
        <p:spPr/>
        <p:txBody>
          <a:bodyPr/>
          <a:lstStyle/>
          <a:p>
            <a:endParaRPr lang="en-US"/>
          </a:p>
        </p:txBody>
      </p:sp>
      <p:sp>
        <p:nvSpPr>
          <p:cNvPr id="5" name="Slide Number Placeholder 4">
            <a:extLst>
              <a:ext uri="{FF2B5EF4-FFF2-40B4-BE49-F238E27FC236}">
                <a16:creationId xmlns:a16="http://schemas.microsoft.com/office/drawing/2014/main" id="{D9CB219D-1350-FA40-9552-D375C8FB11D9}"/>
              </a:ext>
            </a:extLst>
          </p:cNvPr>
          <p:cNvSpPr>
            <a:spLocks noGrp="1"/>
          </p:cNvSpPr>
          <p:nvPr>
            <p:ph type="sldNum" sz="quarter" idx="12"/>
          </p:nvPr>
        </p:nvSpPr>
        <p:spPr/>
        <p:txBody>
          <a:bodyPr/>
          <a:lstStyle/>
          <a:p>
            <a:pPr>
              <a:defRPr/>
            </a:pPr>
            <a:fld id="{EC35E9FC-F6D5-0349-BBED-EA7D7A9BC49B}" type="slidenum">
              <a:rPr lang="en-US" smtClean="0"/>
              <a:pPr>
                <a:defRPr/>
              </a:pPr>
              <a:t>15</a:t>
            </a:fld>
            <a:endParaRPr lang="en-US"/>
          </a:p>
        </p:txBody>
      </p:sp>
    </p:spTree>
    <p:extLst>
      <p:ext uri="{BB962C8B-B14F-4D97-AF65-F5344CB8AC3E}">
        <p14:creationId xmlns:p14="http://schemas.microsoft.com/office/powerpoint/2010/main" val="30644136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41343-7E3B-BF45-9EF4-B01300897CC8}"/>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AFCB3387-0B48-9C46-9281-C5F4A164DE9B}"/>
              </a:ext>
            </a:extLst>
          </p:cNvPr>
          <p:cNvSpPr>
            <a:spLocks noGrp="1"/>
          </p:cNvSpPr>
          <p:nvPr>
            <p:ph sz="half" idx="1"/>
          </p:nvPr>
        </p:nvSpPr>
        <p:spPr>
          <a:xfrm>
            <a:off x="609599" y="1968503"/>
            <a:ext cx="10972799" cy="4157663"/>
          </a:xfrm>
        </p:spPr>
        <p:txBody>
          <a:bodyPr/>
          <a:lstStyle/>
          <a:p>
            <a:endParaRPr lang="en-US" sz="2200" dirty="0"/>
          </a:p>
        </p:txBody>
      </p:sp>
      <p:sp>
        <p:nvSpPr>
          <p:cNvPr id="5" name="Slide Number Placeholder 4">
            <a:extLst>
              <a:ext uri="{FF2B5EF4-FFF2-40B4-BE49-F238E27FC236}">
                <a16:creationId xmlns:a16="http://schemas.microsoft.com/office/drawing/2014/main" id="{5B5E56AE-70A3-094D-82C5-3DE09B9C3AB5}"/>
              </a:ext>
            </a:extLst>
          </p:cNvPr>
          <p:cNvSpPr>
            <a:spLocks noGrp="1"/>
          </p:cNvSpPr>
          <p:nvPr>
            <p:ph type="sldNum" sz="quarter" idx="12"/>
          </p:nvPr>
        </p:nvSpPr>
        <p:spPr/>
        <p:txBody>
          <a:bodyPr/>
          <a:lstStyle/>
          <a:p>
            <a:pPr>
              <a:defRPr/>
            </a:pPr>
            <a:fld id="{EC35E9FC-F6D5-0349-BBED-EA7D7A9BC49B}" type="slidenum">
              <a:rPr lang="en-US" smtClean="0"/>
              <a:pPr>
                <a:defRPr/>
              </a:pPr>
              <a:t>16</a:t>
            </a:fld>
            <a:endParaRPr lang="en-US"/>
          </a:p>
        </p:txBody>
      </p:sp>
    </p:spTree>
    <p:extLst>
      <p:ext uri="{BB962C8B-B14F-4D97-AF65-F5344CB8AC3E}">
        <p14:creationId xmlns:p14="http://schemas.microsoft.com/office/powerpoint/2010/main" val="38770335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498CF-D290-5B48-A527-C9D88D378394}"/>
              </a:ext>
            </a:extLst>
          </p:cNvPr>
          <p:cNvSpPr>
            <a:spLocks noGrp="1"/>
          </p:cNvSpPr>
          <p:nvPr>
            <p:ph type="title"/>
          </p:nvPr>
        </p:nvSpPr>
        <p:spPr/>
        <p:txBody>
          <a:bodyPr/>
          <a:lstStyle/>
          <a:p>
            <a:r>
              <a:rPr lang="en-US" dirty="0"/>
              <a:t>Last Time</a:t>
            </a:r>
          </a:p>
        </p:txBody>
      </p:sp>
      <p:sp>
        <p:nvSpPr>
          <p:cNvPr id="3" name="Content Placeholder 2">
            <a:extLst>
              <a:ext uri="{FF2B5EF4-FFF2-40B4-BE49-F238E27FC236}">
                <a16:creationId xmlns:a16="http://schemas.microsoft.com/office/drawing/2014/main" id="{B59AFB9E-7F06-1E43-AD25-87B4B04B8914}"/>
              </a:ext>
            </a:extLst>
          </p:cNvPr>
          <p:cNvSpPr>
            <a:spLocks noGrp="1"/>
          </p:cNvSpPr>
          <p:nvPr>
            <p:ph idx="1"/>
          </p:nvPr>
        </p:nvSpPr>
        <p:spPr/>
        <p:txBody>
          <a:bodyPr/>
          <a:lstStyle/>
          <a:p>
            <a:r>
              <a:rPr lang="en-US" sz="2200" dirty="0"/>
              <a:t>Key thermophysical properties includes thermal conductivity, CTE, creep, etc., and vary strongly based upon composition</a:t>
            </a:r>
          </a:p>
          <a:p>
            <a:r>
              <a:rPr lang="en-US" sz="2200" dirty="0"/>
              <a:t>Two primary phases: UC and U2C3</a:t>
            </a:r>
          </a:p>
          <a:p>
            <a:r>
              <a:rPr lang="en-US" sz="2200" dirty="0"/>
              <a:t>Three stages in burnup that affect centerline temperature</a:t>
            </a:r>
          </a:p>
          <a:p>
            <a:r>
              <a:rPr lang="en-US" sz="2200" dirty="0"/>
              <a:t>Fuel restructures into typically three zones with variable porosity</a:t>
            </a:r>
          </a:p>
          <a:p>
            <a:r>
              <a:rPr lang="en-US" sz="2200" dirty="0"/>
              <a:t>Carburization of cladding is the key FCCI phenomenon</a:t>
            </a:r>
          </a:p>
          <a:p>
            <a:r>
              <a:rPr lang="en-US" sz="2200" dirty="0"/>
              <a:t>Control of C/M ratio via initial </a:t>
            </a:r>
            <a:r>
              <a:rPr lang="en-US" sz="2200" dirty="0" err="1"/>
              <a:t>hyperstoichiometry</a:t>
            </a:r>
            <a:r>
              <a:rPr lang="en-US" sz="2200" dirty="0"/>
              <a:t> prevents low melting metal phases forming</a:t>
            </a:r>
          </a:p>
          <a:p>
            <a:r>
              <a:rPr lang="en-US" sz="2200" dirty="0"/>
              <a:t>Carbothermic reduction is primary fabrication route</a:t>
            </a:r>
          </a:p>
          <a:p>
            <a:endParaRPr lang="en-US" sz="2200" dirty="0"/>
          </a:p>
        </p:txBody>
      </p:sp>
      <p:sp>
        <p:nvSpPr>
          <p:cNvPr id="4" name="Slide Number Placeholder 3">
            <a:extLst>
              <a:ext uri="{FF2B5EF4-FFF2-40B4-BE49-F238E27FC236}">
                <a16:creationId xmlns:a16="http://schemas.microsoft.com/office/drawing/2014/main" id="{4A8E7BC0-4DA6-2E40-A3B2-211A244F7957}"/>
              </a:ext>
            </a:extLst>
          </p:cNvPr>
          <p:cNvSpPr>
            <a:spLocks noGrp="1"/>
          </p:cNvSpPr>
          <p:nvPr>
            <p:ph type="sldNum" sz="quarter" idx="12"/>
          </p:nvPr>
        </p:nvSpPr>
        <p:spPr/>
        <p:txBody>
          <a:bodyPr/>
          <a:lstStyle/>
          <a:p>
            <a:pPr>
              <a:defRPr/>
            </a:pPr>
            <a:fld id="{3FF2C605-4958-CF43-AA48-80339EFDB0AF}" type="slidenum">
              <a:rPr lang="en-US" smtClean="0"/>
              <a:pPr>
                <a:defRPr/>
              </a:pPr>
              <a:t>2</a:t>
            </a:fld>
            <a:endParaRPr lang="en-US"/>
          </a:p>
        </p:txBody>
      </p:sp>
    </p:spTree>
    <p:extLst>
      <p:ext uri="{BB962C8B-B14F-4D97-AF65-F5344CB8AC3E}">
        <p14:creationId xmlns:p14="http://schemas.microsoft.com/office/powerpoint/2010/main" val="1818881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ED69B-E417-7F42-B658-1EC1C69651A0}"/>
              </a:ext>
            </a:extLst>
          </p:cNvPr>
          <p:cNvSpPr>
            <a:spLocks noGrp="1"/>
          </p:cNvSpPr>
          <p:nvPr>
            <p:ph type="title"/>
          </p:nvPr>
        </p:nvSpPr>
        <p:spPr/>
        <p:txBody>
          <a:bodyPr/>
          <a:lstStyle/>
          <a:p>
            <a:r>
              <a:rPr lang="en-US" dirty="0"/>
              <a:t>Nitride Fuels</a:t>
            </a:r>
          </a:p>
        </p:txBody>
      </p:sp>
      <p:sp>
        <p:nvSpPr>
          <p:cNvPr id="3" name="Content Placeholder 2">
            <a:extLst>
              <a:ext uri="{FF2B5EF4-FFF2-40B4-BE49-F238E27FC236}">
                <a16:creationId xmlns:a16="http://schemas.microsoft.com/office/drawing/2014/main" id="{8C6170CC-74F9-354F-B38C-514F4ADC1BA2}"/>
              </a:ext>
            </a:extLst>
          </p:cNvPr>
          <p:cNvSpPr>
            <a:spLocks noGrp="1"/>
          </p:cNvSpPr>
          <p:nvPr>
            <p:ph sz="half" idx="1"/>
          </p:nvPr>
        </p:nvSpPr>
        <p:spPr/>
        <p:txBody>
          <a:bodyPr/>
          <a:lstStyle/>
          <a:p>
            <a:r>
              <a:rPr lang="en-US" sz="2200" dirty="0"/>
              <a:t>Nitride fuel has been proposed as an advanced fuel for fast reactors and developed since the 1960s and tested in the BR-10, FFTF, and EBR-II reactors</a:t>
            </a:r>
          </a:p>
          <a:p>
            <a:r>
              <a:rPr lang="en-US" sz="2200" dirty="0"/>
              <a:t>Nitride fuel is a solid solution of uranium mononitride (UN) and plutonium mononitride (</a:t>
            </a:r>
            <a:r>
              <a:rPr lang="en-US" sz="2200" dirty="0" err="1"/>
              <a:t>PuN</a:t>
            </a:r>
            <a:r>
              <a:rPr lang="en-US" sz="2200" dirty="0"/>
              <a:t>), in which the Pu/(</a:t>
            </a:r>
            <a:r>
              <a:rPr lang="en-US" sz="2200" dirty="0" err="1"/>
              <a:t>U+Pu</a:t>
            </a:r>
            <a:r>
              <a:rPr lang="en-US" sz="2200" dirty="0"/>
              <a:t>) molar ratio ranges from 0.15 to 0.25</a:t>
            </a:r>
          </a:p>
          <a:p>
            <a:endParaRPr lang="en-US" sz="2200" dirty="0"/>
          </a:p>
        </p:txBody>
      </p:sp>
      <p:sp>
        <p:nvSpPr>
          <p:cNvPr id="4" name="Content Placeholder 3">
            <a:extLst>
              <a:ext uri="{FF2B5EF4-FFF2-40B4-BE49-F238E27FC236}">
                <a16:creationId xmlns:a16="http://schemas.microsoft.com/office/drawing/2014/main" id="{F3F03880-A363-EA4D-AEDC-55314C8A3C4A}"/>
              </a:ext>
            </a:extLst>
          </p:cNvPr>
          <p:cNvSpPr>
            <a:spLocks noGrp="1"/>
          </p:cNvSpPr>
          <p:nvPr>
            <p:ph sz="half" idx="2"/>
          </p:nvPr>
        </p:nvSpPr>
        <p:spPr/>
        <p:txBody>
          <a:bodyPr/>
          <a:lstStyle/>
          <a:p>
            <a:r>
              <a:rPr lang="en-US" sz="2200" dirty="0"/>
              <a:t>Nitride has also been proposed as a fuel for space reactors</a:t>
            </a:r>
          </a:p>
          <a:p>
            <a:r>
              <a:rPr lang="en-US" sz="2200" dirty="0"/>
              <a:t>UN, </a:t>
            </a:r>
            <a:r>
              <a:rPr lang="en-US" sz="2200" dirty="0" err="1"/>
              <a:t>PuN</a:t>
            </a:r>
            <a:r>
              <a:rPr lang="en-US" sz="2200" dirty="0"/>
              <a:t>, and minor actinide mononitride (</a:t>
            </a:r>
            <a:r>
              <a:rPr lang="en-US" sz="2200" dirty="0" err="1"/>
              <a:t>U,Pu,MA</a:t>
            </a:r>
            <a:r>
              <a:rPr lang="en-US" sz="2200" dirty="0"/>
              <a:t>)N, has been proposed as one of the candidate fuels for Gen IV-type fast reactors</a:t>
            </a:r>
          </a:p>
          <a:p>
            <a:r>
              <a:rPr lang="en-US" sz="2200" dirty="0"/>
              <a:t>U-free nitride fuel, such as (</a:t>
            </a:r>
            <a:r>
              <a:rPr lang="en-US" sz="2200" dirty="0" err="1"/>
              <a:t>Pu,MA</a:t>
            </a:r>
            <a:r>
              <a:rPr lang="en-US" sz="2200" dirty="0"/>
              <a:t>)N diluted by </a:t>
            </a:r>
            <a:r>
              <a:rPr lang="en-US" sz="2200" dirty="0" err="1"/>
              <a:t>ZrN</a:t>
            </a:r>
            <a:r>
              <a:rPr lang="en-US" sz="2200" dirty="0"/>
              <a:t>, has been studied for MA transmutation accelerator driven systems</a:t>
            </a:r>
          </a:p>
          <a:p>
            <a:endParaRPr lang="en-US" sz="2200" dirty="0"/>
          </a:p>
          <a:p>
            <a:endParaRPr lang="en-US" sz="2200" dirty="0"/>
          </a:p>
          <a:p>
            <a:endParaRPr lang="en-US" sz="2200" dirty="0"/>
          </a:p>
        </p:txBody>
      </p:sp>
      <p:sp>
        <p:nvSpPr>
          <p:cNvPr id="5" name="Slide Number Placeholder 4">
            <a:extLst>
              <a:ext uri="{FF2B5EF4-FFF2-40B4-BE49-F238E27FC236}">
                <a16:creationId xmlns:a16="http://schemas.microsoft.com/office/drawing/2014/main" id="{09F4615F-2688-5743-9E6C-F7BCB206CC37}"/>
              </a:ext>
            </a:extLst>
          </p:cNvPr>
          <p:cNvSpPr>
            <a:spLocks noGrp="1"/>
          </p:cNvSpPr>
          <p:nvPr>
            <p:ph type="sldNum" sz="quarter" idx="12"/>
          </p:nvPr>
        </p:nvSpPr>
        <p:spPr/>
        <p:txBody>
          <a:bodyPr/>
          <a:lstStyle/>
          <a:p>
            <a:pPr>
              <a:defRPr/>
            </a:pPr>
            <a:fld id="{EC35E9FC-F6D5-0349-BBED-EA7D7A9BC49B}" type="slidenum">
              <a:rPr lang="en-US" smtClean="0"/>
              <a:pPr>
                <a:defRPr/>
              </a:pPr>
              <a:t>3</a:t>
            </a:fld>
            <a:endParaRPr lang="en-US"/>
          </a:p>
        </p:txBody>
      </p:sp>
    </p:spTree>
    <p:extLst>
      <p:ext uri="{BB962C8B-B14F-4D97-AF65-F5344CB8AC3E}">
        <p14:creationId xmlns:p14="http://schemas.microsoft.com/office/powerpoint/2010/main" val="22216631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A988CC-1BB6-514C-AC44-52BB40C50D42}"/>
              </a:ext>
            </a:extLst>
          </p:cNvPr>
          <p:cNvSpPr>
            <a:spLocks noGrp="1"/>
          </p:cNvSpPr>
          <p:nvPr>
            <p:ph type="title"/>
          </p:nvPr>
        </p:nvSpPr>
        <p:spPr/>
        <p:txBody>
          <a:bodyPr/>
          <a:lstStyle/>
          <a:p>
            <a:r>
              <a:rPr lang="en-US" dirty="0"/>
              <a:t>Nitride Fuels</a:t>
            </a:r>
          </a:p>
        </p:txBody>
      </p:sp>
      <p:sp>
        <p:nvSpPr>
          <p:cNvPr id="3" name="Content Placeholder 2">
            <a:extLst>
              <a:ext uri="{FF2B5EF4-FFF2-40B4-BE49-F238E27FC236}">
                <a16:creationId xmlns:a16="http://schemas.microsoft.com/office/drawing/2014/main" id="{9B16093F-79D4-BF49-AF82-65E548519481}"/>
              </a:ext>
            </a:extLst>
          </p:cNvPr>
          <p:cNvSpPr>
            <a:spLocks noGrp="1"/>
          </p:cNvSpPr>
          <p:nvPr>
            <p:ph sz="half" idx="1"/>
          </p:nvPr>
        </p:nvSpPr>
        <p:spPr/>
        <p:txBody>
          <a:bodyPr/>
          <a:lstStyle/>
          <a:p>
            <a:r>
              <a:rPr lang="en-US" sz="2200" dirty="0"/>
              <a:t>Higher fissile density: 40% more uranium in UN than in UO2, leading to higher conversion ratios, and potentially higher burn-ups</a:t>
            </a:r>
          </a:p>
          <a:p>
            <a:r>
              <a:rPr lang="en-US" sz="2200" dirty="0"/>
              <a:t>Higher thermal conductivity: reduction of the fuel centerline temperature, increase in the margin for fuel melting, delay the migration of fission products and actinides</a:t>
            </a:r>
          </a:p>
          <a:p>
            <a:endParaRPr lang="en-US" sz="2200" dirty="0"/>
          </a:p>
          <a:p>
            <a:endParaRPr lang="en-US" sz="2200" dirty="0"/>
          </a:p>
          <a:p>
            <a:endParaRPr lang="en-US" sz="2200" dirty="0"/>
          </a:p>
        </p:txBody>
      </p:sp>
      <p:sp>
        <p:nvSpPr>
          <p:cNvPr id="4" name="Content Placeholder 3">
            <a:extLst>
              <a:ext uri="{FF2B5EF4-FFF2-40B4-BE49-F238E27FC236}">
                <a16:creationId xmlns:a16="http://schemas.microsoft.com/office/drawing/2014/main" id="{5D1C976F-524A-4B44-90F3-0C48AEE31CA5}"/>
              </a:ext>
            </a:extLst>
          </p:cNvPr>
          <p:cNvSpPr>
            <a:spLocks noGrp="1"/>
          </p:cNvSpPr>
          <p:nvPr>
            <p:ph sz="half" idx="2"/>
          </p:nvPr>
        </p:nvSpPr>
        <p:spPr>
          <a:xfrm>
            <a:off x="6197600" y="1968503"/>
            <a:ext cx="5700110" cy="4157663"/>
          </a:xfrm>
        </p:spPr>
        <p:txBody>
          <a:bodyPr/>
          <a:lstStyle/>
          <a:p>
            <a:r>
              <a:rPr lang="en-US" sz="2200" dirty="0"/>
              <a:t>Reprocessing: readily dissolve in nitric acid (HNO3), making this fuel compatible with the PUREX process</a:t>
            </a:r>
          </a:p>
          <a:p>
            <a:r>
              <a:rPr lang="en-US" sz="2200" dirty="0"/>
              <a:t>Stability: chemically compatible with most potential cladding materials, good irradiation stability</a:t>
            </a:r>
          </a:p>
          <a:p>
            <a:r>
              <a:rPr lang="en-US" sz="2200" dirty="0"/>
              <a:t>Potential for longer fuel cycle: neutronic behavior of UN can extend cycles from 18 to 25 months, reducing costs and down time</a:t>
            </a:r>
          </a:p>
          <a:p>
            <a:endParaRPr lang="en-US" dirty="0"/>
          </a:p>
          <a:p>
            <a:endParaRPr lang="en-US" sz="2200" dirty="0"/>
          </a:p>
        </p:txBody>
      </p:sp>
      <p:sp>
        <p:nvSpPr>
          <p:cNvPr id="5" name="Slide Number Placeholder 4">
            <a:extLst>
              <a:ext uri="{FF2B5EF4-FFF2-40B4-BE49-F238E27FC236}">
                <a16:creationId xmlns:a16="http://schemas.microsoft.com/office/drawing/2014/main" id="{C2264A02-2A42-0C4B-8A4E-291E1FA62EB8}"/>
              </a:ext>
            </a:extLst>
          </p:cNvPr>
          <p:cNvSpPr>
            <a:spLocks noGrp="1"/>
          </p:cNvSpPr>
          <p:nvPr>
            <p:ph type="sldNum" sz="quarter" idx="12"/>
          </p:nvPr>
        </p:nvSpPr>
        <p:spPr/>
        <p:txBody>
          <a:bodyPr/>
          <a:lstStyle/>
          <a:p>
            <a:pPr>
              <a:defRPr/>
            </a:pPr>
            <a:fld id="{EC35E9FC-F6D5-0349-BBED-EA7D7A9BC49B}" type="slidenum">
              <a:rPr lang="en-US" smtClean="0"/>
              <a:pPr>
                <a:defRPr/>
              </a:pPr>
              <a:t>4</a:t>
            </a:fld>
            <a:endParaRPr lang="en-US"/>
          </a:p>
        </p:txBody>
      </p:sp>
    </p:spTree>
    <p:extLst>
      <p:ext uri="{BB962C8B-B14F-4D97-AF65-F5344CB8AC3E}">
        <p14:creationId xmlns:p14="http://schemas.microsoft.com/office/powerpoint/2010/main" val="9653338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89AD80-DD68-F241-88E0-4331D99CB93C}"/>
              </a:ext>
            </a:extLst>
          </p:cNvPr>
          <p:cNvSpPr>
            <a:spLocks noGrp="1"/>
          </p:cNvSpPr>
          <p:nvPr>
            <p:ph type="title"/>
          </p:nvPr>
        </p:nvSpPr>
        <p:spPr/>
        <p:txBody>
          <a:bodyPr/>
          <a:lstStyle/>
          <a:p>
            <a:r>
              <a:rPr lang="en-US" dirty="0"/>
              <a:t>Drawbacks of Nitrides</a:t>
            </a:r>
          </a:p>
        </p:txBody>
      </p:sp>
      <p:sp>
        <p:nvSpPr>
          <p:cNvPr id="3" name="Content Placeholder 2">
            <a:extLst>
              <a:ext uri="{FF2B5EF4-FFF2-40B4-BE49-F238E27FC236}">
                <a16:creationId xmlns:a16="http://schemas.microsoft.com/office/drawing/2014/main" id="{C5D59B8F-2E0F-4E4F-B234-091DAF2DCC59}"/>
              </a:ext>
            </a:extLst>
          </p:cNvPr>
          <p:cNvSpPr>
            <a:spLocks noGrp="1"/>
          </p:cNvSpPr>
          <p:nvPr>
            <p:ph sz="half" idx="1"/>
          </p:nvPr>
        </p:nvSpPr>
        <p:spPr/>
        <p:txBody>
          <a:bodyPr/>
          <a:lstStyle/>
          <a:p>
            <a:r>
              <a:rPr lang="en-US" sz="2200" dirty="0"/>
              <a:t>Fabrication: the production of minor actinide (or even plutonium) containing nitride fuel is not straight forward and require some difficult production steps</a:t>
            </a:r>
          </a:p>
          <a:p>
            <a:r>
              <a:rPr lang="en-US" sz="2200" dirty="0"/>
              <a:t>Oxidation resistance: the nitride pellets readily oxidizes in superheated steam</a:t>
            </a:r>
          </a:p>
          <a:p>
            <a:r>
              <a:rPr lang="en-US" sz="2200" dirty="0"/>
              <a:t>Nitride powder is pyrophoric, requiring strict atmospheric controls during fabrication and handling</a:t>
            </a:r>
          </a:p>
          <a:p>
            <a:endParaRPr lang="en-US" sz="2200" dirty="0"/>
          </a:p>
          <a:p>
            <a:endParaRPr lang="en-US" sz="2200" dirty="0"/>
          </a:p>
          <a:p>
            <a:endParaRPr lang="en-US" sz="2200" dirty="0"/>
          </a:p>
        </p:txBody>
      </p:sp>
      <p:sp>
        <p:nvSpPr>
          <p:cNvPr id="4" name="Content Placeholder 3">
            <a:extLst>
              <a:ext uri="{FF2B5EF4-FFF2-40B4-BE49-F238E27FC236}">
                <a16:creationId xmlns:a16="http://schemas.microsoft.com/office/drawing/2014/main" id="{897A0368-9235-054B-BE1D-03E2EE46B44A}"/>
              </a:ext>
            </a:extLst>
          </p:cNvPr>
          <p:cNvSpPr>
            <a:spLocks noGrp="1"/>
          </p:cNvSpPr>
          <p:nvPr>
            <p:ph sz="half" idx="2"/>
          </p:nvPr>
        </p:nvSpPr>
        <p:spPr/>
        <p:txBody>
          <a:bodyPr/>
          <a:lstStyle/>
          <a:p>
            <a:r>
              <a:rPr lang="en-US" sz="2200" dirty="0"/>
              <a:t>Fuel enrichment: the nitrogen component has to be highly enriched in </a:t>
            </a:r>
            <a:r>
              <a:rPr lang="en-US" sz="2200" baseline="30000" dirty="0"/>
              <a:t>15</a:t>
            </a:r>
            <a:r>
              <a:rPr lang="en-US" sz="2200" dirty="0"/>
              <a:t>N to increase the neutron economy and avoid the (n, p) formation of </a:t>
            </a:r>
            <a:r>
              <a:rPr lang="en-US" sz="2200" baseline="30000" dirty="0"/>
              <a:t>14</a:t>
            </a:r>
            <a:r>
              <a:rPr lang="en-US" sz="2200" dirty="0"/>
              <a:t>C from </a:t>
            </a:r>
            <a:r>
              <a:rPr lang="en-US" sz="2200" baseline="30000" dirty="0"/>
              <a:t>14</a:t>
            </a:r>
            <a:r>
              <a:rPr lang="en-US" sz="2200" dirty="0"/>
              <a:t>N, which significantly increases costs</a:t>
            </a:r>
          </a:p>
          <a:p>
            <a:r>
              <a:rPr lang="en-US" sz="2200" dirty="0"/>
              <a:t>Fuel fabrication and N enrichment have led to slower development of MN fuels than MC fuels</a:t>
            </a:r>
          </a:p>
          <a:p>
            <a:endParaRPr lang="en-US" sz="2200" dirty="0"/>
          </a:p>
        </p:txBody>
      </p:sp>
      <p:sp>
        <p:nvSpPr>
          <p:cNvPr id="5" name="Slide Number Placeholder 4">
            <a:extLst>
              <a:ext uri="{FF2B5EF4-FFF2-40B4-BE49-F238E27FC236}">
                <a16:creationId xmlns:a16="http://schemas.microsoft.com/office/drawing/2014/main" id="{A4926ED1-0017-C345-B167-07ED063506A7}"/>
              </a:ext>
            </a:extLst>
          </p:cNvPr>
          <p:cNvSpPr>
            <a:spLocks noGrp="1"/>
          </p:cNvSpPr>
          <p:nvPr>
            <p:ph type="sldNum" sz="quarter" idx="12"/>
          </p:nvPr>
        </p:nvSpPr>
        <p:spPr/>
        <p:txBody>
          <a:bodyPr/>
          <a:lstStyle/>
          <a:p>
            <a:pPr>
              <a:defRPr/>
            </a:pPr>
            <a:fld id="{EC35E9FC-F6D5-0349-BBED-EA7D7A9BC49B}" type="slidenum">
              <a:rPr lang="en-US" smtClean="0"/>
              <a:pPr>
                <a:defRPr/>
              </a:pPr>
              <a:t>5</a:t>
            </a:fld>
            <a:endParaRPr lang="en-US"/>
          </a:p>
        </p:txBody>
      </p:sp>
    </p:spTree>
    <p:extLst>
      <p:ext uri="{BB962C8B-B14F-4D97-AF65-F5344CB8AC3E}">
        <p14:creationId xmlns:p14="http://schemas.microsoft.com/office/powerpoint/2010/main" val="29902062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27CF76-05EF-1B45-B521-1A0F3E9396E1}"/>
              </a:ext>
            </a:extLst>
          </p:cNvPr>
          <p:cNvSpPr>
            <a:spLocks noGrp="1"/>
          </p:cNvSpPr>
          <p:nvPr>
            <p:ph type="title"/>
          </p:nvPr>
        </p:nvSpPr>
        <p:spPr/>
        <p:txBody>
          <a:bodyPr/>
          <a:lstStyle/>
          <a:p>
            <a:r>
              <a:rPr lang="en-US" dirty="0"/>
              <a:t>Nitride Properties</a:t>
            </a:r>
          </a:p>
        </p:txBody>
      </p:sp>
      <p:sp>
        <p:nvSpPr>
          <p:cNvPr id="5" name="Slide Number Placeholder 4">
            <a:extLst>
              <a:ext uri="{FF2B5EF4-FFF2-40B4-BE49-F238E27FC236}">
                <a16:creationId xmlns:a16="http://schemas.microsoft.com/office/drawing/2014/main" id="{C2F4E3B3-5496-7547-AB61-1634666ACC88}"/>
              </a:ext>
            </a:extLst>
          </p:cNvPr>
          <p:cNvSpPr>
            <a:spLocks noGrp="1"/>
          </p:cNvSpPr>
          <p:nvPr>
            <p:ph type="sldNum" sz="quarter" idx="12"/>
          </p:nvPr>
        </p:nvSpPr>
        <p:spPr/>
        <p:txBody>
          <a:bodyPr/>
          <a:lstStyle/>
          <a:p>
            <a:pPr>
              <a:defRPr/>
            </a:pPr>
            <a:fld id="{EC35E9FC-F6D5-0349-BBED-EA7D7A9BC49B}" type="slidenum">
              <a:rPr lang="en-US" smtClean="0"/>
              <a:pPr>
                <a:defRPr/>
              </a:pPr>
              <a:t>6</a:t>
            </a:fld>
            <a:endParaRPr lang="en-US"/>
          </a:p>
        </p:txBody>
      </p:sp>
      <p:pic>
        <p:nvPicPr>
          <p:cNvPr id="6" name="Picture 5">
            <a:extLst>
              <a:ext uri="{FF2B5EF4-FFF2-40B4-BE49-F238E27FC236}">
                <a16:creationId xmlns:a16="http://schemas.microsoft.com/office/drawing/2014/main" id="{BEA77A56-4DCE-F644-A078-42759310F732}"/>
              </a:ext>
            </a:extLst>
          </p:cNvPr>
          <p:cNvPicPr>
            <a:picLocks noChangeAspect="1"/>
          </p:cNvPicPr>
          <p:nvPr/>
        </p:nvPicPr>
        <p:blipFill>
          <a:blip r:embed="rId2"/>
          <a:stretch>
            <a:fillRect/>
          </a:stretch>
        </p:blipFill>
        <p:spPr>
          <a:xfrm>
            <a:off x="1661053" y="2810566"/>
            <a:ext cx="8869894" cy="2009361"/>
          </a:xfrm>
          <a:prstGeom prst="rect">
            <a:avLst/>
          </a:prstGeom>
        </p:spPr>
      </p:pic>
    </p:spTree>
    <p:extLst>
      <p:ext uri="{BB962C8B-B14F-4D97-AF65-F5344CB8AC3E}">
        <p14:creationId xmlns:p14="http://schemas.microsoft.com/office/powerpoint/2010/main" val="35797082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CFE8C-DA88-4C4B-80A6-3A9587747A7C}"/>
              </a:ext>
            </a:extLst>
          </p:cNvPr>
          <p:cNvSpPr>
            <a:spLocks noGrp="1"/>
          </p:cNvSpPr>
          <p:nvPr>
            <p:ph type="title"/>
          </p:nvPr>
        </p:nvSpPr>
        <p:spPr/>
        <p:txBody>
          <a:bodyPr/>
          <a:lstStyle/>
          <a:p>
            <a:r>
              <a:rPr lang="en-US" dirty="0"/>
              <a:t>UN Phase Diagram</a:t>
            </a:r>
          </a:p>
        </p:txBody>
      </p:sp>
      <p:pic>
        <p:nvPicPr>
          <p:cNvPr id="6" name="Content Placeholder 5">
            <a:extLst>
              <a:ext uri="{FF2B5EF4-FFF2-40B4-BE49-F238E27FC236}">
                <a16:creationId xmlns:a16="http://schemas.microsoft.com/office/drawing/2014/main" id="{E419FDC8-41B5-4A4F-9C59-D14BA45453C5}"/>
              </a:ext>
            </a:extLst>
          </p:cNvPr>
          <p:cNvPicPr>
            <a:picLocks noGrp="1" noChangeAspect="1"/>
          </p:cNvPicPr>
          <p:nvPr>
            <p:ph sz="half" idx="1"/>
          </p:nvPr>
        </p:nvPicPr>
        <p:blipFill>
          <a:blip r:embed="rId2"/>
          <a:stretch>
            <a:fillRect/>
          </a:stretch>
        </p:blipFill>
        <p:spPr>
          <a:xfrm>
            <a:off x="1344802" y="1968500"/>
            <a:ext cx="3914395" cy="4157663"/>
          </a:xfrm>
          <a:prstGeom prst="rect">
            <a:avLst/>
          </a:prstGeom>
        </p:spPr>
      </p:pic>
      <p:pic>
        <p:nvPicPr>
          <p:cNvPr id="7" name="Content Placeholder 6">
            <a:extLst>
              <a:ext uri="{FF2B5EF4-FFF2-40B4-BE49-F238E27FC236}">
                <a16:creationId xmlns:a16="http://schemas.microsoft.com/office/drawing/2014/main" id="{5FFD26CF-60E5-9342-8D57-D842F3DC4267}"/>
              </a:ext>
            </a:extLst>
          </p:cNvPr>
          <p:cNvPicPr>
            <a:picLocks noGrp="1" noChangeAspect="1"/>
          </p:cNvPicPr>
          <p:nvPr>
            <p:ph sz="half" idx="2"/>
          </p:nvPr>
        </p:nvPicPr>
        <p:blipFill>
          <a:blip r:embed="rId3"/>
          <a:stretch>
            <a:fillRect/>
          </a:stretch>
        </p:blipFill>
        <p:spPr>
          <a:xfrm>
            <a:off x="6718300" y="2034381"/>
            <a:ext cx="4343400" cy="4025900"/>
          </a:xfrm>
          <a:prstGeom prst="rect">
            <a:avLst/>
          </a:prstGeom>
        </p:spPr>
      </p:pic>
      <p:sp>
        <p:nvSpPr>
          <p:cNvPr id="5" name="Slide Number Placeholder 4">
            <a:extLst>
              <a:ext uri="{FF2B5EF4-FFF2-40B4-BE49-F238E27FC236}">
                <a16:creationId xmlns:a16="http://schemas.microsoft.com/office/drawing/2014/main" id="{35E80D04-08CF-5040-AE4E-3CC18E2E7130}"/>
              </a:ext>
            </a:extLst>
          </p:cNvPr>
          <p:cNvSpPr>
            <a:spLocks noGrp="1"/>
          </p:cNvSpPr>
          <p:nvPr>
            <p:ph type="sldNum" sz="quarter" idx="12"/>
          </p:nvPr>
        </p:nvSpPr>
        <p:spPr/>
        <p:txBody>
          <a:bodyPr/>
          <a:lstStyle/>
          <a:p>
            <a:pPr>
              <a:defRPr/>
            </a:pPr>
            <a:fld id="{EC35E9FC-F6D5-0349-BBED-EA7D7A9BC49B}" type="slidenum">
              <a:rPr lang="en-US" smtClean="0"/>
              <a:pPr>
                <a:defRPr/>
              </a:pPr>
              <a:t>7</a:t>
            </a:fld>
            <a:endParaRPr lang="en-US" dirty="0"/>
          </a:p>
        </p:txBody>
      </p:sp>
      <p:sp>
        <p:nvSpPr>
          <p:cNvPr id="8" name="TextBox 7">
            <a:extLst>
              <a:ext uri="{FF2B5EF4-FFF2-40B4-BE49-F238E27FC236}">
                <a16:creationId xmlns:a16="http://schemas.microsoft.com/office/drawing/2014/main" id="{F1472802-A41F-E142-A617-BFF6054B99EB}"/>
              </a:ext>
            </a:extLst>
          </p:cNvPr>
          <p:cNvSpPr txBox="1"/>
          <p:nvPr/>
        </p:nvSpPr>
        <p:spPr>
          <a:xfrm>
            <a:off x="7275443" y="1898374"/>
            <a:ext cx="516835" cy="369332"/>
          </a:xfrm>
          <a:prstGeom prst="rect">
            <a:avLst/>
          </a:prstGeom>
          <a:noFill/>
        </p:spPr>
        <p:txBody>
          <a:bodyPr wrap="square" rtlCol="0">
            <a:spAutoFit/>
          </a:bodyPr>
          <a:lstStyle/>
          <a:p>
            <a:r>
              <a:rPr lang="en-US" dirty="0"/>
              <a:t>UN</a:t>
            </a:r>
          </a:p>
        </p:txBody>
      </p:sp>
      <p:sp>
        <p:nvSpPr>
          <p:cNvPr id="9" name="TextBox 8">
            <a:extLst>
              <a:ext uri="{FF2B5EF4-FFF2-40B4-BE49-F238E27FC236}">
                <a16:creationId xmlns:a16="http://schemas.microsoft.com/office/drawing/2014/main" id="{515587B2-D205-0047-8F1E-3DD914EDC599}"/>
              </a:ext>
            </a:extLst>
          </p:cNvPr>
          <p:cNvSpPr txBox="1"/>
          <p:nvPr/>
        </p:nvSpPr>
        <p:spPr>
          <a:xfrm>
            <a:off x="9251381" y="1816775"/>
            <a:ext cx="1511594" cy="369332"/>
          </a:xfrm>
          <a:prstGeom prst="rect">
            <a:avLst/>
          </a:prstGeom>
          <a:noFill/>
        </p:spPr>
        <p:txBody>
          <a:bodyPr wrap="square" rtlCol="0">
            <a:spAutoFit/>
          </a:bodyPr>
          <a:lstStyle/>
          <a:p>
            <a:pPr algn="ctr"/>
            <a:r>
              <a:rPr lang="en-US" dirty="0"/>
              <a:t>Alpha-U2N3</a:t>
            </a:r>
          </a:p>
        </p:txBody>
      </p:sp>
      <p:sp>
        <p:nvSpPr>
          <p:cNvPr id="10" name="TextBox 9">
            <a:extLst>
              <a:ext uri="{FF2B5EF4-FFF2-40B4-BE49-F238E27FC236}">
                <a16:creationId xmlns:a16="http://schemas.microsoft.com/office/drawing/2014/main" id="{699C4E8E-A2A1-FF4C-8261-844ED33842D2}"/>
              </a:ext>
            </a:extLst>
          </p:cNvPr>
          <p:cNvSpPr txBox="1"/>
          <p:nvPr/>
        </p:nvSpPr>
        <p:spPr>
          <a:xfrm>
            <a:off x="7137659" y="5773221"/>
            <a:ext cx="1511594" cy="369332"/>
          </a:xfrm>
          <a:prstGeom prst="rect">
            <a:avLst/>
          </a:prstGeom>
          <a:noFill/>
        </p:spPr>
        <p:txBody>
          <a:bodyPr wrap="square" rtlCol="0">
            <a:spAutoFit/>
          </a:bodyPr>
          <a:lstStyle/>
          <a:p>
            <a:pPr algn="ctr"/>
            <a:r>
              <a:rPr lang="en-US" dirty="0"/>
              <a:t>Beta-U2N3</a:t>
            </a:r>
          </a:p>
        </p:txBody>
      </p:sp>
    </p:spTree>
    <p:extLst>
      <p:ext uri="{BB962C8B-B14F-4D97-AF65-F5344CB8AC3E}">
        <p14:creationId xmlns:p14="http://schemas.microsoft.com/office/powerpoint/2010/main" val="13960208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1D75A-C44C-CC42-9285-01035376125D}"/>
              </a:ext>
            </a:extLst>
          </p:cNvPr>
          <p:cNvSpPr>
            <a:spLocks noGrp="1"/>
          </p:cNvSpPr>
          <p:nvPr>
            <p:ph type="title"/>
          </p:nvPr>
        </p:nvSpPr>
        <p:spPr/>
        <p:txBody>
          <a:bodyPr/>
          <a:lstStyle/>
          <a:p>
            <a:r>
              <a:rPr lang="en-US" dirty="0"/>
              <a:t>UN Phase Diagram</a:t>
            </a:r>
          </a:p>
        </p:txBody>
      </p:sp>
      <p:sp>
        <p:nvSpPr>
          <p:cNvPr id="3" name="Content Placeholder 2">
            <a:extLst>
              <a:ext uri="{FF2B5EF4-FFF2-40B4-BE49-F238E27FC236}">
                <a16:creationId xmlns:a16="http://schemas.microsoft.com/office/drawing/2014/main" id="{F060E2C6-A2AB-574E-B60E-F922CA4EFD5F}"/>
              </a:ext>
            </a:extLst>
          </p:cNvPr>
          <p:cNvSpPr>
            <a:spLocks noGrp="1"/>
          </p:cNvSpPr>
          <p:nvPr>
            <p:ph sz="half" idx="1"/>
          </p:nvPr>
        </p:nvSpPr>
        <p:spPr>
          <a:xfrm>
            <a:off x="609599" y="1968503"/>
            <a:ext cx="5960165" cy="4157663"/>
          </a:xfrm>
        </p:spPr>
        <p:txBody>
          <a:bodyPr/>
          <a:lstStyle/>
          <a:p>
            <a:r>
              <a:rPr lang="en-US" sz="2200" dirty="0"/>
              <a:t>Where nitrogen pressure is greater than 10</a:t>
            </a:r>
            <a:r>
              <a:rPr lang="en-US" sz="2200" baseline="30000" dirty="0"/>
              <a:t>5</a:t>
            </a:r>
            <a:r>
              <a:rPr lang="en-US" sz="2200" dirty="0"/>
              <a:t> Pa, UN melts at 3123K and that UN and U2N3 have a wide range of </a:t>
            </a:r>
            <a:r>
              <a:rPr lang="en-US" sz="2200" dirty="0" err="1"/>
              <a:t>nonstoichiometry</a:t>
            </a:r>
            <a:endParaRPr lang="en-US" sz="2200" dirty="0"/>
          </a:p>
          <a:p>
            <a:r>
              <a:rPr lang="en-US" sz="2200" dirty="0"/>
              <a:t>At lower nitrogen pressure (&lt;2E5 Pa) UN decomposes such that UN and U2N3 have little </a:t>
            </a:r>
            <a:r>
              <a:rPr lang="en-US" sz="2200" dirty="0" err="1"/>
              <a:t>nonstoichiometry</a:t>
            </a:r>
            <a:endParaRPr lang="en-US" sz="2200" dirty="0"/>
          </a:p>
          <a:p>
            <a:r>
              <a:rPr lang="en-US" sz="2200" dirty="0"/>
              <a:t>At low P</a:t>
            </a:r>
            <a:r>
              <a:rPr lang="en-US" sz="2200" baseline="-25000" dirty="0"/>
              <a:t>N</a:t>
            </a:r>
            <a:r>
              <a:rPr lang="en-US" sz="2200" dirty="0"/>
              <a:t>, the beta-U2N3 phase changes to UN2</a:t>
            </a:r>
          </a:p>
          <a:p>
            <a:r>
              <a:rPr lang="en-US" sz="2200" dirty="0"/>
              <a:t>U2N3 decomposes to UN, and UN decomposes to U and nitrogen at nitrogen pressure below 2.5 atm</a:t>
            </a:r>
          </a:p>
        </p:txBody>
      </p:sp>
      <p:pic>
        <p:nvPicPr>
          <p:cNvPr id="6" name="Content Placeholder 5">
            <a:extLst>
              <a:ext uri="{FF2B5EF4-FFF2-40B4-BE49-F238E27FC236}">
                <a16:creationId xmlns:a16="http://schemas.microsoft.com/office/drawing/2014/main" id="{33E65C2A-2A43-9345-9C77-616480CFF69A}"/>
              </a:ext>
            </a:extLst>
          </p:cNvPr>
          <p:cNvPicPr>
            <a:picLocks noGrp="1" noChangeAspect="1"/>
          </p:cNvPicPr>
          <p:nvPr>
            <p:ph sz="half" idx="2"/>
          </p:nvPr>
        </p:nvPicPr>
        <p:blipFill>
          <a:blip r:embed="rId2"/>
          <a:stretch>
            <a:fillRect/>
          </a:stretch>
        </p:blipFill>
        <p:spPr>
          <a:xfrm>
            <a:off x="7191983" y="2083594"/>
            <a:ext cx="3972503" cy="4157663"/>
          </a:xfrm>
          <a:prstGeom prst="rect">
            <a:avLst/>
          </a:prstGeom>
        </p:spPr>
      </p:pic>
      <p:sp>
        <p:nvSpPr>
          <p:cNvPr id="5" name="Slide Number Placeholder 4">
            <a:extLst>
              <a:ext uri="{FF2B5EF4-FFF2-40B4-BE49-F238E27FC236}">
                <a16:creationId xmlns:a16="http://schemas.microsoft.com/office/drawing/2014/main" id="{D6C915EF-4277-D04E-BB80-CB382462FE8E}"/>
              </a:ext>
            </a:extLst>
          </p:cNvPr>
          <p:cNvSpPr>
            <a:spLocks noGrp="1"/>
          </p:cNvSpPr>
          <p:nvPr>
            <p:ph type="sldNum" sz="quarter" idx="12"/>
          </p:nvPr>
        </p:nvSpPr>
        <p:spPr/>
        <p:txBody>
          <a:bodyPr/>
          <a:lstStyle/>
          <a:p>
            <a:pPr>
              <a:defRPr/>
            </a:pPr>
            <a:fld id="{EC35E9FC-F6D5-0349-BBED-EA7D7A9BC49B}" type="slidenum">
              <a:rPr lang="en-US" smtClean="0"/>
              <a:pPr>
                <a:defRPr/>
              </a:pPr>
              <a:t>8</a:t>
            </a:fld>
            <a:endParaRPr lang="en-US"/>
          </a:p>
        </p:txBody>
      </p:sp>
    </p:spTree>
    <p:extLst>
      <p:ext uri="{BB962C8B-B14F-4D97-AF65-F5344CB8AC3E}">
        <p14:creationId xmlns:p14="http://schemas.microsoft.com/office/powerpoint/2010/main" val="19732912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626685-13ED-444E-87A4-49AB167CFC56}"/>
              </a:ext>
            </a:extLst>
          </p:cNvPr>
          <p:cNvSpPr>
            <a:spLocks noGrp="1"/>
          </p:cNvSpPr>
          <p:nvPr>
            <p:ph type="title"/>
          </p:nvPr>
        </p:nvSpPr>
        <p:spPr/>
        <p:txBody>
          <a:bodyPr/>
          <a:lstStyle/>
          <a:p>
            <a:r>
              <a:rPr lang="en-US" dirty="0"/>
              <a:t>UN Decomposition</a:t>
            </a:r>
          </a:p>
        </p:txBody>
      </p:sp>
      <p:sp>
        <p:nvSpPr>
          <p:cNvPr id="3" name="Content Placeholder 2">
            <a:extLst>
              <a:ext uri="{FF2B5EF4-FFF2-40B4-BE49-F238E27FC236}">
                <a16:creationId xmlns:a16="http://schemas.microsoft.com/office/drawing/2014/main" id="{354DF1C9-0C8A-3643-9CE5-81DC14A3225E}"/>
              </a:ext>
            </a:extLst>
          </p:cNvPr>
          <p:cNvSpPr>
            <a:spLocks noGrp="1"/>
          </p:cNvSpPr>
          <p:nvPr>
            <p:ph sz="half" idx="1"/>
          </p:nvPr>
        </p:nvSpPr>
        <p:spPr>
          <a:xfrm>
            <a:off x="609600" y="1968500"/>
            <a:ext cx="4876800" cy="4157663"/>
          </a:xfrm>
        </p:spPr>
        <p:txBody>
          <a:bodyPr/>
          <a:lstStyle/>
          <a:p>
            <a:r>
              <a:rPr lang="en-US" sz="2200" dirty="0"/>
              <a:t>The decomposition of U2N3 is the last stage in the formation of UN through carbothermic reduction, thus the equilibrium nitrogen pressure of UN and U2N3 is very important from the viewpoint of their use as nuclear fuels</a:t>
            </a:r>
          </a:p>
          <a:p>
            <a:r>
              <a:rPr lang="en-US" sz="2200" dirty="0"/>
              <a:t>UN decomposes at 3073K and U2N3 decomposes 1620K at nitrogen pressure of 1 atm</a:t>
            </a:r>
          </a:p>
          <a:p>
            <a:endParaRPr lang="en-US" sz="2200" dirty="0"/>
          </a:p>
          <a:p>
            <a:endParaRPr lang="en-US" sz="2200" dirty="0"/>
          </a:p>
        </p:txBody>
      </p:sp>
      <p:pic>
        <p:nvPicPr>
          <p:cNvPr id="6" name="Content Placeholder 5">
            <a:extLst>
              <a:ext uri="{FF2B5EF4-FFF2-40B4-BE49-F238E27FC236}">
                <a16:creationId xmlns:a16="http://schemas.microsoft.com/office/drawing/2014/main" id="{A1E2469C-144E-CC43-B818-EA10CAD3F7AC}"/>
              </a:ext>
            </a:extLst>
          </p:cNvPr>
          <p:cNvPicPr>
            <a:picLocks noGrp="1" noChangeAspect="1"/>
          </p:cNvPicPr>
          <p:nvPr>
            <p:ph sz="half" idx="2"/>
          </p:nvPr>
        </p:nvPicPr>
        <p:blipFill>
          <a:blip r:embed="rId2"/>
          <a:stretch>
            <a:fillRect/>
          </a:stretch>
        </p:blipFill>
        <p:spPr>
          <a:xfrm>
            <a:off x="5780595" y="2230644"/>
            <a:ext cx="3164915" cy="3393455"/>
          </a:xfrm>
          <a:prstGeom prst="rect">
            <a:avLst/>
          </a:prstGeom>
        </p:spPr>
      </p:pic>
      <p:sp>
        <p:nvSpPr>
          <p:cNvPr id="5" name="Slide Number Placeholder 4">
            <a:extLst>
              <a:ext uri="{FF2B5EF4-FFF2-40B4-BE49-F238E27FC236}">
                <a16:creationId xmlns:a16="http://schemas.microsoft.com/office/drawing/2014/main" id="{5691C838-D6AE-EB4E-84B6-D8842425A6B3}"/>
              </a:ext>
            </a:extLst>
          </p:cNvPr>
          <p:cNvSpPr>
            <a:spLocks noGrp="1"/>
          </p:cNvSpPr>
          <p:nvPr>
            <p:ph type="sldNum" sz="quarter" idx="12"/>
          </p:nvPr>
        </p:nvSpPr>
        <p:spPr/>
        <p:txBody>
          <a:bodyPr/>
          <a:lstStyle/>
          <a:p>
            <a:pPr>
              <a:defRPr/>
            </a:pPr>
            <a:fld id="{EC35E9FC-F6D5-0349-BBED-EA7D7A9BC49B}" type="slidenum">
              <a:rPr lang="en-US" smtClean="0"/>
              <a:pPr>
                <a:defRPr/>
              </a:pPr>
              <a:t>9</a:t>
            </a:fld>
            <a:endParaRPr lang="en-US"/>
          </a:p>
        </p:txBody>
      </p:sp>
      <p:pic>
        <p:nvPicPr>
          <p:cNvPr id="7" name="Picture 6">
            <a:extLst>
              <a:ext uri="{FF2B5EF4-FFF2-40B4-BE49-F238E27FC236}">
                <a16:creationId xmlns:a16="http://schemas.microsoft.com/office/drawing/2014/main" id="{252EA2E1-748C-764A-AA20-2104F33CE300}"/>
              </a:ext>
            </a:extLst>
          </p:cNvPr>
          <p:cNvPicPr>
            <a:picLocks noChangeAspect="1"/>
          </p:cNvPicPr>
          <p:nvPr/>
        </p:nvPicPr>
        <p:blipFill>
          <a:blip r:embed="rId3"/>
          <a:stretch>
            <a:fillRect/>
          </a:stretch>
        </p:blipFill>
        <p:spPr>
          <a:xfrm>
            <a:off x="8945510" y="2222601"/>
            <a:ext cx="3135097" cy="3480373"/>
          </a:xfrm>
          <a:prstGeom prst="rect">
            <a:avLst/>
          </a:prstGeom>
        </p:spPr>
      </p:pic>
    </p:spTree>
    <p:extLst>
      <p:ext uri="{BB962C8B-B14F-4D97-AF65-F5344CB8AC3E}">
        <p14:creationId xmlns:p14="http://schemas.microsoft.com/office/powerpoint/2010/main" val="337898622"/>
      </p:ext>
    </p:extLst>
  </p:cSld>
  <p:clrMapOvr>
    <a:masterClrMapping/>
  </p:clrMapOvr>
</p:sld>
</file>

<file path=ppt/theme/theme1.xml><?xml version="1.0" encoding="utf-8"?>
<a:theme xmlns:a="http://schemas.openxmlformats.org/drawingml/2006/main" name="1_NCStateU-horizontal-left-logo">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3669</TotalTime>
  <Words>992</Words>
  <Application>Microsoft Macintosh PowerPoint</Application>
  <PresentationFormat>Widescreen</PresentationFormat>
  <Paragraphs>88</Paragraphs>
  <Slides>16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Arial</vt:lpstr>
      <vt:lpstr>Calibri</vt:lpstr>
      <vt:lpstr>1_NCStateU-horizontal-left-logo</vt:lpstr>
      <vt:lpstr>NE 591: Advanced Reactor Materials</vt:lpstr>
      <vt:lpstr>Last Time</vt:lpstr>
      <vt:lpstr>Nitride Fuels</vt:lpstr>
      <vt:lpstr>Nitride Fuels</vt:lpstr>
      <vt:lpstr>Drawbacks of Nitrides</vt:lpstr>
      <vt:lpstr>Nitride Properties</vt:lpstr>
      <vt:lpstr>UN Phase Diagram</vt:lpstr>
      <vt:lpstr>UN Phase Diagram</vt:lpstr>
      <vt:lpstr>UN Decomposition</vt:lpstr>
      <vt:lpstr>MN Crystal Structure</vt:lpstr>
      <vt:lpstr>Ternary U/Pu-N</vt:lpstr>
      <vt:lpstr>Effect of Pu on U/Pu N Properties</vt:lpstr>
      <vt:lpstr>Nitride Fabrication</vt:lpstr>
      <vt:lpstr>Carbothermic Reduction</vt:lpstr>
      <vt:lpstr>PowerPoint Presentation</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 591: Advanced Reactor Materials</dc:title>
  <dc:creator>Benjamin W. Beeler</dc:creator>
  <cp:lastModifiedBy>Benjamin Beeler</cp:lastModifiedBy>
  <cp:revision>28</cp:revision>
  <dcterms:created xsi:type="dcterms:W3CDTF">2021-06-30T18:29:00Z</dcterms:created>
  <dcterms:modified xsi:type="dcterms:W3CDTF">2021-10-25T21:51:26Z</dcterms:modified>
</cp:coreProperties>
</file>