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537" r:id="rId2"/>
    <p:sldId id="575" r:id="rId3"/>
    <p:sldId id="550" r:id="rId4"/>
    <p:sldId id="544" r:id="rId5"/>
    <p:sldId id="551" r:id="rId6"/>
    <p:sldId id="545" r:id="rId7"/>
    <p:sldId id="554" r:id="rId8"/>
    <p:sldId id="556" r:id="rId9"/>
    <p:sldId id="557" r:id="rId10"/>
    <p:sldId id="558" r:id="rId11"/>
    <p:sldId id="559" r:id="rId12"/>
    <p:sldId id="560" r:id="rId13"/>
    <p:sldId id="561" r:id="rId14"/>
    <p:sldId id="562" r:id="rId15"/>
    <p:sldId id="563" r:id="rId16"/>
    <p:sldId id="564" r:id="rId17"/>
    <p:sldId id="565" r:id="rId18"/>
    <p:sldId id="566" r:id="rId19"/>
    <p:sldId id="570" r:id="rId20"/>
    <p:sldId id="571" r:id="rId21"/>
    <p:sldId id="568" r:id="rId22"/>
    <p:sldId id="572" r:id="rId23"/>
    <p:sldId id="55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31"/>
    <p:restoredTop sz="94672"/>
  </p:normalViewPr>
  <p:slideViewPr>
    <p:cSldViewPr snapToGrid="0" snapToObjects="1">
      <p:cViewPr varScale="1">
        <p:scale>
          <a:sx n="128" d="100"/>
          <a:sy n="128" d="100"/>
        </p:scale>
        <p:origin x="32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D6F3A803-A045-354B-887A-01433CE46FC2}" type="datetime1">
              <a:rPr lang="en-US" smtClean="0"/>
              <a:t>3/31/25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1E82176-A547-F94B-AC51-D6E9C882CB88}" type="slidenum">
              <a:rPr lang="en-US"/>
              <a:pPr>
                <a:defRPr/>
              </a:pPr>
              <a:t>‹#›</a:t>
            </a:fld>
            <a:endParaRPr lang="en-US"/>
          </a:p>
        </p:txBody>
      </p:sp>
    </p:spTree>
    <p:extLst>
      <p:ext uri="{BB962C8B-B14F-4D97-AF65-F5344CB8AC3E}">
        <p14:creationId xmlns:p14="http://schemas.microsoft.com/office/powerpoint/2010/main" val="2121112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8B33C1D-C2E2-1049-AA3F-CD6E91052752}" type="datetime1">
              <a:rPr lang="en-US" smtClean="0"/>
              <a:t>3/31/25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B9610A8-B29A-B34A-A0B5-3DF26A2EB850}" type="slidenum">
              <a:rPr lang="en-US"/>
              <a:pPr>
                <a:defRPr/>
              </a:pPr>
              <a:t>‹#›</a:t>
            </a:fld>
            <a:endParaRPr lang="en-US"/>
          </a:p>
        </p:txBody>
      </p:sp>
    </p:spTree>
    <p:extLst>
      <p:ext uri="{BB962C8B-B14F-4D97-AF65-F5344CB8AC3E}">
        <p14:creationId xmlns:p14="http://schemas.microsoft.com/office/powerpoint/2010/main" val="625712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791AD68-B60C-4542-BDDD-2074DE6DE828}" type="datetime1">
              <a:rPr lang="en-US" smtClean="0"/>
              <a:t>3/31/25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12D0221-73D0-6245-9CCD-73A1D8FCB5E4}" type="slidenum">
              <a:rPr lang="en-US"/>
              <a:pPr>
                <a:defRPr/>
              </a:pPr>
              <a:t>‹#›</a:t>
            </a:fld>
            <a:endParaRPr lang="en-US"/>
          </a:p>
        </p:txBody>
      </p:sp>
    </p:spTree>
    <p:extLst>
      <p:ext uri="{BB962C8B-B14F-4D97-AF65-F5344CB8AC3E}">
        <p14:creationId xmlns:p14="http://schemas.microsoft.com/office/powerpoint/2010/main" val="981048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idx="1"/>
          </p:nvPr>
        </p:nvSpPr>
        <p:spPr>
          <a:xfrm>
            <a:off x="609600" y="2160495"/>
            <a:ext cx="10972800" cy="39656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C5BD04BF-9DC2-6341-92B2-BD109A2EF3B1}" type="datetime1">
              <a:rPr lang="en-US" smtClean="0"/>
              <a:t>3/31/25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FF2C605-4958-CF43-AA48-80339EFDB0AF}" type="slidenum">
              <a:rPr lang="en-US"/>
              <a:pPr>
                <a:defRPr/>
              </a:pPr>
              <a:t>‹#›</a:t>
            </a:fld>
            <a:endParaRPr lang="en-US"/>
          </a:p>
        </p:txBody>
      </p:sp>
    </p:spTree>
    <p:extLst>
      <p:ext uri="{BB962C8B-B14F-4D97-AF65-F5344CB8AC3E}">
        <p14:creationId xmlns:p14="http://schemas.microsoft.com/office/powerpoint/2010/main" val="127434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pPr>
              <a:defRPr/>
            </a:pPr>
            <a:fld id="{FB0FFBC7-3028-644D-986B-D9855CB74B38}" type="datetime1">
              <a:rPr lang="en-US" smtClean="0"/>
              <a:t>3/31/25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DA6BD0F-ABBC-C14D-BC96-77BE126A748B}" type="slidenum">
              <a:rPr lang="en-US"/>
              <a:pPr>
                <a:defRPr/>
              </a:pPr>
              <a:t>‹#›</a:t>
            </a:fld>
            <a:endParaRPr lang="en-US"/>
          </a:p>
        </p:txBody>
      </p:sp>
    </p:spTree>
    <p:extLst>
      <p:ext uri="{BB962C8B-B14F-4D97-AF65-F5344CB8AC3E}">
        <p14:creationId xmlns:p14="http://schemas.microsoft.com/office/powerpoint/2010/main" val="1478566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sz="half" idx="1"/>
          </p:nvPr>
        </p:nvSpPr>
        <p:spPr>
          <a:xfrm>
            <a:off x="609600" y="1968501"/>
            <a:ext cx="5384800" cy="4157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968501"/>
            <a:ext cx="5384800" cy="4157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2C3B8AE4-01F5-CC42-9C62-61BC6528368B}" type="datetime1">
              <a:rPr lang="en-US" smtClean="0"/>
              <a:t>3/31/25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C35E9FC-F6D5-0349-BBED-EA7D7A9BC49B}" type="slidenum">
              <a:rPr lang="en-US"/>
              <a:pPr>
                <a:defRPr/>
              </a:pPr>
              <a:t>‹#›</a:t>
            </a:fld>
            <a:endParaRPr lang="en-US"/>
          </a:p>
        </p:txBody>
      </p:sp>
    </p:spTree>
    <p:extLst>
      <p:ext uri="{BB962C8B-B14F-4D97-AF65-F5344CB8AC3E}">
        <p14:creationId xmlns:p14="http://schemas.microsoft.com/office/powerpoint/2010/main" val="4272431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77E49314-4A78-2444-9569-44EB70168344}" type="datetime1">
              <a:rPr lang="en-US" smtClean="0"/>
              <a:t>3/31/25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BB5B94E0-5E06-6D42-A41D-50D581B40900}" type="slidenum">
              <a:rPr lang="en-US"/>
              <a:pPr>
                <a:defRPr/>
              </a:pPr>
              <a:t>‹#›</a:t>
            </a:fld>
            <a:endParaRPr lang="en-US"/>
          </a:p>
        </p:txBody>
      </p:sp>
    </p:spTree>
    <p:extLst>
      <p:ext uri="{BB962C8B-B14F-4D97-AF65-F5344CB8AC3E}">
        <p14:creationId xmlns:p14="http://schemas.microsoft.com/office/powerpoint/2010/main" val="2655934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Date Placeholder 3"/>
          <p:cNvSpPr>
            <a:spLocks noGrp="1"/>
          </p:cNvSpPr>
          <p:nvPr>
            <p:ph type="dt" sz="half" idx="10"/>
          </p:nvPr>
        </p:nvSpPr>
        <p:spPr/>
        <p:txBody>
          <a:bodyPr/>
          <a:lstStyle>
            <a:lvl1pPr>
              <a:defRPr/>
            </a:lvl1pPr>
          </a:lstStyle>
          <a:p>
            <a:pPr>
              <a:defRPr/>
            </a:pPr>
            <a:fld id="{5BC22837-4683-B242-B000-BCEE30621787}" type="datetime1">
              <a:rPr lang="en-US" smtClean="0"/>
              <a:t>3/31/25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2AB7D4D-4E81-5B40-91F6-CF14C25F8623}" type="slidenum">
              <a:rPr lang="en-US"/>
              <a:pPr>
                <a:defRPr/>
              </a:pPr>
              <a:t>‹#›</a:t>
            </a:fld>
            <a:endParaRPr lang="en-US"/>
          </a:p>
        </p:txBody>
      </p:sp>
    </p:spTree>
    <p:extLst>
      <p:ext uri="{BB962C8B-B14F-4D97-AF65-F5344CB8AC3E}">
        <p14:creationId xmlns:p14="http://schemas.microsoft.com/office/powerpoint/2010/main" val="435588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CDAE926-7EF1-0B40-B57E-417D188A609C}" type="datetime1">
              <a:rPr lang="en-US" smtClean="0"/>
              <a:t>3/31/25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35B2FA7-4FDB-5643-811E-7991DEE50B01}" type="slidenum">
              <a:rPr lang="en-US"/>
              <a:pPr>
                <a:defRPr/>
              </a:pPr>
              <a:t>‹#›</a:t>
            </a:fld>
            <a:endParaRPr lang="en-US"/>
          </a:p>
        </p:txBody>
      </p:sp>
    </p:spTree>
    <p:extLst>
      <p:ext uri="{BB962C8B-B14F-4D97-AF65-F5344CB8AC3E}">
        <p14:creationId xmlns:p14="http://schemas.microsoft.com/office/powerpoint/2010/main" val="2320968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518D107B-B9C7-5B41-A168-55258AB95F52}" type="datetime1">
              <a:rPr lang="en-US" smtClean="0"/>
              <a:t>3/31/25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1DD8B14-AE1E-054C-8668-93D0F0400A18}" type="slidenum">
              <a:rPr lang="en-US"/>
              <a:pPr>
                <a:defRPr/>
              </a:pPr>
              <a:t>‹#›</a:t>
            </a:fld>
            <a:endParaRPr lang="en-US"/>
          </a:p>
        </p:txBody>
      </p:sp>
    </p:spTree>
    <p:extLst>
      <p:ext uri="{BB962C8B-B14F-4D97-AF65-F5344CB8AC3E}">
        <p14:creationId xmlns:p14="http://schemas.microsoft.com/office/powerpoint/2010/main" val="3829063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3AD92D36-EE82-3142-B011-9831FB5E702F}" type="datetime1">
              <a:rPr lang="en-US" smtClean="0"/>
              <a:t>3/31/25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FEF0004-A563-C64B-9FAD-6198662E1BD1}" type="slidenum">
              <a:rPr lang="en-US"/>
              <a:pPr>
                <a:defRPr/>
              </a:pPr>
              <a:t>‹#›</a:t>
            </a:fld>
            <a:endParaRPr lang="en-US"/>
          </a:p>
        </p:txBody>
      </p:sp>
    </p:spTree>
    <p:extLst>
      <p:ext uri="{BB962C8B-B14F-4D97-AF65-F5344CB8AC3E}">
        <p14:creationId xmlns:p14="http://schemas.microsoft.com/office/powerpoint/2010/main" val="2035589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900114"/>
            <a:ext cx="10972800" cy="106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dirty="0"/>
              <a:t>Headline Line One</a:t>
            </a:r>
            <a:br>
              <a:rPr lang="en-US" dirty="0"/>
            </a:br>
            <a:r>
              <a:rPr lang="en-US" dirty="0"/>
              <a:t>Headline Line Two</a:t>
            </a:r>
          </a:p>
        </p:txBody>
      </p:sp>
      <p:sp>
        <p:nvSpPr>
          <p:cNvPr id="1027" name="Text Placeholder 2"/>
          <p:cNvSpPr>
            <a:spLocks noGrp="1"/>
          </p:cNvSpPr>
          <p:nvPr>
            <p:ph type="body" idx="1"/>
          </p:nvPr>
        </p:nvSpPr>
        <p:spPr bwMode="auto">
          <a:xfrm>
            <a:off x="609600" y="3022601"/>
            <a:ext cx="10972800" cy="310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Arial" panose="020B0604020202020204" pitchFamily="34" charset="0"/>
                <a:ea typeface="+mn-ea"/>
                <a:cs typeface="Arial" panose="020B0604020202020204" pitchFamily="34" charset="0"/>
              </a:defRPr>
            </a:lvl1pPr>
          </a:lstStyle>
          <a:p>
            <a:pPr>
              <a:defRPr/>
            </a:pPr>
            <a:fld id="{3EE08B4B-7256-494F-A90D-3891BD685F4A}" type="datetime1">
              <a:rPr lang="en-US" smtClean="0"/>
              <a:t>3/31/25</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Arial" panose="020B0604020202020204" pitchFamily="34" charset="0"/>
                <a:ea typeface="+mn-ea"/>
                <a:cs typeface="Arial" panose="020B0604020202020204" pitchFamily="34" charset="0"/>
              </a:defRPr>
            </a:lvl1pPr>
          </a:lstStyle>
          <a:p>
            <a:pPr>
              <a:defRPr/>
            </a:pPr>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cs typeface="+mn-cs"/>
              </a:defRPr>
            </a:lvl1pPr>
          </a:lstStyle>
          <a:p>
            <a:pPr>
              <a:defRPr/>
            </a:pPr>
            <a:fld id="{0EF7D53D-272A-624E-BE3D-99D13E2B4193}" type="slidenum">
              <a:rPr lang="en-US"/>
              <a:pPr>
                <a:defRPr/>
              </a:pPr>
              <a:t>‹#›</a:t>
            </a:fld>
            <a:endParaRPr lang="en-US" dirty="0"/>
          </a:p>
        </p:txBody>
      </p:sp>
      <p:pic>
        <p:nvPicPr>
          <p:cNvPr id="3" name="Picture 2"/>
          <p:cNvPicPr>
            <a:picLocks noChangeAspect="1"/>
          </p:cNvPicPr>
          <p:nvPr userDrawn="1"/>
        </p:nvPicPr>
        <p:blipFill>
          <a:blip r:embed="rId13" cstate="screen">
            <a:extLst>
              <a:ext uri="{28A0092B-C50C-407E-A947-70E740481C1C}">
                <a14:useLocalDpi xmlns:a14="http://schemas.microsoft.com/office/drawing/2010/main"/>
              </a:ext>
            </a:extLst>
          </a:blip>
          <a:stretch>
            <a:fillRect/>
          </a:stretch>
        </p:blipFill>
        <p:spPr>
          <a:xfrm>
            <a:off x="0" y="0"/>
            <a:ext cx="12192000" cy="457200"/>
          </a:xfrm>
          <a:prstGeom prst="rect">
            <a:avLst/>
          </a:prstGeom>
        </p:spPr>
      </p:pic>
    </p:spTree>
    <p:extLst>
      <p:ext uri="{BB962C8B-B14F-4D97-AF65-F5344CB8AC3E}">
        <p14:creationId xmlns:p14="http://schemas.microsoft.com/office/powerpoint/2010/main" val="27047165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457200" rtl="0" eaLnBrk="1" fontAlgn="base" hangingPunct="1">
        <a:spcBef>
          <a:spcPct val="0"/>
        </a:spcBef>
        <a:spcAft>
          <a:spcPct val="0"/>
        </a:spcAft>
        <a:defRPr sz="3200" b="1" kern="1200">
          <a:solidFill>
            <a:schemeClr val="tx1"/>
          </a:solidFill>
          <a:latin typeface="Arial"/>
          <a:ea typeface="ＭＳ Ｐゴシック" charset="0"/>
          <a:cs typeface="Arial"/>
        </a:defRPr>
      </a:lvl1pPr>
      <a:lvl2pPr algn="ctr" defTabSz="457200" rtl="0" eaLnBrk="1" fontAlgn="base" hangingPunct="1">
        <a:spcBef>
          <a:spcPct val="0"/>
        </a:spcBef>
        <a:spcAft>
          <a:spcPct val="0"/>
        </a:spcAft>
        <a:defRPr sz="3200" b="1">
          <a:solidFill>
            <a:schemeClr val="tx1"/>
          </a:solidFill>
          <a:latin typeface="Arial" charset="0"/>
          <a:ea typeface="ＭＳ Ｐゴシック" charset="0"/>
        </a:defRPr>
      </a:lvl2pPr>
      <a:lvl3pPr algn="ctr" defTabSz="457200" rtl="0" eaLnBrk="1" fontAlgn="base" hangingPunct="1">
        <a:spcBef>
          <a:spcPct val="0"/>
        </a:spcBef>
        <a:spcAft>
          <a:spcPct val="0"/>
        </a:spcAft>
        <a:defRPr sz="3200" b="1">
          <a:solidFill>
            <a:schemeClr val="tx1"/>
          </a:solidFill>
          <a:latin typeface="Arial" charset="0"/>
          <a:ea typeface="ＭＳ Ｐゴシック" charset="0"/>
        </a:defRPr>
      </a:lvl3pPr>
      <a:lvl4pPr algn="ctr" defTabSz="457200" rtl="0" eaLnBrk="1" fontAlgn="base" hangingPunct="1">
        <a:spcBef>
          <a:spcPct val="0"/>
        </a:spcBef>
        <a:spcAft>
          <a:spcPct val="0"/>
        </a:spcAft>
        <a:defRPr sz="3200" b="1">
          <a:solidFill>
            <a:schemeClr val="tx1"/>
          </a:solidFill>
          <a:latin typeface="Arial" charset="0"/>
          <a:ea typeface="ＭＳ Ｐゴシック" charset="0"/>
        </a:defRPr>
      </a:lvl4pPr>
      <a:lvl5pPr algn="ctr" defTabSz="457200" rtl="0" eaLnBrk="1" fontAlgn="base" hangingPunct="1">
        <a:spcBef>
          <a:spcPct val="0"/>
        </a:spcBef>
        <a:spcAft>
          <a:spcPct val="0"/>
        </a:spcAft>
        <a:defRPr sz="3200" b="1">
          <a:solidFill>
            <a:schemeClr val="tx1"/>
          </a:solidFill>
          <a:latin typeface="Arial" charset="0"/>
          <a:ea typeface="ＭＳ Ｐゴシック" charset="0"/>
        </a:defRPr>
      </a:lvl5pPr>
      <a:lvl6pPr marL="457200" algn="ctr" defTabSz="457200" rtl="0" eaLnBrk="1" fontAlgn="base" hangingPunct="1">
        <a:spcBef>
          <a:spcPct val="0"/>
        </a:spcBef>
        <a:spcAft>
          <a:spcPct val="0"/>
        </a:spcAft>
        <a:defRPr sz="3200" b="1">
          <a:solidFill>
            <a:schemeClr val="tx1"/>
          </a:solidFill>
          <a:latin typeface="Arial" charset="0"/>
          <a:ea typeface="ＭＳ Ｐゴシック" charset="0"/>
        </a:defRPr>
      </a:lvl6pPr>
      <a:lvl7pPr marL="914400" algn="ctr" defTabSz="457200" rtl="0" eaLnBrk="1" fontAlgn="base" hangingPunct="1">
        <a:spcBef>
          <a:spcPct val="0"/>
        </a:spcBef>
        <a:spcAft>
          <a:spcPct val="0"/>
        </a:spcAft>
        <a:defRPr sz="3200" b="1">
          <a:solidFill>
            <a:schemeClr val="tx1"/>
          </a:solidFill>
          <a:latin typeface="Arial" charset="0"/>
          <a:ea typeface="ＭＳ Ｐゴシック" charset="0"/>
        </a:defRPr>
      </a:lvl7pPr>
      <a:lvl8pPr marL="1371600" algn="ctr" defTabSz="457200" rtl="0" eaLnBrk="1" fontAlgn="base" hangingPunct="1">
        <a:spcBef>
          <a:spcPct val="0"/>
        </a:spcBef>
        <a:spcAft>
          <a:spcPct val="0"/>
        </a:spcAft>
        <a:defRPr sz="3200" b="1">
          <a:solidFill>
            <a:schemeClr val="tx1"/>
          </a:solidFill>
          <a:latin typeface="Arial" charset="0"/>
          <a:ea typeface="ＭＳ Ｐゴシック" charset="0"/>
        </a:defRPr>
      </a:lvl8pPr>
      <a:lvl9pPr marL="1828800" algn="ctr" defTabSz="457200" rtl="0" eaLnBrk="1" fontAlgn="base" hangingPunct="1">
        <a:spcBef>
          <a:spcPct val="0"/>
        </a:spcBef>
        <a:spcAft>
          <a:spcPct val="0"/>
        </a:spcAft>
        <a:defRPr sz="3200" b="1">
          <a:solidFill>
            <a:schemeClr val="tx1"/>
          </a:solidFill>
          <a:latin typeface="Arial" charset="0"/>
          <a:ea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1pPr>
      <a:lvl2pPr marL="742950" indent="-28575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2pPr>
      <a:lvl3pPr marL="1143000" indent="-228600" algn="l" defTabSz="457200" rtl="0" eaLnBrk="1" fontAlgn="base" hangingPunct="1">
        <a:spcBef>
          <a:spcPct val="20000"/>
        </a:spcBef>
        <a:spcAft>
          <a:spcPct val="0"/>
        </a:spcAft>
        <a:buFont typeface="Arial" charset="0"/>
        <a:buChar char="•"/>
        <a:defRPr kern="1200">
          <a:solidFill>
            <a:schemeClr val="tx1"/>
          </a:solidFill>
          <a:latin typeface="Arial"/>
          <a:ea typeface="ＭＳ Ｐゴシック" charset="0"/>
          <a:cs typeface="Arial"/>
        </a:defRPr>
      </a:lvl3pPr>
      <a:lvl4pPr marL="1600200" indent="-228600" algn="l" defTabSz="457200" rtl="0" eaLnBrk="1" fontAlgn="base" hangingPunct="1">
        <a:spcBef>
          <a:spcPct val="20000"/>
        </a:spcBef>
        <a:spcAft>
          <a:spcPct val="0"/>
        </a:spcAft>
        <a:buFont typeface="Arial" charset="0"/>
        <a:buChar char="–"/>
        <a:defRPr sz="1400" kern="1200">
          <a:solidFill>
            <a:schemeClr val="tx1"/>
          </a:solidFill>
          <a:latin typeface="Arial"/>
          <a:ea typeface="ＭＳ Ｐゴシック" charset="0"/>
          <a:cs typeface="Arial"/>
        </a:defRPr>
      </a:lvl4pPr>
      <a:lvl5pPr marL="2057400" indent="-228600" algn="l" defTabSz="457200" rtl="0" eaLnBrk="1" fontAlgn="base" hangingPunct="1">
        <a:spcBef>
          <a:spcPct val="20000"/>
        </a:spcBef>
        <a:spcAft>
          <a:spcPct val="0"/>
        </a:spcAft>
        <a:buFont typeface="Arial" charset="0"/>
        <a:buChar char="»"/>
        <a:defRPr sz="1000" kern="1200">
          <a:solidFill>
            <a:schemeClr val="tx1"/>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A1AB4-6496-0D46-9C3B-B71641B90165}"/>
              </a:ext>
            </a:extLst>
          </p:cNvPr>
          <p:cNvSpPr>
            <a:spLocks noGrp="1"/>
          </p:cNvSpPr>
          <p:nvPr>
            <p:ph type="ctrTitle"/>
          </p:nvPr>
        </p:nvSpPr>
        <p:spPr/>
        <p:txBody>
          <a:bodyPr/>
          <a:lstStyle/>
          <a:p>
            <a:r>
              <a:rPr lang="en-US" sz="4000" dirty="0"/>
              <a:t>Nuclear Fuel Performance</a:t>
            </a:r>
          </a:p>
        </p:txBody>
      </p:sp>
      <p:sp>
        <p:nvSpPr>
          <p:cNvPr id="3" name="Subtitle 2">
            <a:extLst>
              <a:ext uri="{FF2B5EF4-FFF2-40B4-BE49-F238E27FC236}">
                <a16:creationId xmlns:a16="http://schemas.microsoft.com/office/drawing/2014/main" id="{D4E102A4-1D26-9E41-904A-5C94FEB21AD8}"/>
              </a:ext>
            </a:extLst>
          </p:cNvPr>
          <p:cNvSpPr>
            <a:spLocks noGrp="1"/>
          </p:cNvSpPr>
          <p:nvPr>
            <p:ph type="subTitle" idx="1"/>
          </p:nvPr>
        </p:nvSpPr>
        <p:spPr/>
        <p:txBody>
          <a:bodyPr/>
          <a:lstStyle/>
          <a:p>
            <a:r>
              <a:rPr lang="en-US" dirty="0"/>
              <a:t>NE-533</a:t>
            </a:r>
          </a:p>
          <a:p>
            <a:r>
              <a:rPr lang="en-US" dirty="0"/>
              <a:t>Spring 2025</a:t>
            </a:r>
          </a:p>
        </p:txBody>
      </p:sp>
      <p:sp>
        <p:nvSpPr>
          <p:cNvPr id="4" name="Slide Number Placeholder 3">
            <a:extLst>
              <a:ext uri="{FF2B5EF4-FFF2-40B4-BE49-F238E27FC236}">
                <a16:creationId xmlns:a16="http://schemas.microsoft.com/office/drawing/2014/main" id="{8ED6DA87-5AA8-004F-861E-B1E0BAA302DE}"/>
              </a:ext>
            </a:extLst>
          </p:cNvPr>
          <p:cNvSpPr>
            <a:spLocks noGrp="1"/>
          </p:cNvSpPr>
          <p:nvPr>
            <p:ph type="sldNum" sz="quarter" idx="12"/>
          </p:nvPr>
        </p:nvSpPr>
        <p:spPr/>
        <p:txBody>
          <a:bodyPr/>
          <a:lstStyle/>
          <a:p>
            <a:pPr>
              <a:defRPr/>
            </a:pPr>
            <a:fld id="{01E82176-A547-F94B-AC51-D6E9C882CB88}" type="slidenum">
              <a:rPr lang="en-US" smtClean="0"/>
              <a:pPr>
                <a:defRPr/>
              </a:pPr>
              <a:t>1</a:t>
            </a:fld>
            <a:endParaRPr lang="en-US"/>
          </a:p>
        </p:txBody>
      </p:sp>
    </p:spTree>
    <p:extLst>
      <p:ext uri="{BB962C8B-B14F-4D97-AF65-F5344CB8AC3E}">
        <p14:creationId xmlns:p14="http://schemas.microsoft.com/office/powerpoint/2010/main" val="4177644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A1C80-A2D9-C641-ABFE-DF709C05FB61}"/>
              </a:ext>
            </a:extLst>
          </p:cNvPr>
          <p:cNvSpPr>
            <a:spLocks noGrp="1"/>
          </p:cNvSpPr>
          <p:nvPr>
            <p:ph type="title"/>
          </p:nvPr>
        </p:nvSpPr>
        <p:spPr/>
        <p:txBody>
          <a:bodyPr/>
          <a:lstStyle/>
          <a:p>
            <a:r>
              <a:rPr lang="en-US" dirty="0"/>
              <a:t>Missing Pellet Surface</a:t>
            </a:r>
          </a:p>
        </p:txBody>
      </p:sp>
      <p:sp>
        <p:nvSpPr>
          <p:cNvPr id="3" name="Content Placeholder 2">
            <a:extLst>
              <a:ext uri="{FF2B5EF4-FFF2-40B4-BE49-F238E27FC236}">
                <a16:creationId xmlns:a16="http://schemas.microsoft.com/office/drawing/2014/main" id="{54DFB008-190A-DB4D-B1DD-21E4F4729B22}"/>
              </a:ext>
            </a:extLst>
          </p:cNvPr>
          <p:cNvSpPr>
            <a:spLocks noGrp="1"/>
          </p:cNvSpPr>
          <p:nvPr>
            <p:ph idx="1"/>
          </p:nvPr>
        </p:nvSpPr>
        <p:spPr>
          <a:xfrm>
            <a:off x="609600" y="2160495"/>
            <a:ext cx="7583940" cy="3965670"/>
          </a:xfrm>
        </p:spPr>
        <p:txBody>
          <a:bodyPr/>
          <a:lstStyle/>
          <a:p>
            <a:r>
              <a:rPr lang="en-US" sz="2000" dirty="0"/>
              <a:t>Several failures have been experienced in LWRs in the early 2000s due to physical defects in the fuel, often due to chipping, which is often referred to as a Missing Pellet Surface (MPS)</a:t>
            </a:r>
          </a:p>
          <a:p>
            <a:r>
              <a:rPr lang="en-US" sz="2000" dirty="0"/>
              <a:t>The cladding eventually creeps down onto the fuel, except in the vicinity of the MPS</a:t>
            </a:r>
          </a:p>
          <a:p>
            <a:r>
              <a:rPr lang="en-US" sz="2000" dirty="0"/>
              <a:t>A local stress concentration is experienced in the cladding adjacent to the MPS as a result of the bending moment that is induced by non-uniform contact coupled with an expanding pellet</a:t>
            </a:r>
          </a:p>
          <a:p>
            <a:r>
              <a:rPr lang="en-US" sz="2000" dirty="0"/>
              <a:t>The increased local concentration of corrosive fission product species together with enhanced local stresses elevates the risk for SCC failure</a:t>
            </a:r>
          </a:p>
        </p:txBody>
      </p:sp>
      <p:sp>
        <p:nvSpPr>
          <p:cNvPr id="4" name="Slide Number Placeholder 3">
            <a:extLst>
              <a:ext uri="{FF2B5EF4-FFF2-40B4-BE49-F238E27FC236}">
                <a16:creationId xmlns:a16="http://schemas.microsoft.com/office/drawing/2014/main" id="{8BD3A7B8-AAE7-D345-824A-C66A32331538}"/>
              </a:ext>
            </a:extLst>
          </p:cNvPr>
          <p:cNvSpPr>
            <a:spLocks noGrp="1"/>
          </p:cNvSpPr>
          <p:nvPr>
            <p:ph type="sldNum" sz="quarter" idx="12"/>
          </p:nvPr>
        </p:nvSpPr>
        <p:spPr/>
        <p:txBody>
          <a:bodyPr/>
          <a:lstStyle/>
          <a:p>
            <a:pPr>
              <a:defRPr/>
            </a:pPr>
            <a:fld id="{3FF2C605-4958-CF43-AA48-80339EFDB0AF}" type="slidenum">
              <a:rPr lang="en-US" smtClean="0"/>
              <a:pPr>
                <a:defRPr/>
              </a:pPr>
              <a:t>10</a:t>
            </a:fld>
            <a:endParaRPr lang="en-US"/>
          </a:p>
        </p:txBody>
      </p:sp>
      <p:pic>
        <p:nvPicPr>
          <p:cNvPr id="5" name="Picture 4">
            <a:extLst>
              <a:ext uri="{FF2B5EF4-FFF2-40B4-BE49-F238E27FC236}">
                <a16:creationId xmlns:a16="http://schemas.microsoft.com/office/drawing/2014/main" id="{981E96FC-10BC-C946-BBD8-67F80C59EE41}"/>
              </a:ext>
            </a:extLst>
          </p:cNvPr>
          <p:cNvPicPr>
            <a:picLocks noChangeAspect="1"/>
          </p:cNvPicPr>
          <p:nvPr/>
        </p:nvPicPr>
        <p:blipFill>
          <a:blip r:embed="rId2"/>
          <a:stretch>
            <a:fillRect/>
          </a:stretch>
        </p:blipFill>
        <p:spPr>
          <a:xfrm rot="5400000">
            <a:off x="6974976" y="2855722"/>
            <a:ext cx="5825988" cy="1914772"/>
          </a:xfrm>
          <a:prstGeom prst="rect">
            <a:avLst/>
          </a:prstGeom>
        </p:spPr>
      </p:pic>
      <p:sp>
        <p:nvSpPr>
          <p:cNvPr id="6" name="TextBox 5">
            <a:extLst>
              <a:ext uri="{FF2B5EF4-FFF2-40B4-BE49-F238E27FC236}">
                <a16:creationId xmlns:a16="http://schemas.microsoft.com/office/drawing/2014/main" id="{5A6CD551-5772-C14D-B4EF-4EA0C3D1E8F7}"/>
              </a:ext>
            </a:extLst>
          </p:cNvPr>
          <p:cNvSpPr txBox="1"/>
          <p:nvPr/>
        </p:nvSpPr>
        <p:spPr>
          <a:xfrm>
            <a:off x="11161643" y="1689652"/>
            <a:ext cx="785192" cy="377687"/>
          </a:xfrm>
          <a:prstGeom prst="rect">
            <a:avLst/>
          </a:prstGeom>
          <a:noFill/>
        </p:spPr>
        <p:txBody>
          <a:bodyPr wrap="square" rtlCol="0">
            <a:spAutoFit/>
          </a:bodyPr>
          <a:lstStyle/>
          <a:p>
            <a:r>
              <a:rPr lang="en-US" dirty="0"/>
              <a:t>PWR</a:t>
            </a:r>
          </a:p>
        </p:txBody>
      </p:sp>
      <p:sp>
        <p:nvSpPr>
          <p:cNvPr id="7" name="TextBox 6">
            <a:extLst>
              <a:ext uri="{FF2B5EF4-FFF2-40B4-BE49-F238E27FC236}">
                <a16:creationId xmlns:a16="http://schemas.microsoft.com/office/drawing/2014/main" id="{BAA969E6-C69F-B34D-82A5-650D9BA499AA}"/>
              </a:ext>
            </a:extLst>
          </p:cNvPr>
          <p:cNvSpPr txBox="1"/>
          <p:nvPr/>
        </p:nvSpPr>
        <p:spPr>
          <a:xfrm>
            <a:off x="11161643" y="3765643"/>
            <a:ext cx="785192" cy="377687"/>
          </a:xfrm>
          <a:prstGeom prst="rect">
            <a:avLst/>
          </a:prstGeom>
          <a:noFill/>
        </p:spPr>
        <p:txBody>
          <a:bodyPr wrap="square" rtlCol="0">
            <a:spAutoFit/>
          </a:bodyPr>
          <a:lstStyle/>
          <a:p>
            <a:r>
              <a:rPr lang="en-US" dirty="0"/>
              <a:t>BWR</a:t>
            </a:r>
          </a:p>
        </p:txBody>
      </p:sp>
      <p:sp>
        <p:nvSpPr>
          <p:cNvPr id="8" name="TextBox 7">
            <a:extLst>
              <a:ext uri="{FF2B5EF4-FFF2-40B4-BE49-F238E27FC236}">
                <a16:creationId xmlns:a16="http://schemas.microsoft.com/office/drawing/2014/main" id="{0DF07BC7-F14D-6445-AC4E-C3AD2C4F4B63}"/>
              </a:ext>
            </a:extLst>
          </p:cNvPr>
          <p:cNvSpPr txBox="1"/>
          <p:nvPr/>
        </p:nvSpPr>
        <p:spPr>
          <a:xfrm>
            <a:off x="11161643" y="5463947"/>
            <a:ext cx="785192" cy="377687"/>
          </a:xfrm>
          <a:prstGeom prst="rect">
            <a:avLst/>
          </a:prstGeom>
          <a:noFill/>
        </p:spPr>
        <p:txBody>
          <a:bodyPr wrap="square" rtlCol="0">
            <a:spAutoFit/>
          </a:bodyPr>
          <a:lstStyle/>
          <a:p>
            <a:r>
              <a:rPr lang="en-US" dirty="0"/>
              <a:t>PHWR</a:t>
            </a:r>
          </a:p>
        </p:txBody>
      </p:sp>
    </p:spTree>
    <p:extLst>
      <p:ext uri="{BB962C8B-B14F-4D97-AF65-F5344CB8AC3E}">
        <p14:creationId xmlns:p14="http://schemas.microsoft.com/office/powerpoint/2010/main" val="1471129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5DD9A-1220-1144-BD8B-042CC9EB6602}"/>
              </a:ext>
            </a:extLst>
          </p:cNvPr>
          <p:cNvSpPr>
            <a:spLocks noGrp="1"/>
          </p:cNvSpPr>
          <p:nvPr>
            <p:ph type="title"/>
          </p:nvPr>
        </p:nvSpPr>
        <p:spPr/>
        <p:txBody>
          <a:bodyPr/>
          <a:lstStyle/>
          <a:p>
            <a:r>
              <a:rPr lang="en-US" dirty="0"/>
              <a:t>Sufficient Time</a:t>
            </a:r>
          </a:p>
        </p:txBody>
      </p:sp>
      <p:sp>
        <p:nvSpPr>
          <p:cNvPr id="3" name="Content Placeholder 2">
            <a:extLst>
              <a:ext uri="{FF2B5EF4-FFF2-40B4-BE49-F238E27FC236}">
                <a16:creationId xmlns:a16="http://schemas.microsoft.com/office/drawing/2014/main" id="{566F8C05-B768-114A-A48F-B6FF7320AEF1}"/>
              </a:ext>
            </a:extLst>
          </p:cNvPr>
          <p:cNvSpPr>
            <a:spLocks noGrp="1"/>
          </p:cNvSpPr>
          <p:nvPr>
            <p:ph idx="1"/>
          </p:nvPr>
        </p:nvSpPr>
        <p:spPr>
          <a:xfrm>
            <a:off x="609600" y="2160495"/>
            <a:ext cx="6496878" cy="3965670"/>
          </a:xfrm>
        </p:spPr>
        <p:txBody>
          <a:bodyPr/>
          <a:lstStyle/>
          <a:p>
            <a:r>
              <a:rPr lang="en-US" sz="2000" dirty="0"/>
              <a:t>A sufficient duration of time is required for SCC to develop in the cladding</a:t>
            </a:r>
          </a:p>
          <a:p>
            <a:r>
              <a:rPr lang="en-US" sz="2000" dirty="0"/>
              <a:t>The SCC process can be divided into four stages:</a:t>
            </a:r>
          </a:p>
          <a:p>
            <a:pPr lvl="1"/>
            <a:r>
              <a:rPr lang="en-US" sz="2000" dirty="0"/>
              <a:t>Development of the corrosive environment and the surface conditions required for SCC to initiate,</a:t>
            </a:r>
          </a:p>
          <a:p>
            <a:pPr lvl="1"/>
            <a:r>
              <a:rPr lang="en-US" sz="2000" dirty="0"/>
              <a:t>Initiation of SCC,</a:t>
            </a:r>
          </a:p>
          <a:p>
            <a:pPr lvl="1"/>
            <a:r>
              <a:rPr lang="en-US" sz="2000" dirty="0"/>
              <a:t>Propagation of SCC, and</a:t>
            </a:r>
          </a:p>
          <a:p>
            <a:pPr lvl="1"/>
            <a:r>
              <a:rPr lang="en-US" sz="2000" dirty="0"/>
              <a:t>Failure</a:t>
            </a:r>
          </a:p>
          <a:p>
            <a:r>
              <a:rPr lang="en-US" sz="2000" dirty="0"/>
              <a:t>The SCC-induced crack will typically propagate through the majority of the cladding wall, and then the remaining ligament typically fails by ductile shear</a:t>
            </a:r>
          </a:p>
          <a:p>
            <a:endParaRPr lang="en-US" sz="2000" dirty="0"/>
          </a:p>
        </p:txBody>
      </p:sp>
      <p:sp>
        <p:nvSpPr>
          <p:cNvPr id="4" name="Slide Number Placeholder 3">
            <a:extLst>
              <a:ext uri="{FF2B5EF4-FFF2-40B4-BE49-F238E27FC236}">
                <a16:creationId xmlns:a16="http://schemas.microsoft.com/office/drawing/2014/main" id="{FBBB87AF-7527-7942-835A-F119283D17F3}"/>
              </a:ext>
            </a:extLst>
          </p:cNvPr>
          <p:cNvSpPr>
            <a:spLocks noGrp="1"/>
          </p:cNvSpPr>
          <p:nvPr>
            <p:ph type="sldNum" sz="quarter" idx="12"/>
          </p:nvPr>
        </p:nvSpPr>
        <p:spPr/>
        <p:txBody>
          <a:bodyPr/>
          <a:lstStyle/>
          <a:p>
            <a:pPr>
              <a:defRPr/>
            </a:pPr>
            <a:fld id="{3FF2C605-4958-CF43-AA48-80339EFDB0AF}" type="slidenum">
              <a:rPr lang="en-US" smtClean="0"/>
              <a:pPr>
                <a:defRPr/>
              </a:pPr>
              <a:t>11</a:t>
            </a:fld>
            <a:endParaRPr lang="en-US"/>
          </a:p>
        </p:txBody>
      </p:sp>
      <p:pic>
        <p:nvPicPr>
          <p:cNvPr id="5" name="Picture 4">
            <a:extLst>
              <a:ext uri="{FF2B5EF4-FFF2-40B4-BE49-F238E27FC236}">
                <a16:creationId xmlns:a16="http://schemas.microsoft.com/office/drawing/2014/main" id="{791FA79B-1788-574C-B497-510F5D08D8E8}"/>
              </a:ext>
            </a:extLst>
          </p:cNvPr>
          <p:cNvPicPr>
            <a:picLocks noChangeAspect="1"/>
          </p:cNvPicPr>
          <p:nvPr/>
        </p:nvPicPr>
        <p:blipFill>
          <a:blip r:embed="rId2"/>
          <a:stretch>
            <a:fillRect/>
          </a:stretch>
        </p:blipFill>
        <p:spPr>
          <a:xfrm>
            <a:off x="7054459" y="2490317"/>
            <a:ext cx="4906731" cy="2678032"/>
          </a:xfrm>
          <a:prstGeom prst="rect">
            <a:avLst/>
          </a:prstGeom>
        </p:spPr>
      </p:pic>
    </p:spTree>
    <p:extLst>
      <p:ext uri="{BB962C8B-B14F-4D97-AF65-F5344CB8AC3E}">
        <p14:creationId xmlns:p14="http://schemas.microsoft.com/office/powerpoint/2010/main" val="1497798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43CB5-ECD5-BD4E-8755-4D707D76FDE3}"/>
              </a:ext>
            </a:extLst>
          </p:cNvPr>
          <p:cNvSpPr>
            <a:spLocks noGrp="1"/>
          </p:cNvSpPr>
          <p:nvPr>
            <p:ph type="title"/>
          </p:nvPr>
        </p:nvSpPr>
        <p:spPr/>
        <p:txBody>
          <a:bodyPr/>
          <a:lstStyle/>
          <a:p>
            <a:r>
              <a:rPr lang="en-US" dirty="0"/>
              <a:t>Effect of Burnup</a:t>
            </a:r>
          </a:p>
        </p:txBody>
      </p:sp>
      <p:sp>
        <p:nvSpPr>
          <p:cNvPr id="3" name="Content Placeholder 2">
            <a:extLst>
              <a:ext uri="{FF2B5EF4-FFF2-40B4-BE49-F238E27FC236}">
                <a16:creationId xmlns:a16="http://schemas.microsoft.com/office/drawing/2014/main" id="{EB301521-ADC4-384B-A325-7953D67ACCBF}"/>
              </a:ext>
            </a:extLst>
          </p:cNvPr>
          <p:cNvSpPr>
            <a:spLocks noGrp="1"/>
          </p:cNvSpPr>
          <p:nvPr>
            <p:ph idx="1"/>
          </p:nvPr>
        </p:nvSpPr>
        <p:spPr>
          <a:xfrm>
            <a:off x="609600" y="2160495"/>
            <a:ext cx="7470913" cy="3965670"/>
          </a:xfrm>
        </p:spPr>
        <p:txBody>
          <a:bodyPr/>
          <a:lstStyle/>
          <a:p>
            <a:r>
              <a:rPr lang="en-US" sz="2000" dirty="0"/>
              <a:t>The period of time to establish the conditions for SCC is related to burnup, and is complicated by the numerous mechanisms associated with changes in both the fuel and cladding during the course of irradiation</a:t>
            </a:r>
          </a:p>
          <a:p>
            <a:r>
              <a:rPr lang="en-US" sz="2000" dirty="0"/>
              <a:t>The mechanisms with relevance to SCC that become more pronounced with burnup include irradiation damage to the cladding, fission product swelling, fission gas release, and formation of a High Burnup Structure</a:t>
            </a:r>
          </a:p>
          <a:p>
            <a:r>
              <a:rPr lang="en-US" sz="2000" dirty="0"/>
              <a:t>The local burnup in the rim region can be 2–3 times greater than the integral burnup in highly irradiated fuel, which means that the local concentrations of fission and activation products in the rim region are considerably higher, which have a direct influence on the fuel surface chemistry</a:t>
            </a:r>
          </a:p>
          <a:p>
            <a:endParaRPr lang="en-US" sz="2000" dirty="0"/>
          </a:p>
          <a:p>
            <a:endParaRPr lang="en-US" sz="2000" dirty="0"/>
          </a:p>
          <a:p>
            <a:endParaRPr lang="en-US" sz="2000" dirty="0"/>
          </a:p>
          <a:p>
            <a:endParaRPr lang="en-US" sz="2000" dirty="0"/>
          </a:p>
        </p:txBody>
      </p:sp>
      <p:sp>
        <p:nvSpPr>
          <p:cNvPr id="4" name="Slide Number Placeholder 3">
            <a:extLst>
              <a:ext uri="{FF2B5EF4-FFF2-40B4-BE49-F238E27FC236}">
                <a16:creationId xmlns:a16="http://schemas.microsoft.com/office/drawing/2014/main" id="{37EB7E91-A068-524A-A68A-7FA2037C0CC3}"/>
              </a:ext>
            </a:extLst>
          </p:cNvPr>
          <p:cNvSpPr>
            <a:spLocks noGrp="1"/>
          </p:cNvSpPr>
          <p:nvPr>
            <p:ph type="sldNum" sz="quarter" idx="12"/>
          </p:nvPr>
        </p:nvSpPr>
        <p:spPr/>
        <p:txBody>
          <a:bodyPr/>
          <a:lstStyle/>
          <a:p>
            <a:pPr>
              <a:defRPr/>
            </a:pPr>
            <a:fld id="{3FF2C605-4958-CF43-AA48-80339EFDB0AF}" type="slidenum">
              <a:rPr lang="en-US" smtClean="0"/>
              <a:pPr>
                <a:defRPr/>
              </a:pPr>
              <a:t>12</a:t>
            </a:fld>
            <a:endParaRPr lang="en-US"/>
          </a:p>
        </p:txBody>
      </p:sp>
      <p:pic>
        <p:nvPicPr>
          <p:cNvPr id="5" name="Picture 4">
            <a:extLst>
              <a:ext uri="{FF2B5EF4-FFF2-40B4-BE49-F238E27FC236}">
                <a16:creationId xmlns:a16="http://schemas.microsoft.com/office/drawing/2014/main" id="{426015F6-E79E-EA43-9381-6402A993FD22}"/>
              </a:ext>
            </a:extLst>
          </p:cNvPr>
          <p:cNvPicPr>
            <a:picLocks noChangeAspect="1"/>
          </p:cNvPicPr>
          <p:nvPr/>
        </p:nvPicPr>
        <p:blipFill>
          <a:blip r:embed="rId2"/>
          <a:stretch>
            <a:fillRect/>
          </a:stretch>
        </p:blipFill>
        <p:spPr>
          <a:xfrm>
            <a:off x="8080513" y="2484712"/>
            <a:ext cx="3919900" cy="3071262"/>
          </a:xfrm>
          <a:prstGeom prst="rect">
            <a:avLst/>
          </a:prstGeom>
        </p:spPr>
      </p:pic>
    </p:spTree>
    <p:extLst>
      <p:ext uri="{BB962C8B-B14F-4D97-AF65-F5344CB8AC3E}">
        <p14:creationId xmlns:p14="http://schemas.microsoft.com/office/powerpoint/2010/main" val="3410169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DAC8C-D51F-3D4E-AC9F-8E4CCBFC19BB}"/>
              </a:ext>
            </a:extLst>
          </p:cNvPr>
          <p:cNvSpPr>
            <a:spLocks noGrp="1"/>
          </p:cNvSpPr>
          <p:nvPr>
            <p:ph type="title"/>
          </p:nvPr>
        </p:nvSpPr>
        <p:spPr/>
        <p:txBody>
          <a:bodyPr/>
          <a:lstStyle/>
          <a:p>
            <a:r>
              <a:rPr lang="en-US" dirty="0"/>
              <a:t>Rim/HBS Region</a:t>
            </a:r>
          </a:p>
        </p:txBody>
      </p:sp>
      <p:sp>
        <p:nvSpPr>
          <p:cNvPr id="3" name="Content Placeholder 2">
            <a:extLst>
              <a:ext uri="{FF2B5EF4-FFF2-40B4-BE49-F238E27FC236}">
                <a16:creationId xmlns:a16="http://schemas.microsoft.com/office/drawing/2014/main" id="{7C9F432B-BD93-754E-A252-7F89F8D02E72}"/>
              </a:ext>
            </a:extLst>
          </p:cNvPr>
          <p:cNvSpPr>
            <a:spLocks noGrp="1"/>
          </p:cNvSpPr>
          <p:nvPr>
            <p:ph idx="1"/>
          </p:nvPr>
        </p:nvSpPr>
        <p:spPr>
          <a:xfrm>
            <a:off x="609600" y="2160495"/>
            <a:ext cx="7113104" cy="3965670"/>
          </a:xfrm>
        </p:spPr>
        <p:txBody>
          <a:bodyPr/>
          <a:lstStyle/>
          <a:p>
            <a:r>
              <a:rPr lang="en-US" sz="2000" dirty="0"/>
              <a:t>In medium burnup fuels, an internal zirconia layer 6–12 mm thick forms on the clad inner wall as soon as pellet-clad contact occurs</a:t>
            </a:r>
          </a:p>
          <a:p>
            <a:r>
              <a:rPr lang="en-US" sz="2000" dirty="0"/>
              <a:t>The coverage of the clad internal surface by zirconia tends to extend progressively with further irradiation and gap closing</a:t>
            </a:r>
          </a:p>
          <a:p>
            <a:r>
              <a:rPr lang="en-US" sz="2000" dirty="0"/>
              <a:t>High burnup fuel shows the development of a very effective pellet-clad bonding characterized by an intimate mixing of U and of the internal zirconia layer</a:t>
            </a:r>
          </a:p>
          <a:p>
            <a:r>
              <a:rPr lang="en-US" sz="2000" dirty="0"/>
              <a:t>Pellet-clad bonding, has been observed and seems to be controlled by the irradiation duration at closed pellet-clad gap</a:t>
            </a:r>
          </a:p>
          <a:p>
            <a:endParaRPr lang="en-US" sz="2000" dirty="0"/>
          </a:p>
        </p:txBody>
      </p:sp>
      <p:sp>
        <p:nvSpPr>
          <p:cNvPr id="4" name="Slide Number Placeholder 3">
            <a:extLst>
              <a:ext uri="{FF2B5EF4-FFF2-40B4-BE49-F238E27FC236}">
                <a16:creationId xmlns:a16="http://schemas.microsoft.com/office/drawing/2014/main" id="{9405EA36-273D-4D4F-A697-6F935AC1678D}"/>
              </a:ext>
            </a:extLst>
          </p:cNvPr>
          <p:cNvSpPr>
            <a:spLocks noGrp="1"/>
          </p:cNvSpPr>
          <p:nvPr>
            <p:ph type="sldNum" sz="quarter" idx="12"/>
          </p:nvPr>
        </p:nvSpPr>
        <p:spPr/>
        <p:txBody>
          <a:bodyPr/>
          <a:lstStyle/>
          <a:p>
            <a:pPr>
              <a:defRPr/>
            </a:pPr>
            <a:fld id="{3FF2C605-4958-CF43-AA48-80339EFDB0AF}" type="slidenum">
              <a:rPr lang="en-US" smtClean="0"/>
              <a:pPr>
                <a:defRPr/>
              </a:pPr>
              <a:t>13</a:t>
            </a:fld>
            <a:endParaRPr lang="en-US"/>
          </a:p>
        </p:txBody>
      </p:sp>
      <p:pic>
        <p:nvPicPr>
          <p:cNvPr id="5" name="Picture 4">
            <a:extLst>
              <a:ext uri="{FF2B5EF4-FFF2-40B4-BE49-F238E27FC236}">
                <a16:creationId xmlns:a16="http://schemas.microsoft.com/office/drawing/2014/main" id="{B0B97EA5-85C8-FF4C-9B3F-D12C52923C94}"/>
              </a:ext>
            </a:extLst>
          </p:cNvPr>
          <p:cNvPicPr>
            <a:picLocks noChangeAspect="1"/>
          </p:cNvPicPr>
          <p:nvPr/>
        </p:nvPicPr>
        <p:blipFill rotWithShape="1">
          <a:blip r:embed="rId2"/>
          <a:srcRect r="50958"/>
          <a:stretch/>
        </p:blipFill>
        <p:spPr>
          <a:xfrm>
            <a:off x="8222837" y="2374465"/>
            <a:ext cx="3634545" cy="3006508"/>
          </a:xfrm>
          <a:prstGeom prst="rect">
            <a:avLst/>
          </a:prstGeom>
        </p:spPr>
      </p:pic>
    </p:spTree>
    <p:extLst>
      <p:ext uri="{BB962C8B-B14F-4D97-AF65-F5344CB8AC3E}">
        <p14:creationId xmlns:p14="http://schemas.microsoft.com/office/powerpoint/2010/main" val="3539285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1810E-872A-8442-A155-D866A12AA58F}"/>
              </a:ext>
            </a:extLst>
          </p:cNvPr>
          <p:cNvSpPr>
            <a:spLocks noGrp="1"/>
          </p:cNvSpPr>
          <p:nvPr>
            <p:ph type="title"/>
          </p:nvPr>
        </p:nvSpPr>
        <p:spPr/>
        <p:txBody>
          <a:bodyPr/>
          <a:lstStyle/>
          <a:p>
            <a:r>
              <a:rPr lang="en-US" dirty="0"/>
              <a:t>Rim/HBS Region</a:t>
            </a:r>
          </a:p>
        </p:txBody>
      </p:sp>
      <p:sp>
        <p:nvSpPr>
          <p:cNvPr id="3" name="Content Placeholder 2">
            <a:extLst>
              <a:ext uri="{FF2B5EF4-FFF2-40B4-BE49-F238E27FC236}">
                <a16:creationId xmlns:a16="http://schemas.microsoft.com/office/drawing/2014/main" id="{54966A64-C35B-EB44-9E7E-612E7FC54E1C}"/>
              </a:ext>
            </a:extLst>
          </p:cNvPr>
          <p:cNvSpPr>
            <a:spLocks noGrp="1"/>
          </p:cNvSpPr>
          <p:nvPr>
            <p:ph idx="1"/>
          </p:nvPr>
        </p:nvSpPr>
        <p:spPr>
          <a:xfrm>
            <a:off x="609600" y="2160495"/>
            <a:ext cx="5661991" cy="3965670"/>
          </a:xfrm>
        </p:spPr>
        <p:txBody>
          <a:bodyPr/>
          <a:lstStyle/>
          <a:p>
            <a:r>
              <a:rPr lang="en-US" sz="2000" dirty="0"/>
              <a:t>The HBS region has a much higher porosity (up to 30% locally) than the bulk of the fuel, which affects the mechanical properties</a:t>
            </a:r>
          </a:p>
          <a:p>
            <a:r>
              <a:rPr lang="en-US" sz="2000" dirty="0"/>
              <a:t>Microhardness measurements show a reciprocal trend of the strength with porosity</a:t>
            </a:r>
          </a:p>
          <a:p>
            <a:r>
              <a:rPr lang="en-US" sz="2000" dirty="0"/>
              <a:t>The softening of the fuel surface might be beneficial in reducing mechanical stresses imposed by the fuel on the cladding at the point of contact</a:t>
            </a:r>
          </a:p>
          <a:p>
            <a:endParaRPr lang="en-US" sz="2000" dirty="0"/>
          </a:p>
        </p:txBody>
      </p:sp>
      <p:sp>
        <p:nvSpPr>
          <p:cNvPr id="4" name="Slide Number Placeholder 3">
            <a:extLst>
              <a:ext uri="{FF2B5EF4-FFF2-40B4-BE49-F238E27FC236}">
                <a16:creationId xmlns:a16="http://schemas.microsoft.com/office/drawing/2014/main" id="{8FE7966F-5105-6146-B368-3408D6660A17}"/>
              </a:ext>
            </a:extLst>
          </p:cNvPr>
          <p:cNvSpPr>
            <a:spLocks noGrp="1"/>
          </p:cNvSpPr>
          <p:nvPr>
            <p:ph type="sldNum" sz="quarter" idx="12"/>
          </p:nvPr>
        </p:nvSpPr>
        <p:spPr/>
        <p:txBody>
          <a:bodyPr/>
          <a:lstStyle/>
          <a:p>
            <a:pPr>
              <a:defRPr/>
            </a:pPr>
            <a:fld id="{3FF2C605-4958-CF43-AA48-80339EFDB0AF}" type="slidenum">
              <a:rPr lang="en-US" smtClean="0"/>
              <a:pPr>
                <a:defRPr/>
              </a:pPr>
              <a:t>14</a:t>
            </a:fld>
            <a:endParaRPr lang="en-US"/>
          </a:p>
        </p:txBody>
      </p:sp>
      <p:pic>
        <p:nvPicPr>
          <p:cNvPr id="5" name="Picture 4">
            <a:extLst>
              <a:ext uri="{FF2B5EF4-FFF2-40B4-BE49-F238E27FC236}">
                <a16:creationId xmlns:a16="http://schemas.microsoft.com/office/drawing/2014/main" id="{F79872E4-D76F-ED4C-B38E-B6D74EEFA821}"/>
              </a:ext>
            </a:extLst>
          </p:cNvPr>
          <p:cNvPicPr>
            <a:picLocks noChangeAspect="1"/>
          </p:cNvPicPr>
          <p:nvPr/>
        </p:nvPicPr>
        <p:blipFill>
          <a:blip r:embed="rId2"/>
          <a:stretch>
            <a:fillRect/>
          </a:stretch>
        </p:blipFill>
        <p:spPr>
          <a:xfrm>
            <a:off x="6602773" y="2424111"/>
            <a:ext cx="5371669" cy="3298205"/>
          </a:xfrm>
          <a:prstGeom prst="rect">
            <a:avLst/>
          </a:prstGeom>
        </p:spPr>
      </p:pic>
    </p:spTree>
    <p:extLst>
      <p:ext uri="{BB962C8B-B14F-4D97-AF65-F5344CB8AC3E}">
        <p14:creationId xmlns:p14="http://schemas.microsoft.com/office/powerpoint/2010/main" val="1789801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FF886-29FF-7545-BBF9-5A5DD9867A13}"/>
              </a:ext>
            </a:extLst>
          </p:cNvPr>
          <p:cNvSpPr>
            <a:spLocks noGrp="1"/>
          </p:cNvSpPr>
          <p:nvPr>
            <p:ph type="title"/>
          </p:nvPr>
        </p:nvSpPr>
        <p:spPr/>
        <p:txBody>
          <a:bodyPr/>
          <a:lstStyle/>
          <a:p>
            <a:r>
              <a:rPr lang="en-US" dirty="0"/>
              <a:t>HBS and Fission Gas Release</a:t>
            </a:r>
          </a:p>
        </p:txBody>
      </p:sp>
      <p:sp>
        <p:nvSpPr>
          <p:cNvPr id="3" name="Content Placeholder 2">
            <a:extLst>
              <a:ext uri="{FF2B5EF4-FFF2-40B4-BE49-F238E27FC236}">
                <a16:creationId xmlns:a16="http://schemas.microsoft.com/office/drawing/2014/main" id="{C6178F3E-0DFC-EE47-AAAC-5F32BE74B5AD}"/>
              </a:ext>
            </a:extLst>
          </p:cNvPr>
          <p:cNvSpPr>
            <a:spLocks noGrp="1"/>
          </p:cNvSpPr>
          <p:nvPr>
            <p:ph idx="1"/>
          </p:nvPr>
        </p:nvSpPr>
        <p:spPr>
          <a:xfrm>
            <a:off x="609600" y="2160495"/>
            <a:ext cx="6725478" cy="3965670"/>
          </a:xfrm>
        </p:spPr>
        <p:txBody>
          <a:bodyPr/>
          <a:lstStyle/>
          <a:p>
            <a:r>
              <a:rPr lang="en-US" dirty="0"/>
              <a:t>The large increase in porosity within the HBS in high burnup fuel also affects fission gas release, providing local intergranular accommodation for retaining fission gases</a:t>
            </a:r>
          </a:p>
          <a:p>
            <a:r>
              <a:rPr lang="en-US" dirty="0"/>
              <a:t>Although the formation of the HBS promotes local fission gas retention, the absolute amount of fission gases that are released to the gap increases with burnup</a:t>
            </a:r>
          </a:p>
          <a:p>
            <a:endParaRPr lang="en-US" dirty="0"/>
          </a:p>
          <a:p>
            <a:endParaRPr lang="en-US" dirty="0"/>
          </a:p>
        </p:txBody>
      </p:sp>
      <p:sp>
        <p:nvSpPr>
          <p:cNvPr id="4" name="Slide Number Placeholder 3">
            <a:extLst>
              <a:ext uri="{FF2B5EF4-FFF2-40B4-BE49-F238E27FC236}">
                <a16:creationId xmlns:a16="http://schemas.microsoft.com/office/drawing/2014/main" id="{3F5C3E58-1917-1447-9D06-A9D9853D6F04}"/>
              </a:ext>
            </a:extLst>
          </p:cNvPr>
          <p:cNvSpPr>
            <a:spLocks noGrp="1"/>
          </p:cNvSpPr>
          <p:nvPr>
            <p:ph type="sldNum" sz="quarter" idx="12"/>
          </p:nvPr>
        </p:nvSpPr>
        <p:spPr/>
        <p:txBody>
          <a:bodyPr/>
          <a:lstStyle/>
          <a:p>
            <a:pPr>
              <a:defRPr/>
            </a:pPr>
            <a:fld id="{3FF2C605-4958-CF43-AA48-80339EFDB0AF}" type="slidenum">
              <a:rPr lang="en-US" smtClean="0"/>
              <a:pPr>
                <a:defRPr/>
              </a:pPr>
              <a:t>15</a:t>
            </a:fld>
            <a:endParaRPr lang="en-US"/>
          </a:p>
        </p:txBody>
      </p:sp>
      <p:pic>
        <p:nvPicPr>
          <p:cNvPr id="5" name="Picture 4">
            <a:extLst>
              <a:ext uri="{FF2B5EF4-FFF2-40B4-BE49-F238E27FC236}">
                <a16:creationId xmlns:a16="http://schemas.microsoft.com/office/drawing/2014/main" id="{49391CD0-F1F0-7B4F-9B77-8511B0997003}"/>
              </a:ext>
            </a:extLst>
          </p:cNvPr>
          <p:cNvPicPr>
            <a:picLocks noChangeAspect="1"/>
          </p:cNvPicPr>
          <p:nvPr/>
        </p:nvPicPr>
        <p:blipFill>
          <a:blip r:embed="rId2"/>
          <a:stretch>
            <a:fillRect/>
          </a:stretch>
        </p:blipFill>
        <p:spPr>
          <a:xfrm>
            <a:off x="7684991" y="2075621"/>
            <a:ext cx="4433018" cy="3221936"/>
          </a:xfrm>
          <a:prstGeom prst="rect">
            <a:avLst/>
          </a:prstGeom>
        </p:spPr>
      </p:pic>
    </p:spTree>
    <p:extLst>
      <p:ext uri="{BB962C8B-B14F-4D97-AF65-F5344CB8AC3E}">
        <p14:creationId xmlns:p14="http://schemas.microsoft.com/office/powerpoint/2010/main" val="1020499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74063-561C-7B43-A6EC-B0A56677ECFB}"/>
              </a:ext>
            </a:extLst>
          </p:cNvPr>
          <p:cNvSpPr>
            <a:spLocks noGrp="1"/>
          </p:cNvSpPr>
          <p:nvPr>
            <p:ph type="title"/>
          </p:nvPr>
        </p:nvSpPr>
        <p:spPr/>
        <p:txBody>
          <a:bodyPr/>
          <a:lstStyle/>
          <a:p>
            <a:r>
              <a:rPr lang="en-US" dirty="0"/>
              <a:t>Incubation Time</a:t>
            </a:r>
          </a:p>
        </p:txBody>
      </p:sp>
      <p:sp>
        <p:nvSpPr>
          <p:cNvPr id="3" name="Content Placeholder 2">
            <a:extLst>
              <a:ext uri="{FF2B5EF4-FFF2-40B4-BE49-F238E27FC236}">
                <a16:creationId xmlns:a16="http://schemas.microsoft.com/office/drawing/2014/main" id="{D3CB08B0-934B-B34B-A890-0A932C4E7E43}"/>
              </a:ext>
            </a:extLst>
          </p:cNvPr>
          <p:cNvSpPr>
            <a:spLocks noGrp="1"/>
          </p:cNvSpPr>
          <p:nvPr>
            <p:ph idx="1"/>
          </p:nvPr>
        </p:nvSpPr>
        <p:spPr>
          <a:xfrm>
            <a:off x="609600" y="2160495"/>
            <a:ext cx="8128000" cy="3965670"/>
          </a:xfrm>
        </p:spPr>
        <p:txBody>
          <a:bodyPr/>
          <a:lstStyle/>
          <a:p>
            <a:r>
              <a:rPr lang="en-US" sz="2000" dirty="0"/>
              <a:t>The corrosive environment, represented by a sufficient inventory of chemically active fission gases in the gap, not only depends on burnup, but the ability of these gases to chemically attack the cladding</a:t>
            </a:r>
          </a:p>
          <a:p>
            <a:r>
              <a:rPr lang="en-US" sz="2000" dirty="0"/>
              <a:t>This environment requires that the normally protective oxide coating on the inner surface of the cladding is breached, thus permitting corrosive species to chemically react with the bare cladding</a:t>
            </a:r>
          </a:p>
          <a:p>
            <a:r>
              <a:rPr lang="en-US" sz="2000" dirty="0"/>
              <a:t>The incubation time reflects the time required for a flaw in the protective oxide to be developed and for sufficient ZrI4 to form in the cladding, resulting in the development of cracks</a:t>
            </a:r>
          </a:p>
          <a:p>
            <a:endParaRPr lang="en-US" sz="2000" dirty="0"/>
          </a:p>
          <a:p>
            <a:endParaRPr lang="en-US" sz="2000" dirty="0"/>
          </a:p>
        </p:txBody>
      </p:sp>
      <p:sp>
        <p:nvSpPr>
          <p:cNvPr id="4" name="Slide Number Placeholder 3">
            <a:extLst>
              <a:ext uri="{FF2B5EF4-FFF2-40B4-BE49-F238E27FC236}">
                <a16:creationId xmlns:a16="http://schemas.microsoft.com/office/drawing/2014/main" id="{475BB7BF-C98F-A743-8620-62B55C63408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FF2C605-4958-CF43-AA48-80339EFDB0AF}"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5" name="Picture 4">
            <a:extLst>
              <a:ext uri="{FF2B5EF4-FFF2-40B4-BE49-F238E27FC236}">
                <a16:creationId xmlns:a16="http://schemas.microsoft.com/office/drawing/2014/main" id="{5861E6A0-13FC-D44B-8134-B0065CA06AB3}"/>
              </a:ext>
            </a:extLst>
          </p:cNvPr>
          <p:cNvPicPr>
            <a:picLocks noChangeAspect="1"/>
          </p:cNvPicPr>
          <p:nvPr/>
        </p:nvPicPr>
        <p:blipFill>
          <a:blip r:embed="rId2"/>
          <a:stretch>
            <a:fillRect/>
          </a:stretch>
        </p:blipFill>
        <p:spPr>
          <a:xfrm>
            <a:off x="8895354" y="1643031"/>
            <a:ext cx="3296646" cy="3965671"/>
          </a:xfrm>
          <a:prstGeom prst="rect">
            <a:avLst/>
          </a:prstGeom>
        </p:spPr>
      </p:pic>
    </p:spTree>
    <p:extLst>
      <p:ext uri="{BB962C8B-B14F-4D97-AF65-F5344CB8AC3E}">
        <p14:creationId xmlns:p14="http://schemas.microsoft.com/office/powerpoint/2010/main" val="1157490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44BB4-24F5-7949-9004-1EE893D6C526}"/>
              </a:ext>
            </a:extLst>
          </p:cNvPr>
          <p:cNvSpPr>
            <a:spLocks noGrp="1"/>
          </p:cNvSpPr>
          <p:nvPr>
            <p:ph type="title"/>
          </p:nvPr>
        </p:nvSpPr>
        <p:spPr/>
        <p:txBody>
          <a:bodyPr/>
          <a:lstStyle/>
          <a:p>
            <a:r>
              <a:rPr lang="en-US" dirty="0"/>
              <a:t>Crack Propagation</a:t>
            </a:r>
          </a:p>
        </p:txBody>
      </p:sp>
      <p:sp>
        <p:nvSpPr>
          <p:cNvPr id="3" name="Content Placeholder 2">
            <a:extLst>
              <a:ext uri="{FF2B5EF4-FFF2-40B4-BE49-F238E27FC236}">
                <a16:creationId xmlns:a16="http://schemas.microsoft.com/office/drawing/2014/main" id="{CFD54EE0-E9D0-B84C-BFF4-B784E5135CB2}"/>
              </a:ext>
            </a:extLst>
          </p:cNvPr>
          <p:cNvSpPr>
            <a:spLocks noGrp="1"/>
          </p:cNvSpPr>
          <p:nvPr>
            <p:ph idx="1"/>
          </p:nvPr>
        </p:nvSpPr>
        <p:spPr>
          <a:xfrm>
            <a:off x="609599" y="2160495"/>
            <a:ext cx="7152861" cy="3965670"/>
          </a:xfrm>
        </p:spPr>
        <p:txBody>
          <a:bodyPr/>
          <a:lstStyle/>
          <a:p>
            <a:r>
              <a:rPr lang="en-US" sz="2000" dirty="0"/>
              <a:t>Once a crack has initiated, it can propagate through the cladding wall with a sufficiently high applied load</a:t>
            </a:r>
          </a:p>
          <a:p>
            <a:r>
              <a:rPr lang="en-US" sz="2000" dirty="0"/>
              <a:t>Both intergranular and </a:t>
            </a:r>
            <a:r>
              <a:rPr lang="en-US" sz="2000" dirty="0" err="1"/>
              <a:t>transgranular</a:t>
            </a:r>
            <a:r>
              <a:rPr lang="en-US" sz="2000" dirty="0"/>
              <a:t> propagation modes are possible</a:t>
            </a:r>
          </a:p>
          <a:p>
            <a:r>
              <a:rPr lang="en-US" sz="2000" dirty="0"/>
              <a:t>The propagation rate is a linear function of the stress intensity factor, K</a:t>
            </a:r>
            <a:r>
              <a:rPr lang="en-US" sz="2000" baseline="-25000" dirty="0"/>
              <a:t>SCC</a:t>
            </a:r>
            <a:r>
              <a:rPr lang="en-US" sz="2000" dirty="0"/>
              <a:t>, and is independent on the propagation mode for sufficiently high K</a:t>
            </a:r>
            <a:r>
              <a:rPr lang="en-US" sz="2000" baseline="-25000" dirty="0"/>
              <a:t>SCC</a:t>
            </a:r>
            <a:endParaRPr lang="en-US" sz="2000" dirty="0"/>
          </a:p>
          <a:p>
            <a:r>
              <a:rPr lang="en-US" sz="2000" dirty="0"/>
              <a:t>The increase in iodine content generally increases the crack propagation rate</a:t>
            </a:r>
          </a:p>
          <a:p>
            <a:r>
              <a:rPr lang="en-US" sz="2000" dirty="0"/>
              <a:t>Increasing temperature results in decreasing the susceptibility to PCI failure, while neutron irradiation has been found to increase susceptibility</a:t>
            </a:r>
          </a:p>
          <a:p>
            <a:endParaRPr lang="en-US" sz="2000" dirty="0"/>
          </a:p>
          <a:p>
            <a:endParaRPr lang="en-US" sz="2000" dirty="0"/>
          </a:p>
          <a:p>
            <a:endParaRPr lang="en-US" sz="2000" dirty="0"/>
          </a:p>
        </p:txBody>
      </p:sp>
      <p:sp>
        <p:nvSpPr>
          <p:cNvPr id="4" name="Slide Number Placeholder 3">
            <a:extLst>
              <a:ext uri="{FF2B5EF4-FFF2-40B4-BE49-F238E27FC236}">
                <a16:creationId xmlns:a16="http://schemas.microsoft.com/office/drawing/2014/main" id="{574FE000-83A7-814E-8937-7C6C20C52B1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FF2C605-4958-CF43-AA48-80339EFDB0AF}"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5" name="Picture 4">
            <a:extLst>
              <a:ext uri="{FF2B5EF4-FFF2-40B4-BE49-F238E27FC236}">
                <a16:creationId xmlns:a16="http://schemas.microsoft.com/office/drawing/2014/main" id="{852CF916-F7A8-784A-9DFD-FA3D3F9C07D6}"/>
              </a:ext>
            </a:extLst>
          </p:cNvPr>
          <p:cNvPicPr>
            <a:picLocks noChangeAspect="1"/>
          </p:cNvPicPr>
          <p:nvPr/>
        </p:nvPicPr>
        <p:blipFill>
          <a:blip r:embed="rId2"/>
          <a:stretch>
            <a:fillRect/>
          </a:stretch>
        </p:blipFill>
        <p:spPr>
          <a:xfrm>
            <a:off x="8243491" y="1755049"/>
            <a:ext cx="3246969" cy="2154896"/>
          </a:xfrm>
          <a:prstGeom prst="rect">
            <a:avLst/>
          </a:prstGeom>
        </p:spPr>
      </p:pic>
      <p:pic>
        <p:nvPicPr>
          <p:cNvPr id="6" name="Picture 5">
            <a:extLst>
              <a:ext uri="{FF2B5EF4-FFF2-40B4-BE49-F238E27FC236}">
                <a16:creationId xmlns:a16="http://schemas.microsoft.com/office/drawing/2014/main" id="{A129B5F3-830B-AA4D-B01B-7EA318FE12D8}"/>
              </a:ext>
            </a:extLst>
          </p:cNvPr>
          <p:cNvPicPr>
            <a:picLocks noChangeAspect="1"/>
          </p:cNvPicPr>
          <p:nvPr/>
        </p:nvPicPr>
        <p:blipFill>
          <a:blip r:embed="rId3"/>
          <a:stretch>
            <a:fillRect/>
          </a:stretch>
        </p:blipFill>
        <p:spPr>
          <a:xfrm>
            <a:off x="8243491" y="4226247"/>
            <a:ext cx="3246969" cy="2184147"/>
          </a:xfrm>
          <a:prstGeom prst="rect">
            <a:avLst/>
          </a:prstGeom>
        </p:spPr>
      </p:pic>
      <p:sp>
        <p:nvSpPr>
          <p:cNvPr id="7" name="TextBox 6">
            <a:extLst>
              <a:ext uri="{FF2B5EF4-FFF2-40B4-BE49-F238E27FC236}">
                <a16:creationId xmlns:a16="http://schemas.microsoft.com/office/drawing/2014/main" id="{452F32A7-C558-FD4D-97EB-EA788289C8C5}"/>
              </a:ext>
            </a:extLst>
          </p:cNvPr>
          <p:cNvSpPr txBox="1"/>
          <p:nvPr/>
        </p:nvSpPr>
        <p:spPr>
          <a:xfrm>
            <a:off x="9257887" y="1434307"/>
            <a:ext cx="158032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a:ea typeface="+mn-ea"/>
                <a:cs typeface="+mn-cs"/>
              </a:rPr>
              <a:t>Transgranular</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TextBox 7">
            <a:extLst>
              <a:ext uri="{FF2B5EF4-FFF2-40B4-BE49-F238E27FC236}">
                <a16:creationId xmlns:a16="http://schemas.microsoft.com/office/drawing/2014/main" id="{D3F0F608-C1C2-B94D-BE74-262B78983CDA}"/>
              </a:ext>
            </a:extLst>
          </p:cNvPr>
          <p:cNvSpPr txBox="1"/>
          <p:nvPr/>
        </p:nvSpPr>
        <p:spPr>
          <a:xfrm>
            <a:off x="9257887" y="3880713"/>
            <a:ext cx="158032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Intergranular</a:t>
            </a:r>
          </a:p>
        </p:txBody>
      </p:sp>
    </p:spTree>
    <p:extLst>
      <p:ext uri="{BB962C8B-B14F-4D97-AF65-F5344CB8AC3E}">
        <p14:creationId xmlns:p14="http://schemas.microsoft.com/office/powerpoint/2010/main" val="3601032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649AA-0316-E54F-A523-93797234130E}"/>
              </a:ext>
            </a:extLst>
          </p:cNvPr>
          <p:cNvSpPr>
            <a:spLocks noGrp="1"/>
          </p:cNvSpPr>
          <p:nvPr>
            <p:ph type="title"/>
          </p:nvPr>
        </p:nvSpPr>
        <p:spPr/>
        <p:txBody>
          <a:bodyPr/>
          <a:lstStyle/>
          <a:p>
            <a:r>
              <a:rPr lang="en-US" dirty="0"/>
              <a:t>Through-Cracks</a:t>
            </a:r>
          </a:p>
        </p:txBody>
      </p:sp>
      <p:sp>
        <p:nvSpPr>
          <p:cNvPr id="3" name="Content Placeholder 2">
            <a:extLst>
              <a:ext uri="{FF2B5EF4-FFF2-40B4-BE49-F238E27FC236}">
                <a16:creationId xmlns:a16="http://schemas.microsoft.com/office/drawing/2014/main" id="{74F6013A-8125-5645-8D9E-38FD4740420A}"/>
              </a:ext>
            </a:extLst>
          </p:cNvPr>
          <p:cNvSpPr>
            <a:spLocks noGrp="1"/>
          </p:cNvSpPr>
          <p:nvPr>
            <p:ph idx="1"/>
          </p:nvPr>
        </p:nvSpPr>
        <p:spPr/>
        <p:txBody>
          <a:bodyPr/>
          <a:lstStyle/>
          <a:p>
            <a:r>
              <a:rPr lang="en-US" sz="2000" dirty="0"/>
              <a:t>Following the formation of a through-wall crack and the ingress of water into the fuel-clad gap, the cracking process is arrested since the corrosive species (notably I, Cs, and Cd) have been discharged</a:t>
            </a:r>
          </a:p>
          <a:p>
            <a:r>
              <a:rPr lang="en-US" sz="2000" dirty="0"/>
              <a:t>The ingress of water in the fuel-clad gap may result in clad </a:t>
            </a:r>
            <a:r>
              <a:rPr lang="en-US" sz="2000" dirty="0" err="1"/>
              <a:t>hydriding</a:t>
            </a:r>
            <a:r>
              <a:rPr lang="en-US" sz="2000" dirty="0"/>
              <a:t> on the inner surface</a:t>
            </a:r>
          </a:p>
          <a:p>
            <a:r>
              <a:rPr lang="en-US" sz="2000" dirty="0"/>
              <a:t>The initial SCC crack can oxidize, and volume expansion may lead to resealing the primary failure</a:t>
            </a:r>
          </a:p>
          <a:p>
            <a:r>
              <a:rPr lang="en-US" sz="2000" dirty="0"/>
              <a:t>All PCI cracks are pin-hole defects, whereas observable cracks are secondary due to clad </a:t>
            </a:r>
            <a:r>
              <a:rPr lang="en-US" sz="2000" dirty="0" err="1"/>
              <a:t>hydriding</a:t>
            </a:r>
            <a:r>
              <a:rPr lang="en-US" sz="2000" dirty="0"/>
              <a:t> or ductile tearing</a:t>
            </a:r>
          </a:p>
          <a:p>
            <a:r>
              <a:rPr lang="en-US" sz="2000" dirty="0"/>
              <a:t>The time to failure depends on many parameters, but is generally determined by the local linear power, the change in linear power, and the local burnup</a:t>
            </a:r>
          </a:p>
          <a:p>
            <a:endParaRPr lang="en-US" sz="2000" dirty="0"/>
          </a:p>
        </p:txBody>
      </p:sp>
      <p:sp>
        <p:nvSpPr>
          <p:cNvPr id="4" name="Slide Number Placeholder 3">
            <a:extLst>
              <a:ext uri="{FF2B5EF4-FFF2-40B4-BE49-F238E27FC236}">
                <a16:creationId xmlns:a16="http://schemas.microsoft.com/office/drawing/2014/main" id="{3A9F73AA-344A-7548-A599-C67A90FDCAC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FF2C605-4958-CF43-AA48-80339EFDB0AF}"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2327667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A6137-476A-35F1-5EDC-244711AD6A14}"/>
              </a:ext>
            </a:extLst>
          </p:cNvPr>
          <p:cNvSpPr>
            <a:spLocks noGrp="1"/>
          </p:cNvSpPr>
          <p:nvPr>
            <p:ph type="title"/>
          </p:nvPr>
        </p:nvSpPr>
        <p:spPr>
          <a:xfrm>
            <a:off x="609600" y="900114"/>
            <a:ext cx="10972800" cy="1068387"/>
          </a:xfrm>
        </p:spPr>
        <p:txBody>
          <a:bodyPr wrap="square" anchor="ctr">
            <a:normAutofit/>
          </a:bodyPr>
          <a:lstStyle/>
          <a:p>
            <a:r>
              <a:rPr lang="en-US" dirty="0"/>
              <a:t>Reactor Susceptibility</a:t>
            </a:r>
          </a:p>
        </p:txBody>
      </p:sp>
      <p:sp>
        <p:nvSpPr>
          <p:cNvPr id="3" name="Content Placeholder 2">
            <a:extLst>
              <a:ext uri="{FF2B5EF4-FFF2-40B4-BE49-F238E27FC236}">
                <a16:creationId xmlns:a16="http://schemas.microsoft.com/office/drawing/2014/main" id="{67899FF1-6DC6-F80B-3A91-932C12E560E3}"/>
              </a:ext>
            </a:extLst>
          </p:cNvPr>
          <p:cNvSpPr>
            <a:spLocks noGrp="1"/>
          </p:cNvSpPr>
          <p:nvPr>
            <p:ph sz="half" idx="1"/>
          </p:nvPr>
        </p:nvSpPr>
        <p:spPr>
          <a:xfrm>
            <a:off x="609600" y="1968501"/>
            <a:ext cx="5588000" cy="4157663"/>
          </a:xfrm>
        </p:spPr>
        <p:txBody>
          <a:bodyPr wrap="square" anchor="t">
            <a:normAutofit lnSpcReduction="10000"/>
          </a:bodyPr>
          <a:lstStyle/>
          <a:p>
            <a:r>
              <a:rPr lang="en-US" sz="1800" dirty="0"/>
              <a:t>All current PWR, BWR and CANDU reactors utilize UO2 fuel, zirconium alloy cladding, and are water cooled</a:t>
            </a:r>
          </a:p>
          <a:p>
            <a:r>
              <a:rPr lang="en-US" sz="1800" dirty="0"/>
              <a:t>The degree of susceptibility of each reactor and fuel design to PCI rests on numerous design specifications</a:t>
            </a:r>
          </a:p>
          <a:p>
            <a:r>
              <a:rPr lang="en-US" sz="1800" dirty="0"/>
              <a:t>PWRs have smaller fuel diameters, BWRs have the thickest cladding</a:t>
            </a:r>
          </a:p>
          <a:p>
            <a:r>
              <a:rPr lang="en-US" sz="1800" dirty="0"/>
              <a:t>The geometric design has an influence on the stresses in the fuel and cladding</a:t>
            </a:r>
          </a:p>
          <a:p>
            <a:r>
              <a:rPr lang="en-US" sz="1800" dirty="0"/>
              <a:t>Linear power affects the temperature, which impacts a variety of other phenomena</a:t>
            </a:r>
          </a:p>
          <a:p>
            <a:r>
              <a:rPr lang="en-US" sz="1800" dirty="0"/>
              <a:t>Discharge burnup influences the inventory of fission products in the fuel/cladding interface</a:t>
            </a:r>
          </a:p>
        </p:txBody>
      </p:sp>
      <p:pic>
        <p:nvPicPr>
          <p:cNvPr id="5" name="Picture 4">
            <a:extLst>
              <a:ext uri="{FF2B5EF4-FFF2-40B4-BE49-F238E27FC236}">
                <a16:creationId xmlns:a16="http://schemas.microsoft.com/office/drawing/2014/main" id="{31EA8CF3-43C2-874B-9F3E-223061419146}"/>
              </a:ext>
            </a:extLst>
          </p:cNvPr>
          <p:cNvPicPr>
            <a:picLocks noChangeAspect="1"/>
          </p:cNvPicPr>
          <p:nvPr/>
        </p:nvPicPr>
        <p:blipFill>
          <a:blip r:embed="rId2"/>
          <a:stretch>
            <a:fillRect/>
          </a:stretch>
        </p:blipFill>
        <p:spPr>
          <a:xfrm>
            <a:off x="6197600" y="2574037"/>
            <a:ext cx="5987056" cy="2574433"/>
          </a:xfrm>
          <a:prstGeom prst="rect">
            <a:avLst/>
          </a:prstGeom>
          <a:noFill/>
        </p:spPr>
      </p:pic>
      <p:sp>
        <p:nvSpPr>
          <p:cNvPr id="4" name="Slide Number Placeholder 3">
            <a:extLst>
              <a:ext uri="{FF2B5EF4-FFF2-40B4-BE49-F238E27FC236}">
                <a16:creationId xmlns:a16="http://schemas.microsoft.com/office/drawing/2014/main" id="{197DE1D3-18CC-90BA-32F2-D50B58B17206}"/>
              </a:ext>
            </a:extLst>
          </p:cNvPr>
          <p:cNvSpPr>
            <a:spLocks noGrp="1"/>
          </p:cNvSpPr>
          <p:nvPr>
            <p:ph type="sldNum" sz="quarter" idx="12"/>
          </p:nvPr>
        </p:nvSpPr>
        <p:spPr>
          <a:xfrm>
            <a:off x="8737600" y="6356351"/>
            <a:ext cx="2844800" cy="365125"/>
          </a:xfrm>
        </p:spPr>
        <p:txBody>
          <a:bodyPr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3FF2C605-4958-CF43-AA48-80339EFDB0AF}"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19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980613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669C3-7586-8D5D-5213-3EAA1F236DA8}"/>
              </a:ext>
            </a:extLst>
          </p:cNvPr>
          <p:cNvSpPr>
            <a:spLocks noGrp="1"/>
          </p:cNvSpPr>
          <p:nvPr>
            <p:ph type="title"/>
          </p:nvPr>
        </p:nvSpPr>
        <p:spPr/>
        <p:txBody>
          <a:bodyPr/>
          <a:lstStyle/>
          <a:p>
            <a:r>
              <a:rPr lang="en-US" dirty="0"/>
              <a:t>Last Time</a:t>
            </a:r>
          </a:p>
        </p:txBody>
      </p:sp>
      <p:sp>
        <p:nvSpPr>
          <p:cNvPr id="3" name="Content Placeholder 2">
            <a:extLst>
              <a:ext uri="{FF2B5EF4-FFF2-40B4-BE49-F238E27FC236}">
                <a16:creationId xmlns:a16="http://schemas.microsoft.com/office/drawing/2014/main" id="{89B496EA-2615-5D83-73E6-1093C95A8AF1}"/>
              </a:ext>
            </a:extLst>
          </p:cNvPr>
          <p:cNvSpPr>
            <a:spLocks noGrp="1"/>
          </p:cNvSpPr>
          <p:nvPr>
            <p:ph idx="1"/>
          </p:nvPr>
        </p:nvSpPr>
        <p:spPr>
          <a:xfrm>
            <a:off x="609600" y="1868395"/>
            <a:ext cx="10972800" cy="3965670"/>
          </a:xfrm>
        </p:spPr>
        <p:txBody>
          <a:bodyPr/>
          <a:lstStyle/>
          <a:p>
            <a:r>
              <a:rPr lang="en-US" sz="2000" dirty="0"/>
              <a:t>Zircaloy creep equations</a:t>
            </a:r>
          </a:p>
          <a:p>
            <a:r>
              <a:rPr lang="en-US" sz="2000" dirty="0"/>
              <a:t>Zircaloy cladding creep over time</a:t>
            </a:r>
          </a:p>
          <a:p>
            <a:pPr lvl="1"/>
            <a:r>
              <a:rPr lang="en-US" sz="2000" dirty="0"/>
              <a:t>creeps down due to water pressure, reduces gap, elongates</a:t>
            </a:r>
          </a:p>
          <a:p>
            <a:pPr lvl="1"/>
            <a:r>
              <a:rPr lang="en-US" sz="2000" dirty="0"/>
              <a:t>creeps out due to fuel expansion, shortens</a:t>
            </a:r>
          </a:p>
          <a:p>
            <a:r>
              <a:rPr lang="en-US" sz="2000" dirty="0"/>
              <a:t>Zr mechanical properties sensitive to radiation</a:t>
            </a:r>
          </a:p>
          <a:p>
            <a:r>
              <a:rPr lang="en-US" sz="2000" dirty="0"/>
              <a:t>Dislocation channel cleaning leads to plasticity in highly irradiation Zr</a:t>
            </a:r>
          </a:p>
          <a:p>
            <a:r>
              <a:rPr lang="en-US" sz="2000" dirty="0"/>
              <a:t>PCMI can lead to SCC</a:t>
            </a:r>
          </a:p>
          <a:p>
            <a:pPr lvl="1"/>
            <a:r>
              <a:rPr lang="en-US" sz="2000" dirty="0"/>
              <a:t>A corrosive environment, a susceptible material, sufficient stress, and sufficient time</a:t>
            </a:r>
          </a:p>
          <a:p>
            <a:r>
              <a:rPr lang="en-US" sz="2000" dirty="0"/>
              <a:t>Talked through the basics of the corrosive environment</a:t>
            </a:r>
          </a:p>
        </p:txBody>
      </p:sp>
      <p:sp>
        <p:nvSpPr>
          <p:cNvPr id="4" name="Slide Number Placeholder 3">
            <a:extLst>
              <a:ext uri="{FF2B5EF4-FFF2-40B4-BE49-F238E27FC236}">
                <a16:creationId xmlns:a16="http://schemas.microsoft.com/office/drawing/2014/main" id="{3B8FB79D-3C0F-B3AC-A960-0918542F0779}"/>
              </a:ext>
            </a:extLst>
          </p:cNvPr>
          <p:cNvSpPr>
            <a:spLocks noGrp="1"/>
          </p:cNvSpPr>
          <p:nvPr>
            <p:ph type="sldNum" sz="quarter" idx="12"/>
          </p:nvPr>
        </p:nvSpPr>
        <p:spPr/>
        <p:txBody>
          <a:bodyPr/>
          <a:lstStyle/>
          <a:p>
            <a:pPr>
              <a:defRPr/>
            </a:pPr>
            <a:fld id="{3FF2C605-4958-CF43-AA48-80339EFDB0AF}" type="slidenum">
              <a:rPr lang="en-US" smtClean="0"/>
              <a:pPr>
                <a:defRPr/>
              </a:pPr>
              <a:t>2</a:t>
            </a:fld>
            <a:endParaRPr lang="en-US"/>
          </a:p>
        </p:txBody>
      </p:sp>
    </p:spTree>
    <p:extLst>
      <p:ext uri="{BB962C8B-B14F-4D97-AF65-F5344CB8AC3E}">
        <p14:creationId xmlns:p14="http://schemas.microsoft.com/office/powerpoint/2010/main" val="968409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275EF-D507-1151-E20C-BADE1BA2FEE7}"/>
              </a:ext>
            </a:extLst>
          </p:cNvPr>
          <p:cNvSpPr>
            <a:spLocks noGrp="1"/>
          </p:cNvSpPr>
          <p:nvPr>
            <p:ph type="title"/>
          </p:nvPr>
        </p:nvSpPr>
        <p:spPr/>
        <p:txBody>
          <a:bodyPr/>
          <a:lstStyle/>
          <a:p>
            <a:r>
              <a:rPr lang="en-US" dirty="0"/>
              <a:t>Reactor Susceptibility</a:t>
            </a:r>
          </a:p>
        </p:txBody>
      </p:sp>
      <p:sp>
        <p:nvSpPr>
          <p:cNvPr id="3" name="Content Placeholder 2">
            <a:extLst>
              <a:ext uri="{FF2B5EF4-FFF2-40B4-BE49-F238E27FC236}">
                <a16:creationId xmlns:a16="http://schemas.microsoft.com/office/drawing/2014/main" id="{A97AA86B-72D0-F8D0-5D1E-9498576CCAA8}"/>
              </a:ext>
            </a:extLst>
          </p:cNvPr>
          <p:cNvSpPr>
            <a:spLocks noGrp="1"/>
          </p:cNvSpPr>
          <p:nvPr>
            <p:ph sz="half" idx="1"/>
          </p:nvPr>
        </p:nvSpPr>
        <p:spPr/>
        <p:txBody>
          <a:bodyPr/>
          <a:lstStyle/>
          <a:p>
            <a:r>
              <a:rPr lang="en-US" sz="1800" dirty="0"/>
              <a:t>In general, PCI failures are typically experienced (by any reactor) during a large change in power; thus, the manner in which power changes dictates to a large degree the likelihood of PCI failure</a:t>
            </a:r>
          </a:p>
          <a:p>
            <a:r>
              <a:rPr lang="en-US" sz="1800" dirty="0"/>
              <a:t>Unlike BWRs, the neutron flux in a PWR is not primarily controlled by the insertion and extraction of control rods during operation</a:t>
            </a:r>
          </a:p>
          <a:p>
            <a:r>
              <a:rPr lang="en-US" sz="1800" dirty="0"/>
              <a:t>Due to smoother control of reactivity and a lower linear power, PCI failures are significantly less frequent in PWRs than other major commercial power reactor designs</a:t>
            </a:r>
          </a:p>
          <a:p>
            <a:r>
              <a:rPr lang="en-US" sz="1800" dirty="0"/>
              <a:t>PCI failures are more of a concern in BWRs</a:t>
            </a:r>
          </a:p>
          <a:p>
            <a:endParaRPr lang="en-US" sz="1800" dirty="0"/>
          </a:p>
        </p:txBody>
      </p:sp>
      <p:sp>
        <p:nvSpPr>
          <p:cNvPr id="4" name="Content Placeholder 3">
            <a:extLst>
              <a:ext uri="{FF2B5EF4-FFF2-40B4-BE49-F238E27FC236}">
                <a16:creationId xmlns:a16="http://schemas.microsoft.com/office/drawing/2014/main" id="{26FF7CCE-0AAC-C3AE-5239-3271E47306F9}"/>
              </a:ext>
            </a:extLst>
          </p:cNvPr>
          <p:cNvSpPr>
            <a:spLocks noGrp="1"/>
          </p:cNvSpPr>
          <p:nvPr>
            <p:ph sz="half" idx="2"/>
          </p:nvPr>
        </p:nvSpPr>
        <p:spPr/>
        <p:txBody>
          <a:bodyPr/>
          <a:lstStyle/>
          <a:p>
            <a:r>
              <a:rPr lang="en-US" sz="1800" dirty="0"/>
              <a:t>Control blade maneuvers in BWRs create local power transients that often lead to PCI failures in fuel rods adjacent to these blades</a:t>
            </a:r>
          </a:p>
          <a:p>
            <a:endParaRPr lang="en-US" sz="1800" dirty="0"/>
          </a:p>
        </p:txBody>
      </p:sp>
      <p:sp>
        <p:nvSpPr>
          <p:cNvPr id="5" name="Slide Number Placeholder 4">
            <a:extLst>
              <a:ext uri="{FF2B5EF4-FFF2-40B4-BE49-F238E27FC236}">
                <a16:creationId xmlns:a16="http://schemas.microsoft.com/office/drawing/2014/main" id="{17496774-16C2-A1C1-9C78-3D357E8DB98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35E9FC-F6D5-0349-BBED-EA7D7A9BC49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6" name="Picture 5">
            <a:extLst>
              <a:ext uri="{FF2B5EF4-FFF2-40B4-BE49-F238E27FC236}">
                <a16:creationId xmlns:a16="http://schemas.microsoft.com/office/drawing/2014/main" id="{237996D1-E163-3BAB-1271-B5D301D0F296}"/>
              </a:ext>
            </a:extLst>
          </p:cNvPr>
          <p:cNvPicPr>
            <a:picLocks noChangeAspect="1"/>
          </p:cNvPicPr>
          <p:nvPr/>
        </p:nvPicPr>
        <p:blipFill>
          <a:blip r:embed="rId2"/>
          <a:stretch>
            <a:fillRect/>
          </a:stretch>
        </p:blipFill>
        <p:spPr>
          <a:xfrm>
            <a:off x="6900517" y="3036888"/>
            <a:ext cx="3978965" cy="2917908"/>
          </a:xfrm>
          <a:prstGeom prst="rect">
            <a:avLst/>
          </a:prstGeom>
        </p:spPr>
      </p:pic>
      <p:sp>
        <p:nvSpPr>
          <p:cNvPr id="8" name="TextBox 7">
            <a:extLst>
              <a:ext uri="{FF2B5EF4-FFF2-40B4-BE49-F238E27FC236}">
                <a16:creationId xmlns:a16="http://schemas.microsoft.com/office/drawing/2014/main" id="{AC01F94F-EE6B-3484-AFC7-243D285E1758}"/>
              </a:ext>
            </a:extLst>
          </p:cNvPr>
          <p:cNvSpPr txBox="1"/>
          <p:nvPr/>
        </p:nvSpPr>
        <p:spPr>
          <a:xfrm>
            <a:off x="6197600" y="5954796"/>
            <a:ext cx="5588828" cy="26161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Helvetica" pitchFamily="2" charset="0"/>
                <a:ea typeface="+mn-ea"/>
                <a:cs typeface="+mn-cs"/>
              </a:rPr>
              <a:t>The change in LHR resulting from the successive removal of three control rod blades</a:t>
            </a:r>
          </a:p>
        </p:txBody>
      </p:sp>
    </p:spTree>
    <p:extLst>
      <p:ext uri="{BB962C8B-B14F-4D97-AF65-F5344CB8AC3E}">
        <p14:creationId xmlns:p14="http://schemas.microsoft.com/office/powerpoint/2010/main" val="5102759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AAD79-5D47-294E-8347-12E7FA582E89}"/>
              </a:ext>
            </a:extLst>
          </p:cNvPr>
          <p:cNvSpPr>
            <a:spLocks noGrp="1"/>
          </p:cNvSpPr>
          <p:nvPr>
            <p:ph type="title"/>
          </p:nvPr>
        </p:nvSpPr>
        <p:spPr/>
        <p:txBody>
          <a:bodyPr/>
          <a:lstStyle/>
          <a:p>
            <a:r>
              <a:rPr lang="en-US" dirty="0"/>
              <a:t>PCI Mitigation</a:t>
            </a:r>
          </a:p>
        </p:txBody>
      </p:sp>
      <p:sp>
        <p:nvSpPr>
          <p:cNvPr id="3" name="Content Placeholder 2">
            <a:extLst>
              <a:ext uri="{FF2B5EF4-FFF2-40B4-BE49-F238E27FC236}">
                <a16:creationId xmlns:a16="http://schemas.microsoft.com/office/drawing/2014/main" id="{24A15A08-ED25-5C49-AAF1-50993BB389EE}"/>
              </a:ext>
            </a:extLst>
          </p:cNvPr>
          <p:cNvSpPr>
            <a:spLocks noGrp="1"/>
          </p:cNvSpPr>
          <p:nvPr>
            <p:ph idx="1"/>
          </p:nvPr>
        </p:nvSpPr>
        <p:spPr>
          <a:xfrm>
            <a:off x="609600" y="1968501"/>
            <a:ext cx="7371522" cy="3965670"/>
          </a:xfrm>
        </p:spPr>
        <p:txBody>
          <a:bodyPr/>
          <a:lstStyle/>
          <a:p>
            <a:r>
              <a:rPr lang="en-US" sz="1900" dirty="0"/>
              <a:t>There are two primary approaches to mitigate PCI failures: 1) changes in the design of various components – notably, the fuel pellet, fuel cladding and fuel assembly; 2) the manner in which the reactor is operated can be altered to minimize PCI failures</a:t>
            </a:r>
          </a:p>
          <a:p>
            <a:r>
              <a:rPr lang="en-US" sz="1900" dirty="0"/>
              <a:t>The design of fuel has changed to better optimize performance and reliability, including modifying the fuel pellet geometry, microstructure (i.e., grain size and porosity), and composition (i.e., initial O/M, minor additives)</a:t>
            </a:r>
          </a:p>
          <a:p>
            <a:r>
              <a:rPr lang="en-US" sz="1900" dirty="0"/>
              <a:t>Many design changes of the cladding have been investigated, including the development of small grain sizes and texture control, alloy composition, inclusion of an inner liner and the application of a pellet-clad interlayer </a:t>
            </a:r>
          </a:p>
          <a:p>
            <a:endParaRPr lang="en-US" sz="1900" dirty="0"/>
          </a:p>
        </p:txBody>
      </p:sp>
      <p:sp>
        <p:nvSpPr>
          <p:cNvPr id="4" name="Slide Number Placeholder 3">
            <a:extLst>
              <a:ext uri="{FF2B5EF4-FFF2-40B4-BE49-F238E27FC236}">
                <a16:creationId xmlns:a16="http://schemas.microsoft.com/office/drawing/2014/main" id="{215C8750-2B58-7A4B-84C2-24D693AD193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FF2C605-4958-CF43-AA48-80339EFDB0AF}"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5" name="Picture 4">
            <a:extLst>
              <a:ext uri="{FF2B5EF4-FFF2-40B4-BE49-F238E27FC236}">
                <a16:creationId xmlns:a16="http://schemas.microsoft.com/office/drawing/2014/main" id="{3232F378-E2B9-C741-9676-623A75DC9D93}"/>
              </a:ext>
            </a:extLst>
          </p:cNvPr>
          <p:cNvPicPr>
            <a:picLocks noChangeAspect="1"/>
          </p:cNvPicPr>
          <p:nvPr/>
        </p:nvPicPr>
        <p:blipFill>
          <a:blip r:embed="rId2"/>
          <a:stretch>
            <a:fillRect/>
          </a:stretch>
        </p:blipFill>
        <p:spPr>
          <a:xfrm>
            <a:off x="8148707" y="4105449"/>
            <a:ext cx="3203713" cy="2135809"/>
          </a:xfrm>
          <a:prstGeom prst="rect">
            <a:avLst/>
          </a:prstGeom>
        </p:spPr>
      </p:pic>
      <p:pic>
        <p:nvPicPr>
          <p:cNvPr id="6" name="Picture 5">
            <a:extLst>
              <a:ext uri="{FF2B5EF4-FFF2-40B4-BE49-F238E27FC236}">
                <a16:creationId xmlns:a16="http://schemas.microsoft.com/office/drawing/2014/main" id="{B140A043-F078-394C-8CF1-C193421F3FAF}"/>
              </a:ext>
            </a:extLst>
          </p:cNvPr>
          <p:cNvPicPr>
            <a:picLocks noChangeAspect="1"/>
          </p:cNvPicPr>
          <p:nvPr/>
        </p:nvPicPr>
        <p:blipFill>
          <a:blip r:embed="rId3"/>
          <a:stretch>
            <a:fillRect/>
          </a:stretch>
        </p:blipFill>
        <p:spPr>
          <a:xfrm>
            <a:off x="8148707" y="1276497"/>
            <a:ext cx="3433693" cy="2713859"/>
          </a:xfrm>
          <a:prstGeom prst="rect">
            <a:avLst/>
          </a:prstGeom>
        </p:spPr>
      </p:pic>
    </p:spTree>
    <p:extLst>
      <p:ext uri="{BB962C8B-B14F-4D97-AF65-F5344CB8AC3E}">
        <p14:creationId xmlns:p14="http://schemas.microsoft.com/office/powerpoint/2010/main" val="11425839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15D64-3215-E80E-D836-1CBA6D9B4ED5}"/>
              </a:ext>
            </a:extLst>
          </p:cNvPr>
          <p:cNvSpPr>
            <a:spLocks noGrp="1"/>
          </p:cNvSpPr>
          <p:nvPr>
            <p:ph type="title"/>
          </p:nvPr>
        </p:nvSpPr>
        <p:spPr/>
        <p:txBody>
          <a:bodyPr/>
          <a:lstStyle/>
          <a:p>
            <a:r>
              <a:rPr lang="en-US" dirty="0"/>
              <a:t>PCI Mitigation</a:t>
            </a:r>
          </a:p>
        </p:txBody>
      </p:sp>
      <p:sp>
        <p:nvSpPr>
          <p:cNvPr id="3" name="Content Placeholder 2">
            <a:extLst>
              <a:ext uri="{FF2B5EF4-FFF2-40B4-BE49-F238E27FC236}">
                <a16:creationId xmlns:a16="http://schemas.microsoft.com/office/drawing/2014/main" id="{86E023A4-BF64-520E-4930-CB2D390D59FA}"/>
              </a:ext>
            </a:extLst>
          </p:cNvPr>
          <p:cNvSpPr>
            <a:spLocks noGrp="1"/>
          </p:cNvSpPr>
          <p:nvPr>
            <p:ph idx="1"/>
          </p:nvPr>
        </p:nvSpPr>
        <p:spPr/>
        <p:txBody>
          <a:bodyPr/>
          <a:lstStyle/>
          <a:p>
            <a:r>
              <a:rPr lang="en-US" sz="2000" dirty="0"/>
              <a:t>Fuel assembly designs for all reactor types are constantly evolving as assemblies/bundles are improved to increase operational economics</a:t>
            </a:r>
          </a:p>
          <a:p>
            <a:r>
              <a:rPr lang="en-US" sz="2000" dirty="0"/>
              <a:t>A continuing trend in design evolution is sub-division of the fuel into smaller diameter elements/rods to increase the total number of elements/rods, which increases assembly/bundle power without a corresponding increase in UO2 temperature, thus mitigating thermally driven fuel failure mechanisms</a:t>
            </a:r>
          </a:p>
          <a:p>
            <a:r>
              <a:rPr lang="en-US" sz="2000" dirty="0"/>
              <a:t>Other changes in general fuel assembly/bundle design include variations on fill gas pressure, presence and design of plenums to collect fission gases, changes to appendage design to improve CHF, general optimization of rod end regions in the reactor to mitigate end-flux-peaking</a:t>
            </a:r>
          </a:p>
          <a:p>
            <a:r>
              <a:rPr lang="en-US" sz="2000" dirty="0"/>
              <a:t>The three variables that are controlled from an operational point of view are the linear power, change in linear power, ramp rate and discharge burnup</a:t>
            </a:r>
          </a:p>
          <a:p>
            <a:endParaRPr lang="en-US" sz="2000" dirty="0"/>
          </a:p>
        </p:txBody>
      </p:sp>
      <p:sp>
        <p:nvSpPr>
          <p:cNvPr id="4" name="Slide Number Placeholder 3">
            <a:extLst>
              <a:ext uri="{FF2B5EF4-FFF2-40B4-BE49-F238E27FC236}">
                <a16:creationId xmlns:a16="http://schemas.microsoft.com/office/drawing/2014/main" id="{D6659D06-AAC7-24AB-EDEF-E505FC2448D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FF2C605-4958-CF43-AA48-80339EFDB0AF}"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924444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1C0B6-3F8C-FF4D-A150-7B07ACA639B8}"/>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DB878354-690C-9A4E-845C-374B1E17BC22}"/>
              </a:ext>
            </a:extLst>
          </p:cNvPr>
          <p:cNvSpPr>
            <a:spLocks noGrp="1"/>
          </p:cNvSpPr>
          <p:nvPr>
            <p:ph idx="1"/>
          </p:nvPr>
        </p:nvSpPr>
        <p:spPr>
          <a:xfrm>
            <a:off x="609600" y="1968501"/>
            <a:ext cx="10972800" cy="4157664"/>
          </a:xfrm>
        </p:spPr>
        <p:txBody>
          <a:bodyPr/>
          <a:lstStyle/>
          <a:p>
            <a:r>
              <a:rPr lang="en-US" sz="2000" dirty="0"/>
              <a:t>Pellet-clad interaction (PCI) takes two forms</a:t>
            </a:r>
          </a:p>
          <a:p>
            <a:pPr lvl="1"/>
            <a:r>
              <a:rPr lang="en-US" sz="2000" dirty="0"/>
              <a:t>Pellet-clad chemical interaction, PCCI (bonding occurs)</a:t>
            </a:r>
          </a:p>
          <a:p>
            <a:pPr lvl="1"/>
            <a:r>
              <a:rPr lang="en-US" sz="2000" dirty="0"/>
              <a:t>Pellet-clad mechanical interaction, PCMI (pellet pushes and drags cladding)</a:t>
            </a:r>
          </a:p>
          <a:p>
            <a:r>
              <a:rPr lang="en-US" sz="2000" dirty="0"/>
              <a:t>In order for SCC to initiate and propagate in any material, four conditions are simultaneously required:</a:t>
            </a:r>
          </a:p>
          <a:p>
            <a:pPr lvl="1"/>
            <a:r>
              <a:rPr lang="en-US" sz="2000" dirty="0"/>
              <a:t>A corrosive environment, a susceptible material, sufficient stress, and sufficient time</a:t>
            </a:r>
          </a:p>
          <a:p>
            <a:r>
              <a:rPr lang="en-US" sz="2000" dirty="0"/>
              <a:t>BWRs more likely to have PCI failures than PWRs</a:t>
            </a:r>
          </a:p>
          <a:p>
            <a:r>
              <a:rPr lang="en-US" sz="2000" dirty="0"/>
              <a:t>Two types of mitigation strategies to limit PCI failures</a:t>
            </a:r>
          </a:p>
          <a:p>
            <a:endParaRPr lang="en-US" sz="2000" dirty="0"/>
          </a:p>
          <a:p>
            <a:r>
              <a:rPr lang="en-US" sz="2000" dirty="0"/>
              <a:t>Reminder, exam on Thursday… </a:t>
            </a:r>
          </a:p>
          <a:p>
            <a:r>
              <a:rPr lang="en-US" sz="2000" dirty="0"/>
              <a:t>Problem session time</a:t>
            </a:r>
          </a:p>
          <a:p>
            <a:endParaRPr lang="en-US" sz="2000" dirty="0"/>
          </a:p>
          <a:p>
            <a:pPr lvl="1"/>
            <a:endParaRPr lang="en-US" sz="2000" dirty="0"/>
          </a:p>
        </p:txBody>
      </p:sp>
      <p:sp>
        <p:nvSpPr>
          <p:cNvPr id="4" name="Slide Number Placeholder 3">
            <a:extLst>
              <a:ext uri="{FF2B5EF4-FFF2-40B4-BE49-F238E27FC236}">
                <a16:creationId xmlns:a16="http://schemas.microsoft.com/office/drawing/2014/main" id="{ECDFCECC-1AE9-C442-A2D5-B7DDF2CA2A5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FF2C605-4958-CF43-AA48-80339EFDB0AF}"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443275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A6184-2104-7145-B18B-4F65BAC72215}"/>
              </a:ext>
            </a:extLst>
          </p:cNvPr>
          <p:cNvSpPr>
            <a:spLocks noGrp="1"/>
          </p:cNvSpPr>
          <p:nvPr>
            <p:ph type="title"/>
          </p:nvPr>
        </p:nvSpPr>
        <p:spPr/>
        <p:txBody>
          <a:bodyPr/>
          <a:lstStyle/>
          <a:p>
            <a:r>
              <a:rPr lang="en-US" dirty="0"/>
              <a:t>Corrosive Environment</a:t>
            </a:r>
          </a:p>
        </p:txBody>
      </p:sp>
      <p:sp>
        <p:nvSpPr>
          <p:cNvPr id="3" name="Content Placeholder 2">
            <a:extLst>
              <a:ext uri="{FF2B5EF4-FFF2-40B4-BE49-F238E27FC236}">
                <a16:creationId xmlns:a16="http://schemas.microsoft.com/office/drawing/2014/main" id="{F8CCACE4-F628-8F43-82DA-6264E3EB9D31}"/>
              </a:ext>
            </a:extLst>
          </p:cNvPr>
          <p:cNvSpPr>
            <a:spLocks noGrp="1"/>
          </p:cNvSpPr>
          <p:nvPr>
            <p:ph idx="1"/>
          </p:nvPr>
        </p:nvSpPr>
        <p:spPr>
          <a:xfrm>
            <a:off x="609600" y="2160495"/>
            <a:ext cx="6268278" cy="3965670"/>
          </a:xfrm>
        </p:spPr>
        <p:txBody>
          <a:bodyPr/>
          <a:lstStyle/>
          <a:p>
            <a:r>
              <a:rPr lang="en-US" sz="2000" dirty="0"/>
              <a:t>The chemical interaction of liberated I (and possibly other elements) with the cladding is of great importance in crack initiation</a:t>
            </a:r>
          </a:p>
          <a:p>
            <a:r>
              <a:rPr lang="en-US" sz="2000" dirty="0"/>
              <a:t>A zirconium iodide gaseous species migrates up the temperature gradient towards the crack mouth, whereby the high affinity of Zr for O may result in ZrO2 formation, and decomposition may once again liberate I2 gas</a:t>
            </a:r>
          </a:p>
          <a:p>
            <a:r>
              <a:rPr lang="en-US" sz="2000" dirty="0"/>
              <a:t>The deposition of ZrO2 on the crack walls is believed to create a passivation layer, which further localizes I encroachment at the crack tip</a:t>
            </a:r>
          </a:p>
        </p:txBody>
      </p:sp>
      <p:sp>
        <p:nvSpPr>
          <p:cNvPr id="4" name="Slide Number Placeholder 3">
            <a:extLst>
              <a:ext uri="{FF2B5EF4-FFF2-40B4-BE49-F238E27FC236}">
                <a16:creationId xmlns:a16="http://schemas.microsoft.com/office/drawing/2014/main" id="{AC381AA5-28A4-3B4B-AC5A-60769997DC28}"/>
              </a:ext>
            </a:extLst>
          </p:cNvPr>
          <p:cNvSpPr>
            <a:spLocks noGrp="1"/>
          </p:cNvSpPr>
          <p:nvPr>
            <p:ph type="sldNum" sz="quarter" idx="12"/>
          </p:nvPr>
        </p:nvSpPr>
        <p:spPr/>
        <p:txBody>
          <a:bodyPr/>
          <a:lstStyle/>
          <a:p>
            <a:pPr>
              <a:defRPr/>
            </a:pPr>
            <a:fld id="{3FF2C605-4958-CF43-AA48-80339EFDB0AF}" type="slidenum">
              <a:rPr lang="en-US" smtClean="0"/>
              <a:pPr>
                <a:defRPr/>
              </a:pPr>
              <a:t>3</a:t>
            </a:fld>
            <a:endParaRPr lang="en-US"/>
          </a:p>
        </p:txBody>
      </p:sp>
      <p:pic>
        <p:nvPicPr>
          <p:cNvPr id="5" name="Picture 4">
            <a:extLst>
              <a:ext uri="{FF2B5EF4-FFF2-40B4-BE49-F238E27FC236}">
                <a16:creationId xmlns:a16="http://schemas.microsoft.com/office/drawing/2014/main" id="{F3CC3F3B-0124-1444-9A8F-7BAA6AADDDF8}"/>
              </a:ext>
            </a:extLst>
          </p:cNvPr>
          <p:cNvPicPr>
            <a:picLocks noChangeAspect="1"/>
          </p:cNvPicPr>
          <p:nvPr/>
        </p:nvPicPr>
        <p:blipFill>
          <a:blip r:embed="rId2"/>
          <a:stretch>
            <a:fillRect/>
          </a:stretch>
        </p:blipFill>
        <p:spPr>
          <a:xfrm>
            <a:off x="7336183" y="2041495"/>
            <a:ext cx="3586921" cy="4314855"/>
          </a:xfrm>
          <a:prstGeom prst="rect">
            <a:avLst/>
          </a:prstGeom>
        </p:spPr>
      </p:pic>
    </p:spTree>
    <p:extLst>
      <p:ext uri="{BB962C8B-B14F-4D97-AF65-F5344CB8AC3E}">
        <p14:creationId xmlns:p14="http://schemas.microsoft.com/office/powerpoint/2010/main" val="688378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63CEB-5646-2C41-9974-D3143B31F47C}"/>
              </a:ext>
            </a:extLst>
          </p:cNvPr>
          <p:cNvSpPr>
            <a:spLocks noGrp="1"/>
          </p:cNvSpPr>
          <p:nvPr>
            <p:ph type="title"/>
          </p:nvPr>
        </p:nvSpPr>
        <p:spPr/>
        <p:txBody>
          <a:bodyPr/>
          <a:lstStyle/>
          <a:p>
            <a:r>
              <a:rPr lang="en-US" dirty="0"/>
              <a:t>Susceptible Material</a:t>
            </a:r>
          </a:p>
        </p:txBody>
      </p:sp>
      <p:sp>
        <p:nvSpPr>
          <p:cNvPr id="3" name="Content Placeholder 2">
            <a:extLst>
              <a:ext uri="{FF2B5EF4-FFF2-40B4-BE49-F238E27FC236}">
                <a16:creationId xmlns:a16="http://schemas.microsoft.com/office/drawing/2014/main" id="{E614C47A-8D82-674B-84B3-8BCDC093A943}"/>
              </a:ext>
            </a:extLst>
          </p:cNvPr>
          <p:cNvSpPr>
            <a:spLocks noGrp="1"/>
          </p:cNvSpPr>
          <p:nvPr>
            <p:ph idx="1"/>
          </p:nvPr>
        </p:nvSpPr>
        <p:spPr/>
        <p:txBody>
          <a:bodyPr/>
          <a:lstStyle/>
          <a:p>
            <a:r>
              <a:rPr lang="en-US" sz="2000" dirty="0"/>
              <a:t>The susceptibility of the cladding to SCC can be influenced by many factors, including the composition, microstructure, texture, and irradiation damage of the cladding, and the presence of an oxide passivation layer, which protects the metal from chemical attack</a:t>
            </a:r>
          </a:p>
          <a:p>
            <a:r>
              <a:rPr lang="en-US" sz="2000" dirty="0"/>
              <a:t>All zirconium alloy cladding materials used in commercial power reactors are prone to PCI failure</a:t>
            </a:r>
          </a:p>
          <a:p>
            <a:r>
              <a:rPr lang="en-US" sz="2000" dirty="0"/>
              <a:t>Minor compositional changes have been shown to offer slightly different performance characteristics</a:t>
            </a:r>
          </a:p>
          <a:p>
            <a:endParaRPr lang="en-US" sz="2000" dirty="0"/>
          </a:p>
        </p:txBody>
      </p:sp>
      <p:sp>
        <p:nvSpPr>
          <p:cNvPr id="4" name="Slide Number Placeholder 3">
            <a:extLst>
              <a:ext uri="{FF2B5EF4-FFF2-40B4-BE49-F238E27FC236}">
                <a16:creationId xmlns:a16="http://schemas.microsoft.com/office/drawing/2014/main" id="{554832A2-50CC-D344-9F2B-49D4297FF780}"/>
              </a:ext>
            </a:extLst>
          </p:cNvPr>
          <p:cNvSpPr>
            <a:spLocks noGrp="1"/>
          </p:cNvSpPr>
          <p:nvPr>
            <p:ph type="sldNum" sz="quarter" idx="12"/>
          </p:nvPr>
        </p:nvSpPr>
        <p:spPr/>
        <p:txBody>
          <a:bodyPr/>
          <a:lstStyle/>
          <a:p>
            <a:pPr>
              <a:defRPr/>
            </a:pPr>
            <a:fld id="{3FF2C605-4958-CF43-AA48-80339EFDB0AF}" type="slidenum">
              <a:rPr lang="en-US" smtClean="0"/>
              <a:pPr>
                <a:defRPr/>
              </a:pPr>
              <a:t>4</a:t>
            </a:fld>
            <a:endParaRPr lang="en-US"/>
          </a:p>
        </p:txBody>
      </p:sp>
      <p:pic>
        <p:nvPicPr>
          <p:cNvPr id="5" name="Picture 4">
            <a:extLst>
              <a:ext uri="{FF2B5EF4-FFF2-40B4-BE49-F238E27FC236}">
                <a16:creationId xmlns:a16="http://schemas.microsoft.com/office/drawing/2014/main" id="{97E51968-E3E5-6B48-8856-D0DDD7D0D985}"/>
              </a:ext>
            </a:extLst>
          </p:cNvPr>
          <p:cNvPicPr>
            <a:picLocks noChangeAspect="1"/>
          </p:cNvPicPr>
          <p:nvPr/>
        </p:nvPicPr>
        <p:blipFill>
          <a:blip r:embed="rId2"/>
          <a:stretch>
            <a:fillRect/>
          </a:stretch>
        </p:blipFill>
        <p:spPr>
          <a:xfrm>
            <a:off x="1803400" y="4628358"/>
            <a:ext cx="8356600" cy="1612900"/>
          </a:xfrm>
          <a:prstGeom prst="rect">
            <a:avLst/>
          </a:prstGeom>
        </p:spPr>
      </p:pic>
    </p:spTree>
    <p:extLst>
      <p:ext uri="{BB962C8B-B14F-4D97-AF65-F5344CB8AC3E}">
        <p14:creationId xmlns:p14="http://schemas.microsoft.com/office/powerpoint/2010/main" val="4107844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9C7F1-3F12-494A-B78B-3800878E66B7}"/>
              </a:ext>
            </a:extLst>
          </p:cNvPr>
          <p:cNvSpPr>
            <a:spLocks noGrp="1"/>
          </p:cNvSpPr>
          <p:nvPr>
            <p:ph type="title"/>
          </p:nvPr>
        </p:nvSpPr>
        <p:spPr/>
        <p:txBody>
          <a:bodyPr/>
          <a:lstStyle/>
          <a:p>
            <a:r>
              <a:rPr lang="en-US" dirty="0"/>
              <a:t>Susceptible Material</a:t>
            </a:r>
          </a:p>
        </p:txBody>
      </p:sp>
      <p:sp>
        <p:nvSpPr>
          <p:cNvPr id="3" name="Content Placeholder 2">
            <a:extLst>
              <a:ext uri="{FF2B5EF4-FFF2-40B4-BE49-F238E27FC236}">
                <a16:creationId xmlns:a16="http://schemas.microsoft.com/office/drawing/2014/main" id="{E2A68BBD-3E65-0D4B-A9AD-46E95A91D2E5}"/>
              </a:ext>
            </a:extLst>
          </p:cNvPr>
          <p:cNvSpPr>
            <a:spLocks noGrp="1"/>
          </p:cNvSpPr>
          <p:nvPr>
            <p:ph idx="1"/>
          </p:nvPr>
        </p:nvSpPr>
        <p:spPr/>
        <p:txBody>
          <a:bodyPr/>
          <a:lstStyle/>
          <a:p>
            <a:r>
              <a:rPr lang="en-US" sz="2000" dirty="0"/>
              <a:t>The initial motivation of alloying zirconium with small amounts of tin was to offset the loss of corrosion resistance resulting from the introduction of nitrogen impurities during fabrication</a:t>
            </a:r>
          </a:p>
          <a:p>
            <a:r>
              <a:rPr lang="en-US" sz="2000" dirty="0"/>
              <a:t>The control of impurities during manufacturing have significantly improved since the introduction of these alloys, making the addition of unnecessary</a:t>
            </a:r>
          </a:p>
          <a:p>
            <a:r>
              <a:rPr lang="en-US" sz="2000" dirty="0"/>
              <a:t>The addition of niobium to these zirconium alloys increases the strength of the cladding while providing higher irradiation creep resistance and has exhibited elevated corrosion resistance, which is desirable for higher burnup fuel</a:t>
            </a:r>
          </a:p>
          <a:p>
            <a:r>
              <a:rPr lang="en-US" sz="2000" dirty="0"/>
              <a:t>All Zr alloys are somewhat equally susceptible to SCC cracking following prolonged irradiation</a:t>
            </a:r>
          </a:p>
          <a:p>
            <a:endParaRPr lang="en-US" sz="2000" dirty="0"/>
          </a:p>
          <a:p>
            <a:endParaRPr lang="en-US" sz="2000" dirty="0"/>
          </a:p>
        </p:txBody>
      </p:sp>
      <p:sp>
        <p:nvSpPr>
          <p:cNvPr id="4" name="Slide Number Placeholder 3">
            <a:extLst>
              <a:ext uri="{FF2B5EF4-FFF2-40B4-BE49-F238E27FC236}">
                <a16:creationId xmlns:a16="http://schemas.microsoft.com/office/drawing/2014/main" id="{1604284E-C393-8E4E-9E37-5CDE1FA02460}"/>
              </a:ext>
            </a:extLst>
          </p:cNvPr>
          <p:cNvSpPr>
            <a:spLocks noGrp="1"/>
          </p:cNvSpPr>
          <p:nvPr>
            <p:ph type="sldNum" sz="quarter" idx="12"/>
          </p:nvPr>
        </p:nvSpPr>
        <p:spPr/>
        <p:txBody>
          <a:bodyPr/>
          <a:lstStyle/>
          <a:p>
            <a:pPr>
              <a:defRPr/>
            </a:pPr>
            <a:fld id="{3FF2C605-4958-CF43-AA48-80339EFDB0AF}" type="slidenum">
              <a:rPr lang="en-US" smtClean="0"/>
              <a:pPr>
                <a:defRPr/>
              </a:pPr>
              <a:t>5</a:t>
            </a:fld>
            <a:endParaRPr lang="en-US"/>
          </a:p>
        </p:txBody>
      </p:sp>
    </p:spTree>
    <p:extLst>
      <p:ext uri="{BB962C8B-B14F-4D97-AF65-F5344CB8AC3E}">
        <p14:creationId xmlns:p14="http://schemas.microsoft.com/office/powerpoint/2010/main" val="1378059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E3787-0DE8-F149-A324-6F4969BA90FE}"/>
              </a:ext>
            </a:extLst>
          </p:cNvPr>
          <p:cNvSpPr>
            <a:spLocks noGrp="1"/>
          </p:cNvSpPr>
          <p:nvPr>
            <p:ph type="title"/>
          </p:nvPr>
        </p:nvSpPr>
        <p:spPr/>
        <p:txBody>
          <a:bodyPr/>
          <a:lstStyle/>
          <a:p>
            <a:r>
              <a:rPr lang="en-US" dirty="0"/>
              <a:t>Sufficient Stress</a:t>
            </a:r>
          </a:p>
        </p:txBody>
      </p:sp>
      <p:sp>
        <p:nvSpPr>
          <p:cNvPr id="3" name="Content Placeholder 2">
            <a:extLst>
              <a:ext uri="{FF2B5EF4-FFF2-40B4-BE49-F238E27FC236}">
                <a16:creationId xmlns:a16="http://schemas.microsoft.com/office/drawing/2014/main" id="{48555B14-B891-0145-BCD0-6F1C0A82B4E1}"/>
              </a:ext>
            </a:extLst>
          </p:cNvPr>
          <p:cNvSpPr>
            <a:spLocks noGrp="1"/>
          </p:cNvSpPr>
          <p:nvPr>
            <p:ph idx="1"/>
          </p:nvPr>
        </p:nvSpPr>
        <p:spPr/>
        <p:txBody>
          <a:bodyPr/>
          <a:lstStyle/>
          <a:p>
            <a:r>
              <a:rPr lang="en-US" sz="2000" dirty="0"/>
              <a:t>The stress on the cladding depends on the external coolant pressure and creep, in addition to the stress imposed internally by the fuel</a:t>
            </a:r>
          </a:p>
          <a:p>
            <a:r>
              <a:rPr lang="en-US" sz="2000" dirty="0"/>
              <a:t>The fuel pellet structurally deforms as a result of the following mechanisms: thermal expansion, solid and gaseous fission product swelling, thermal and irradiation-induced creep, irradiation-induced densification and cracking</a:t>
            </a:r>
          </a:p>
          <a:p>
            <a:r>
              <a:rPr lang="en-US" sz="2000" dirty="0"/>
              <a:t>The fuel thermally expands almost immediately in response to an increase in temperature, whereas the contributions of creep and fission product swelling are longer term and depend on burnup</a:t>
            </a:r>
          </a:p>
          <a:p>
            <a:r>
              <a:rPr lang="en-US" sz="2000" dirty="0"/>
              <a:t>UO2 fuel is typically fabricated with an initial porosity of 3%–5% to  accommodate fission products</a:t>
            </a:r>
          </a:p>
          <a:p>
            <a:r>
              <a:rPr lang="en-US" sz="2000" dirty="0"/>
              <a:t>The benefits of this with respect to minimizing SCC are twofold: first, the effect of swelling is diminished by solid fission products filling internal voids; second, initial pores provide sinks for fission gases, thus impeding their release to the fuel-clad gap</a:t>
            </a:r>
          </a:p>
          <a:p>
            <a:endParaRPr lang="en-US" sz="2000" dirty="0"/>
          </a:p>
          <a:p>
            <a:endParaRPr lang="en-US" sz="2000" dirty="0"/>
          </a:p>
          <a:p>
            <a:endParaRPr lang="en-US" sz="2000" dirty="0"/>
          </a:p>
          <a:p>
            <a:endParaRPr lang="en-US" sz="2000" dirty="0"/>
          </a:p>
        </p:txBody>
      </p:sp>
      <p:sp>
        <p:nvSpPr>
          <p:cNvPr id="4" name="Slide Number Placeholder 3">
            <a:extLst>
              <a:ext uri="{FF2B5EF4-FFF2-40B4-BE49-F238E27FC236}">
                <a16:creationId xmlns:a16="http://schemas.microsoft.com/office/drawing/2014/main" id="{85997AC4-5C28-1F4C-8856-475E43A4CBBF}"/>
              </a:ext>
            </a:extLst>
          </p:cNvPr>
          <p:cNvSpPr>
            <a:spLocks noGrp="1"/>
          </p:cNvSpPr>
          <p:nvPr>
            <p:ph type="sldNum" sz="quarter" idx="12"/>
          </p:nvPr>
        </p:nvSpPr>
        <p:spPr/>
        <p:txBody>
          <a:bodyPr/>
          <a:lstStyle/>
          <a:p>
            <a:pPr>
              <a:defRPr/>
            </a:pPr>
            <a:fld id="{3FF2C605-4958-CF43-AA48-80339EFDB0AF}" type="slidenum">
              <a:rPr lang="en-US" smtClean="0"/>
              <a:pPr>
                <a:defRPr/>
              </a:pPr>
              <a:t>6</a:t>
            </a:fld>
            <a:endParaRPr lang="en-US"/>
          </a:p>
        </p:txBody>
      </p:sp>
    </p:spTree>
    <p:extLst>
      <p:ext uri="{BB962C8B-B14F-4D97-AF65-F5344CB8AC3E}">
        <p14:creationId xmlns:p14="http://schemas.microsoft.com/office/powerpoint/2010/main" val="3729790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3C4AC-BD55-1843-A432-788589280BCF}"/>
              </a:ext>
            </a:extLst>
          </p:cNvPr>
          <p:cNvSpPr>
            <a:spLocks noGrp="1"/>
          </p:cNvSpPr>
          <p:nvPr>
            <p:ph type="title"/>
          </p:nvPr>
        </p:nvSpPr>
        <p:spPr/>
        <p:txBody>
          <a:bodyPr/>
          <a:lstStyle/>
          <a:p>
            <a:r>
              <a:rPr lang="en-US" dirty="0"/>
              <a:t>Reducing Internal Pressure</a:t>
            </a:r>
          </a:p>
        </p:txBody>
      </p:sp>
      <p:sp>
        <p:nvSpPr>
          <p:cNvPr id="3" name="Content Placeholder 2">
            <a:extLst>
              <a:ext uri="{FF2B5EF4-FFF2-40B4-BE49-F238E27FC236}">
                <a16:creationId xmlns:a16="http://schemas.microsoft.com/office/drawing/2014/main" id="{69D1B448-D551-F440-84B2-F0541CE49F20}"/>
              </a:ext>
            </a:extLst>
          </p:cNvPr>
          <p:cNvSpPr>
            <a:spLocks noGrp="1"/>
          </p:cNvSpPr>
          <p:nvPr>
            <p:ph idx="1"/>
          </p:nvPr>
        </p:nvSpPr>
        <p:spPr/>
        <p:txBody>
          <a:bodyPr/>
          <a:lstStyle/>
          <a:p>
            <a:r>
              <a:rPr lang="en-US" sz="2000" dirty="0"/>
              <a:t>The initial grain size of the fuel, which evolves with burnup, affects fission gas release, among other factors</a:t>
            </a:r>
          </a:p>
          <a:p>
            <a:r>
              <a:rPr lang="en-US" sz="2000" dirty="0"/>
              <a:t>Since intragranular fission gas diffusion occurs at a much slower rate than intergranular diffusion, larger grain sizes impede the overall release of fission gases to the fuel surface</a:t>
            </a:r>
          </a:p>
          <a:p>
            <a:r>
              <a:rPr lang="en-US" sz="2000" dirty="0"/>
              <a:t>Reducing fission gas release with large grained fuel is less effective with increasing linear powers from 50-65 kW/m</a:t>
            </a:r>
          </a:p>
          <a:p>
            <a:r>
              <a:rPr lang="en-US" sz="2000" dirty="0"/>
              <a:t>As an undesired consequence to improved fission gas retention with large grained fuel, fission product swelling can be more pronounced</a:t>
            </a:r>
          </a:p>
          <a:p>
            <a:endParaRPr lang="en-US" sz="2000" dirty="0"/>
          </a:p>
          <a:p>
            <a:endParaRPr lang="en-US" sz="2000" dirty="0"/>
          </a:p>
        </p:txBody>
      </p:sp>
      <p:sp>
        <p:nvSpPr>
          <p:cNvPr id="4" name="Slide Number Placeholder 3">
            <a:extLst>
              <a:ext uri="{FF2B5EF4-FFF2-40B4-BE49-F238E27FC236}">
                <a16:creationId xmlns:a16="http://schemas.microsoft.com/office/drawing/2014/main" id="{C94F6377-1AAD-6943-ABCA-96AC451534C5}"/>
              </a:ext>
            </a:extLst>
          </p:cNvPr>
          <p:cNvSpPr>
            <a:spLocks noGrp="1"/>
          </p:cNvSpPr>
          <p:nvPr>
            <p:ph type="sldNum" sz="quarter" idx="12"/>
          </p:nvPr>
        </p:nvSpPr>
        <p:spPr/>
        <p:txBody>
          <a:bodyPr/>
          <a:lstStyle/>
          <a:p>
            <a:pPr>
              <a:defRPr/>
            </a:pPr>
            <a:fld id="{3FF2C605-4958-CF43-AA48-80339EFDB0AF}" type="slidenum">
              <a:rPr lang="en-US" smtClean="0"/>
              <a:pPr>
                <a:defRPr/>
              </a:pPr>
              <a:t>7</a:t>
            </a:fld>
            <a:endParaRPr lang="en-US"/>
          </a:p>
        </p:txBody>
      </p:sp>
    </p:spTree>
    <p:extLst>
      <p:ext uri="{BB962C8B-B14F-4D97-AF65-F5344CB8AC3E}">
        <p14:creationId xmlns:p14="http://schemas.microsoft.com/office/powerpoint/2010/main" val="3578866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EE184-821E-A447-870D-9DF2A30482D5}"/>
              </a:ext>
            </a:extLst>
          </p:cNvPr>
          <p:cNvSpPr>
            <a:spLocks noGrp="1"/>
          </p:cNvSpPr>
          <p:nvPr>
            <p:ph type="title"/>
          </p:nvPr>
        </p:nvSpPr>
        <p:spPr/>
        <p:txBody>
          <a:bodyPr/>
          <a:lstStyle/>
          <a:p>
            <a:r>
              <a:rPr lang="en-US" dirty="0"/>
              <a:t>Pellet Deformation</a:t>
            </a:r>
          </a:p>
        </p:txBody>
      </p:sp>
      <p:sp>
        <p:nvSpPr>
          <p:cNvPr id="3" name="Content Placeholder 2">
            <a:extLst>
              <a:ext uri="{FF2B5EF4-FFF2-40B4-BE49-F238E27FC236}">
                <a16:creationId xmlns:a16="http://schemas.microsoft.com/office/drawing/2014/main" id="{694A868B-4CD2-2946-8ECF-2646D5B9B02F}"/>
              </a:ext>
            </a:extLst>
          </p:cNvPr>
          <p:cNvSpPr>
            <a:spLocks noGrp="1"/>
          </p:cNvSpPr>
          <p:nvPr>
            <p:ph idx="1"/>
          </p:nvPr>
        </p:nvSpPr>
        <p:spPr>
          <a:xfrm>
            <a:off x="609600" y="2160495"/>
            <a:ext cx="7252252" cy="3965670"/>
          </a:xfrm>
        </p:spPr>
        <p:txBody>
          <a:bodyPr/>
          <a:lstStyle/>
          <a:p>
            <a:r>
              <a:rPr lang="en-US" sz="2000" dirty="0"/>
              <a:t>The large thermal gradients in the radial direction, and a lesser extent in the axial direction, contribute to non-uniform thermal expansion, which results in a shape that resembles an hourglass</a:t>
            </a:r>
          </a:p>
          <a:p>
            <a:r>
              <a:rPr lang="en-US" sz="2000" dirty="0"/>
              <a:t>Pellet cracking due to thermal stresses further contributes to the </a:t>
            </a:r>
            <a:r>
              <a:rPr lang="en-US" sz="2000" dirty="0" err="1"/>
              <a:t>hourglassing</a:t>
            </a:r>
            <a:r>
              <a:rPr lang="en-US" sz="2000" dirty="0"/>
              <a:t> effect</a:t>
            </a:r>
          </a:p>
          <a:p>
            <a:r>
              <a:rPr lang="en-US" sz="2000" dirty="0"/>
              <a:t>The edges of cylindrical pellets induce large local stress concentrations in the cladding when the pellet-clad gap closes with the enhanced risk of perforation</a:t>
            </a:r>
          </a:p>
          <a:p>
            <a:endParaRPr lang="en-US" sz="2000" dirty="0"/>
          </a:p>
          <a:p>
            <a:endParaRPr lang="en-US" sz="2000" dirty="0"/>
          </a:p>
          <a:p>
            <a:endParaRPr lang="en-US" sz="2000" dirty="0"/>
          </a:p>
        </p:txBody>
      </p:sp>
      <p:sp>
        <p:nvSpPr>
          <p:cNvPr id="4" name="Slide Number Placeholder 3">
            <a:extLst>
              <a:ext uri="{FF2B5EF4-FFF2-40B4-BE49-F238E27FC236}">
                <a16:creationId xmlns:a16="http://schemas.microsoft.com/office/drawing/2014/main" id="{1FC349F8-C0D3-FD4D-9EA4-98CFD5016C8E}"/>
              </a:ext>
            </a:extLst>
          </p:cNvPr>
          <p:cNvSpPr>
            <a:spLocks noGrp="1"/>
          </p:cNvSpPr>
          <p:nvPr>
            <p:ph type="sldNum" sz="quarter" idx="12"/>
          </p:nvPr>
        </p:nvSpPr>
        <p:spPr/>
        <p:txBody>
          <a:bodyPr/>
          <a:lstStyle/>
          <a:p>
            <a:pPr>
              <a:defRPr/>
            </a:pPr>
            <a:fld id="{3FF2C605-4958-CF43-AA48-80339EFDB0AF}" type="slidenum">
              <a:rPr lang="en-US" smtClean="0"/>
              <a:pPr>
                <a:defRPr/>
              </a:pPr>
              <a:t>8</a:t>
            </a:fld>
            <a:endParaRPr lang="en-US"/>
          </a:p>
        </p:txBody>
      </p:sp>
      <p:pic>
        <p:nvPicPr>
          <p:cNvPr id="5" name="Picture 4">
            <a:extLst>
              <a:ext uri="{FF2B5EF4-FFF2-40B4-BE49-F238E27FC236}">
                <a16:creationId xmlns:a16="http://schemas.microsoft.com/office/drawing/2014/main" id="{EC2346A4-55DC-004A-AD2E-A8F77E8BD434}"/>
              </a:ext>
            </a:extLst>
          </p:cNvPr>
          <p:cNvPicPr>
            <a:picLocks noChangeAspect="1"/>
          </p:cNvPicPr>
          <p:nvPr/>
        </p:nvPicPr>
        <p:blipFill>
          <a:blip r:embed="rId2"/>
          <a:stretch>
            <a:fillRect/>
          </a:stretch>
        </p:blipFill>
        <p:spPr>
          <a:xfrm>
            <a:off x="8010939" y="2549480"/>
            <a:ext cx="4092438" cy="2463314"/>
          </a:xfrm>
          <a:prstGeom prst="rect">
            <a:avLst/>
          </a:prstGeom>
        </p:spPr>
      </p:pic>
    </p:spTree>
    <p:extLst>
      <p:ext uri="{BB962C8B-B14F-4D97-AF65-F5344CB8AC3E}">
        <p14:creationId xmlns:p14="http://schemas.microsoft.com/office/powerpoint/2010/main" val="1904569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2F25B-C8A4-F641-A634-875FBE6E01A6}"/>
              </a:ext>
            </a:extLst>
          </p:cNvPr>
          <p:cNvSpPr>
            <a:spLocks noGrp="1"/>
          </p:cNvSpPr>
          <p:nvPr>
            <p:ph type="title"/>
          </p:nvPr>
        </p:nvSpPr>
        <p:spPr/>
        <p:txBody>
          <a:bodyPr/>
          <a:lstStyle/>
          <a:p>
            <a:r>
              <a:rPr lang="en-US" dirty="0"/>
              <a:t>Fuel Cracking</a:t>
            </a:r>
          </a:p>
        </p:txBody>
      </p:sp>
      <p:sp>
        <p:nvSpPr>
          <p:cNvPr id="3" name="Content Placeholder 2">
            <a:extLst>
              <a:ext uri="{FF2B5EF4-FFF2-40B4-BE49-F238E27FC236}">
                <a16:creationId xmlns:a16="http://schemas.microsoft.com/office/drawing/2014/main" id="{97747485-D423-B94B-B6F5-C61417765EBA}"/>
              </a:ext>
            </a:extLst>
          </p:cNvPr>
          <p:cNvSpPr>
            <a:spLocks noGrp="1"/>
          </p:cNvSpPr>
          <p:nvPr>
            <p:ph idx="1"/>
          </p:nvPr>
        </p:nvSpPr>
        <p:spPr>
          <a:xfrm>
            <a:off x="609600" y="2160495"/>
            <a:ext cx="6496878" cy="3965670"/>
          </a:xfrm>
        </p:spPr>
        <p:txBody>
          <a:bodyPr/>
          <a:lstStyle/>
          <a:p>
            <a:r>
              <a:rPr lang="en-US" sz="2000" dirty="0"/>
              <a:t>Fuel pellets experience varying degrees of fracture due to large internal stresses induced by thermal expansion that exceed the fracture strength of UO2</a:t>
            </a:r>
          </a:p>
          <a:p>
            <a:r>
              <a:rPr lang="en-US" sz="2000" dirty="0"/>
              <a:t>The fracture strength varies from 80 to 150 MPa and is strongly influenced by pellet microstructure, which decreases with respect to porosity, pore size, and grain size</a:t>
            </a:r>
          </a:p>
          <a:p>
            <a:r>
              <a:rPr lang="en-US" sz="2000" dirty="0"/>
              <a:t>The number of fuel cracks generally increases with larger thermal gradients, thus the number of cracks in the fuel increases with respect to linear power</a:t>
            </a:r>
          </a:p>
          <a:p>
            <a:endParaRPr lang="en-US" sz="2000" dirty="0"/>
          </a:p>
          <a:p>
            <a:endParaRPr lang="en-US" sz="2000" dirty="0"/>
          </a:p>
        </p:txBody>
      </p:sp>
      <p:sp>
        <p:nvSpPr>
          <p:cNvPr id="4" name="Slide Number Placeholder 3">
            <a:extLst>
              <a:ext uri="{FF2B5EF4-FFF2-40B4-BE49-F238E27FC236}">
                <a16:creationId xmlns:a16="http://schemas.microsoft.com/office/drawing/2014/main" id="{B58601DF-55A3-C14C-AE85-F5A5C4F23FDF}"/>
              </a:ext>
            </a:extLst>
          </p:cNvPr>
          <p:cNvSpPr>
            <a:spLocks noGrp="1"/>
          </p:cNvSpPr>
          <p:nvPr>
            <p:ph type="sldNum" sz="quarter" idx="12"/>
          </p:nvPr>
        </p:nvSpPr>
        <p:spPr/>
        <p:txBody>
          <a:bodyPr/>
          <a:lstStyle/>
          <a:p>
            <a:pPr>
              <a:defRPr/>
            </a:pPr>
            <a:fld id="{3FF2C605-4958-CF43-AA48-80339EFDB0AF}" type="slidenum">
              <a:rPr lang="en-US" smtClean="0"/>
              <a:pPr>
                <a:defRPr/>
              </a:pPr>
              <a:t>9</a:t>
            </a:fld>
            <a:endParaRPr lang="en-US"/>
          </a:p>
        </p:txBody>
      </p:sp>
      <p:pic>
        <p:nvPicPr>
          <p:cNvPr id="5" name="Picture 4">
            <a:extLst>
              <a:ext uri="{FF2B5EF4-FFF2-40B4-BE49-F238E27FC236}">
                <a16:creationId xmlns:a16="http://schemas.microsoft.com/office/drawing/2014/main" id="{DAF5BD17-C14B-EA43-8F32-8978059CBE8C}"/>
              </a:ext>
            </a:extLst>
          </p:cNvPr>
          <p:cNvPicPr>
            <a:picLocks noChangeAspect="1"/>
          </p:cNvPicPr>
          <p:nvPr/>
        </p:nvPicPr>
        <p:blipFill>
          <a:blip r:embed="rId2"/>
          <a:stretch>
            <a:fillRect/>
          </a:stretch>
        </p:blipFill>
        <p:spPr>
          <a:xfrm>
            <a:off x="6963465" y="2567608"/>
            <a:ext cx="5003800" cy="2895600"/>
          </a:xfrm>
          <a:prstGeom prst="rect">
            <a:avLst/>
          </a:prstGeom>
        </p:spPr>
      </p:pic>
    </p:spTree>
    <p:extLst>
      <p:ext uri="{BB962C8B-B14F-4D97-AF65-F5344CB8AC3E}">
        <p14:creationId xmlns:p14="http://schemas.microsoft.com/office/powerpoint/2010/main" val="4198640679"/>
      </p:ext>
    </p:extLst>
  </p:cSld>
  <p:clrMapOvr>
    <a:masterClrMapping/>
  </p:clrMapOvr>
</p:sld>
</file>

<file path=ppt/theme/theme1.xml><?xml version="1.0" encoding="utf-8"?>
<a:theme xmlns:a="http://schemas.openxmlformats.org/drawingml/2006/main" name="NCStateU-horizontal-left-log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15754</TotalTime>
  <Words>2181</Words>
  <Application>Microsoft Macintosh PowerPoint</Application>
  <PresentationFormat>Widescreen</PresentationFormat>
  <Paragraphs>158</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Helvetica</vt:lpstr>
      <vt:lpstr>NCStateU-horizontal-left-logo</vt:lpstr>
      <vt:lpstr>Nuclear Fuel Performance</vt:lpstr>
      <vt:lpstr>Last Time</vt:lpstr>
      <vt:lpstr>Corrosive Environment</vt:lpstr>
      <vt:lpstr>Susceptible Material</vt:lpstr>
      <vt:lpstr>Susceptible Material</vt:lpstr>
      <vt:lpstr>Sufficient Stress</vt:lpstr>
      <vt:lpstr>Reducing Internal Pressure</vt:lpstr>
      <vt:lpstr>Pellet Deformation</vt:lpstr>
      <vt:lpstr>Fuel Cracking</vt:lpstr>
      <vt:lpstr>Missing Pellet Surface</vt:lpstr>
      <vt:lpstr>Sufficient Time</vt:lpstr>
      <vt:lpstr>Effect of Burnup</vt:lpstr>
      <vt:lpstr>Rim/HBS Region</vt:lpstr>
      <vt:lpstr>Rim/HBS Region</vt:lpstr>
      <vt:lpstr>HBS and Fission Gas Release</vt:lpstr>
      <vt:lpstr>Incubation Time</vt:lpstr>
      <vt:lpstr>Crack Propagation</vt:lpstr>
      <vt:lpstr>Through-Cracks</vt:lpstr>
      <vt:lpstr>Reactor Susceptibility</vt:lpstr>
      <vt:lpstr>Reactor Susceptibility</vt:lpstr>
      <vt:lpstr>PCI Mitigation</vt:lpstr>
      <vt:lpstr>PCI Mitigation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Fission Products</dc:title>
  <dc:creator>Benjamin Beeler</dc:creator>
  <cp:lastModifiedBy>Benjamin Beeler</cp:lastModifiedBy>
  <cp:revision>127</cp:revision>
  <dcterms:created xsi:type="dcterms:W3CDTF">2020-02-19T20:03:05Z</dcterms:created>
  <dcterms:modified xsi:type="dcterms:W3CDTF">2025-03-31T18:22:59Z</dcterms:modified>
</cp:coreProperties>
</file>