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82" r:id="rId3"/>
    <p:sldId id="426" r:id="rId4"/>
    <p:sldId id="286" r:id="rId5"/>
    <p:sldId id="287" r:id="rId6"/>
    <p:sldId id="288" r:id="rId7"/>
    <p:sldId id="290" r:id="rId8"/>
    <p:sldId id="289" r:id="rId9"/>
    <p:sldId id="425" r:id="rId10"/>
    <p:sldId id="421" r:id="rId11"/>
    <p:sldId id="291" r:id="rId12"/>
    <p:sldId id="293" r:id="rId13"/>
    <p:sldId id="294" r:id="rId14"/>
    <p:sldId id="295" r:id="rId15"/>
    <p:sldId id="292" r:id="rId16"/>
    <p:sldId id="408" r:id="rId17"/>
    <p:sldId id="407" r:id="rId18"/>
    <p:sldId id="409" r:id="rId19"/>
    <p:sldId id="410" r:id="rId20"/>
    <p:sldId id="411" r:id="rId21"/>
    <p:sldId id="412" r:id="rId22"/>
    <p:sldId id="4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/>
    <p:restoredTop sz="96405"/>
  </p:normalViewPr>
  <p:slideViewPr>
    <p:cSldViewPr snapToGrid="0" snapToObjects="1">
      <p:cViewPr varScale="1">
        <p:scale>
          <a:sx n="128" d="100"/>
          <a:sy n="128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Function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1</c:v>
                </c:pt>
                <c:pt idx="1">
                  <c:v>1.3333330000000001</c:v>
                </c:pt>
                <c:pt idx="2">
                  <c:v>1.6666660000000002</c:v>
                </c:pt>
                <c:pt idx="3">
                  <c:v>1.9999990000000003</c:v>
                </c:pt>
                <c:pt idx="4">
                  <c:v>2.3333320000000004</c:v>
                </c:pt>
                <c:pt idx="5">
                  <c:v>2.6666650000000005</c:v>
                </c:pt>
                <c:pt idx="6">
                  <c:v>2.9999980000000006</c:v>
                </c:pt>
                <c:pt idx="7">
                  <c:v>3.3333310000000007</c:v>
                </c:pt>
                <c:pt idx="8">
                  <c:v>3.6666640000000008</c:v>
                </c:pt>
              </c:numCache>
            </c:numRef>
          </c:xVal>
          <c:yVal>
            <c:numRef>
              <c:f>Sheet1!$G$4:$G$12</c:f>
              <c:numCache>
                <c:formatCode>General</c:formatCode>
                <c:ptCount val="9"/>
                <c:pt idx="0">
                  <c:v>6</c:v>
                </c:pt>
                <c:pt idx="1">
                  <c:v>6.1851851851849631</c:v>
                </c:pt>
                <c:pt idx="2">
                  <c:v>5.9259270370357031</c:v>
                </c:pt>
                <c:pt idx="3">
                  <c:v>5.0000039999959984</c:v>
                </c:pt>
                <c:pt idx="4">
                  <c:v>3.1851945185096273</c:v>
                </c:pt>
                <c:pt idx="5">
                  <c:v>0.25927703702036631</c:v>
                </c:pt>
                <c:pt idx="6">
                  <c:v>-3.9999700000280107</c:v>
                </c:pt>
                <c:pt idx="7">
                  <c:v>-9.8147681481917175</c:v>
                </c:pt>
                <c:pt idx="8">
                  <c:v>-17.40733896302698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51-9E40-8AF9-C498714EFD9A}"/>
            </c:ext>
          </c:extLst>
        </c:ser>
        <c:ser>
          <c:idx val="1"/>
          <c:order val="1"/>
          <c:tx>
            <c:v>Forward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1</c:v>
                </c:pt>
                <c:pt idx="1">
                  <c:v>1.3333330000000001</c:v>
                </c:pt>
                <c:pt idx="2">
                  <c:v>1.6666660000000002</c:v>
                </c:pt>
                <c:pt idx="3">
                  <c:v>1.9999990000000003</c:v>
                </c:pt>
                <c:pt idx="4">
                  <c:v>2.3333320000000004</c:v>
                </c:pt>
                <c:pt idx="5">
                  <c:v>2.6666650000000005</c:v>
                </c:pt>
                <c:pt idx="6">
                  <c:v>2.9999980000000006</c:v>
                </c:pt>
                <c:pt idx="7">
                  <c:v>3.3333310000000007</c:v>
                </c:pt>
                <c:pt idx="8">
                  <c:v>3.6666640000000008</c:v>
                </c:pt>
              </c:numCache>
            </c:numRef>
          </c:xVal>
          <c:yVal>
            <c:numRef>
              <c:f>Sheet1!$D$4:$D$12</c:f>
              <c:numCache>
                <c:formatCode>General</c:formatCode>
                <c:ptCount val="9"/>
                <c:pt idx="0">
                  <c:v>6</c:v>
                </c:pt>
                <c:pt idx="1">
                  <c:v>6.3333329999999997</c:v>
                </c:pt>
                <c:pt idx="2">
                  <c:v>6.3333334444438885</c:v>
                </c:pt>
                <c:pt idx="3">
                  <c:v>5.7777797777754438</c:v>
                </c:pt>
                <c:pt idx="4">
                  <c:v>4.4444504444384432</c:v>
                </c:pt>
                <c:pt idx="5">
                  <c:v>2.1111238888766639</c:v>
                </c:pt>
                <c:pt idx="6">
                  <c:v>-1.4444214444661156</c:v>
                </c:pt>
                <c:pt idx="7">
                  <c:v>-6.444407111146119</c:v>
                </c:pt>
                <c:pt idx="8">
                  <c:v>-13.111054666719564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51-9E40-8AF9-C498714EFD9A}"/>
            </c:ext>
          </c:extLst>
        </c:ser>
        <c:ser>
          <c:idx val="2"/>
          <c:order val="2"/>
          <c:tx>
            <c:v>Backward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1</c:v>
                </c:pt>
                <c:pt idx="1">
                  <c:v>1.3333330000000001</c:v>
                </c:pt>
                <c:pt idx="2">
                  <c:v>1.6666660000000002</c:v>
                </c:pt>
                <c:pt idx="3">
                  <c:v>1.9999990000000003</c:v>
                </c:pt>
                <c:pt idx="4">
                  <c:v>2.3333320000000004</c:v>
                </c:pt>
                <c:pt idx="5">
                  <c:v>2.6666650000000005</c:v>
                </c:pt>
                <c:pt idx="6">
                  <c:v>2.9999980000000006</c:v>
                </c:pt>
                <c:pt idx="7">
                  <c:v>3.3333310000000007</c:v>
                </c:pt>
                <c:pt idx="8">
                  <c:v>3.6666640000000008</c:v>
                </c:pt>
              </c:numCache>
            </c:numRef>
          </c:xVal>
          <c:yVal>
            <c:numRef>
              <c:f>Sheet1!$E$4:$E$12</c:f>
              <c:numCache>
                <c:formatCode>General</c:formatCode>
                <c:ptCount val="9"/>
                <c:pt idx="0">
                  <c:v>6</c:v>
                </c:pt>
                <c:pt idx="1">
                  <c:v>6.0000004444438888</c:v>
                </c:pt>
                <c:pt idx="2">
                  <c:v>5.4444467777754442</c:v>
                </c:pt>
                <c:pt idx="3">
                  <c:v>4.1111174444384435</c:v>
                </c:pt>
                <c:pt idx="4">
                  <c:v>1.7777908888766643</c:v>
                </c:pt>
                <c:pt idx="5">
                  <c:v>-1.7777544444661153</c:v>
                </c:pt>
                <c:pt idx="6">
                  <c:v>-6.7777401111461186</c:v>
                </c:pt>
                <c:pt idx="7">
                  <c:v>-13.444387666719564</c:v>
                </c:pt>
                <c:pt idx="8">
                  <c:v>-21.99991866674268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951-9E40-8AF9-C498714EF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936224"/>
        <c:axId val="508343024"/>
      </c:scatterChart>
      <c:valAx>
        <c:axId val="507936224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343024"/>
        <c:crosses val="autoZero"/>
        <c:crossBetween val="midCat"/>
      </c:valAx>
      <c:valAx>
        <c:axId val="50834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936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6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0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7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6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70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533: 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15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9FDE-E482-B34E-8135-A2DE621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A2DD-DEDC-0644-A3B3-7BF9F89A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696200" cy="4195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numerically solve in space, we need to discretize</a:t>
            </a:r>
          </a:p>
          <a:p>
            <a:pPr lvl="1"/>
            <a:r>
              <a:rPr lang="en-US" dirty="0"/>
              <a:t>Finite difference</a:t>
            </a:r>
          </a:p>
          <a:p>
            <a:pPr lvl="2"/>
            <a:r>
              <a:rPr lang="en-US" dirty="0"/>
              <a:t>convert differential equations into a system of equations that can be solved by matrix algebra techniques</a:t>
            </a:r>
          </a:p>
          <a:p>
            <a:pPr lvl="1"/>
            <a:r>
              <a:rPr lang="en-US" dirty="0"/>
              <a:t>Finite volume</a:t>
            </a:r>
          </a:p>
          <a:p>
            <a:pPr lvl="2"/>
            <a:r>
              <a:rPr lang="en-US" dirty="0"/>
              <a:t>volume integrals in a partial differential equation that contain a divergence term are converted to surface integrals, using the divergence theorem. These terms are then evaluated as fluxes at the surfaces of each finite volume</a:t>
            </a:r>
          </a:p>
          <a:p>
            <a:pPr lvl="1"/>
            <a:r>
              <a:rPr lang="en-US" dirty="0"/>
              <a:t>Finite element</a:t>
            </a:r>
          </a:p>
          <a:p>
            <a:pPr lvl="2"/>
            <a:r>
              <a:rPr lang="en-US" dirty="0"/>
              <a:t>subdivides a large system into smaller, simpler parts that are called finite elements, the equations that model these finite elements are then assembled into a larger system of equations that models the entire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E07CA-A6D8-1C44-805A-C5C35645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C43C-CAEE-314F-8C88-94529A7B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400177"/>
            <a:ext cx="2286000" cy="47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4366-0388-3147-997A-5ECDADDD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90F5-43BE-F04F-8F55-01A35D218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14522" cy="3965670"/>
          </a:xfrm>
        </p:spPr>
        <p:txBody>
          <a:bodyPr>
            <a:noAutofit/>
          </a:bodyPr>
          <a:lstStyle/>
          <a:p>
            <a:r>
              <a:rPr lang="en-US" sz="2200" dirty="0"/>
              <a:t>The finite difference method solves on a grid and uses numerical derivatives</a:t>
            </a:r>
          </a:p>
          <a:p>
            <a:r>
              <a:rPr lang="en-US" sz="2200" dirty="0"/>
              <a:t>Derivatives are approximated by differences</a:t>
            </a:r>
          </a:p>
          <a:p>
            <a:r>
              <a:rPr lang="en-US" sz="2200" dirty="0"/>
              <a:t>Boundary conditions must have either a fixed T or dT/</a:t>
            </a:r>
            <a:r>
              <a:rPr lang="en-US" sz="2200" dirty="0" err="1"/>
              <a:t>dr</a:t>
            </a:r>
            <a:endParaRPr lang="en-US" sz="2200" dirty="0"/>
          </a:p>
          <a:p>
            <a:r>
              <a:rPr lang="en-US" sz="2200" dirty="0"/>
              <a:t>Typically restricted to handle rectangular shapes</a:t>
            </a:r>
          </a:p>
          <a:p>
            <a:r>
              <a:rPr lang="en-US" sz="2200" dirty="0"/>
              <a:t>Once you compute the time derivative, you can use either forward or backward Euler to march through time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E99A8-8916-5A45-9BFC-39011183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9D24A-DD8B-4D45-B624-38E597DEE609}"/>
              </a:ext>
            </a:extLst>
          </p:cNvPr>
          <p:cNvGrpSpPr/>
          <p:nvPr/>
        </p:nvGrpSpPr>
        <p:grpSpPr>
          <a:xfrm>
            <a:off x="7245537" y="2293727"/>
            <a:ext cx="3157897" cy="442685"/>
            <a:chOff x="2711637" y="1527025"/>
            <a:chExt cx="3157897" cy="44268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6EA94A-0582-744A-9D9F-E0E2EF548B18}"/>
                </a:ext>
              </a:extLst>
            </p:cNvPr>
            <p:cNvCxnSpPr/>
            <p:nvPr/>
          </p:nvCxnSpPr>
          <p:spPr>
            <a:xfrm>
              <a:off x="2742480" y="1942278"/>
              <a:ext cx="30721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91FD9A-F719-4E4A-AE09-99E101102E75}"/>
                </a:ext>
              </a:extLst>
            </p:cNvPr>
            <p:cNvSpPr/>
            <p:nvPr/>
          </p:nvSpPr>
          <p:spPr>
            <a:xfrm>
              <a:off x="5814670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3195FFA-CCA5-BC48-A7EF-F3E7A4D35E06}"/>
                </a:ext>
              </a:extLst>
            </p:cNvPr>
            <p:cNvSpPr/>
            <p:nvPr/>
          </p:nvSpPr>
          <p:spPr>
            <a:xfrm>
              <a:off x="5194065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D55032-B234-7449-8BBF-367D66A6E674}"/>
                </a:ext>
              </a:extLst>
            </p:cNvPr>
            <p:cNvSpPr/>
            <p:nvPr/>
          </p:nvSpPr>
          <p:spPr>
            <a:xfrm>
              <a:off x="3332244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441F08-AC09-5F40-B724-74AA901362C5}"/>
                </a:ext>
              </a:extLst>
            </p:cNvPr>
            <p:cNvSpPr/>
            <p:nvPr/>
          </p:nvSpPr>
          <p:spPr>
            <a:xfrm>
              <a:off x="3952851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651ED9-1CBD-294A-855D-5F84A7633D60}"/>
                </a:ext>
              </a:extLst>
            </p:cNvPr>
            <p:cNvSpPr/>
            <p:nvPr/>
          </p:nvSpPr>
          <p:spPr>
            <a:xfrm>
              <a:off x="4573458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BEFA727-065B-0644-8D12-FA09B2AFCCD5}"/>
                </a:ext>
              </a:extLst>
            </p:cNvPr>
            <p:cNvSpPr/>
            <p:nvPr/>
          </p:nvSpPr>
          <p:spPr>
            <a:xfrm>
              <a:off x="2711637" y="1914846"/>
              <a:ext cx="54864" cy="5486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33F9B-D0A4-A041-9E48-F13F5C9B23BD}"/>
                </a:ext>
              </a:extLst>
            </p:cNvPr>
            <p:cNvSpPr txBox="1"/>
            <p:nvPr/>
          </p:nvSpPr>
          <p:spPr>
            <a:xfrm>
              <a:off x="3387108" y="1534170"/>
              <a:ext cx="1030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/>
                  <a:cs typeface="Times New Roman"/>
                </a:rPr>
                <a:t>T</a:t>
              </a:r>
              <a:r>
                <a:rPr lang="en-US" sz="1600" dirty="0">
                  <a:latin typeface="Times New Roman"/>
                  <a:cs typeface="Times New Roman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r – h, t</a:t>
              </a:r>
              <a:r>
                <a:rPr lang="en-US" sz="1600" dirty="0">
                  <a:latin typeface="Times New Roman"/>
                  <a:cs typeface="Times New Roman"/>
                </a:rPr>
                <a:t>)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026DB0-DA38-3342-9650-B97FA6860D0D}"/>
                </a:ext>
              </a:extLst>
            </p:cNvPr>
            <p:cNvSpPr txBox="1"/>
            <p:nvPr/>
          </p:nvSpPr>
          <p:spPr>
            <a:xfrm>
              <a:off x="4737588" y="1527025"/>
              <a:ext cx="1131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/>
                  <a:cs typeface="Times New Roman"/>
                </a:rPr>
                <a:t>T</a:t>
              </a:r>
              <a:r>
                <a:rPr lang="en-US" sz="1600" dirty="0">
                  <a:latin typeface="Times New Roman"/>
                  <a:cs typeface="Times New Roman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r + h, t</a:t>
              </a:r>
              <a:r>
                <a:rPr lang="en-US" sz="1600" dirty="0">
                  <a:latin typeface="Times New Roman"/>
                  <a:cs typeface="Times New Roman"/>
                </a:rPr>
                <a:t>)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9F3B4A-F1C6-F341-BB65-AC6D025FB66D}"/>
                </a:ext>
              </a:extLst>
            </p:cNvPr>
            <p:cNvSpPr txBox="1"/>
            <p:nvPr/>
          </p:nvSpPr>
          <p:spPr>
            <a:xfrm>
              <a:off x="4247732" y="1527025"/>
              <a:ext cx="701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/>
                  <a:cs typeface="Times New Roman"/>
                </a:rPr>
                <a:t>T</a:t>
              </a:r>
              <a:r>
                <a:rPr lang="en-US" sz="1600" dirty="0">
                  <a:latin typeface="Times New Roman"/>
                  <a:cs typeface="Times New Roman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r, t</a:t>
              </a:r>
              <a:r>
                <a:rPr lang="en-US" sz="1600" dirty="0">
                  <a:latin typeface="Times New Roman"/>
                  <a:cs typeface="Times New Roman"/>
                </a:rPr>
                <a:t>)</a:t>
              </a:r>
              <a:endParaRPr lang="en-US" sz="1600" i="1" dirty="0">
                <a:latin typeface="Times New Roman"/>
                <a:cs typeface="Times New Roman"/>
              </a:endParaRPr>
            </a:p>
          </p:txBody>
        </p:sp>
      </p:grpSp>
      <p:pic>
        <p:nvPicPr>
          <p:cNvPr id="16" name="Picture 15" descr="latex-image-1.pdf">
            <a:extLst>
              <a:ext uri="{FF2B5EF4-FFF2-40B4-BE49-F238E27FC236}">
                <a16:creationId xmlns:a16="http://schemas.microsoft.com/office/drawing/2014/main" id="{73BBFCFE-CB35-7040-95AB-B29EA537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897" y="3192025"/>
            <a:ext cx="3434729" cy="394149"/>
          </a:xfrm>
          <a:prstGeom prst="rect">
            <a:avLst/>
          </a:prstGeom>
        </p:spPr>
      </p:pic>
      <p:pic>
        <p:nvPicPr>
          <p:cNvPr id="17" name="Picture 16" descr="latex-image-1.pdf">
            <a:extLst>
              <a:ext uri="{FF2B5EF4-FFF2-40B4-BE49-F238E27FC236}">
                <a16:creationId xmlns:a16="http://schemas.microsoft.com/office/drawing/2014/main" id="{9AF70886-FED1-B742-BBAD-9427B73577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550"/>
          <a:stretch/>
        </p:blipFill>
        <p:spPr>
          <a:xfrm>
            <a:off x="6259048" y="3903402"/>
            <a:ext cx="1701697" cy="462559"/>
          </a:xfrm>
          <a:prstGeom prst="rect">
            <a:avLst/>
          </a:prstGeom>
        </p:spPr>
      </p:pic>
      <p:pic>
        <p:nvPicPr>
          <p:cNvPr id="18" name="Picture 17" descr="latex-image-1.pdf">
            <a:extLst>
              <a:ext uri="{FF2B5EF4-FFF2-40B4-BE49-F238E27FC236}">
                <a16:creationId xmlns:a16="http://schemas.microsoft.com/office/drawing/2014/main" id="{E8195F20-576E-BE4F-9E1B-38039901D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28" y="4805487"/>
            <a:ext cx="2224315" cy="425367"/>
          </a:xfrm>
          <a:prstGeom prst="rect">
            <a:avLst/>
          </a:prstGeom>
        </p:spPr>
      </p:pic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2D69ABA6-EFEA-6945-8A5D-F34E8D828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69" y="4805488"/>
            <a:ext cx="3638242" cy="425367"/>
          </a:xfrm>
          <a:prstGeom prst="rect">
            <a:avLst/>
          </a:prstGeom>
        </p:spPr>
      </p:pic>
      <p:pic>
        <p:nvPicPr>
          <p:cNvPr id="20" name="Picture 19" descr="latex-image-1.pdf">
            <a:extLst>
              <a:ext uri="{FF2B5EF4-FFF2-40B4-BE49-F238E27FC236}">
                <a16:creationId xmlns:a16="http://schemas.microsoft.com/office/drawing/2014/main" id="{2A14D8DB-1E21-574F-82EE-D9F516DDEC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5"/>
          <a:stretch/>
        </p:blipFill>
        <p:spPr>
          <a:xfrm>
            <a:off x="8001000" y="3903403"/>
            <a:ext cx="3702369" cy="462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521B60-6994-8640-AD4D-A2A35C9CC5ED}"/>
                  </a:ext>
                </a:extLst>
              </p:cNvPr>
              <p:cNvSpPr txBox="1"/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521B60-6994-8640-AD4D-A2A35C9CC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blipFill>
                <a:blip r:embed="rId6"/>
                <a:stretch>
                  <a:fillRect l="-1878" t="-2326" r="-140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1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C05-A973-D94F-AE36-D459DFE7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553F-59C6-414D-B340-1FEF6CE4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324475" cy="3965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Discretize the domain by subdomains</a:t>
            </a:r>
          </a:p>
          <a:p>
            <a:pPr lvl="1"/>
            <a:r>
              <a:rPr lang="en-US" dirty="0"/>
              <a:t>Domain size h</a:t>
            </a:r>
          </a:p>
          <a:p>
            <a:pPr lvl="1"/>
            <a:r>
              <a:rPr lang="en-US" dirty="0"/>
              <a:t>We place points in the subdomain centers and on either boundary</a:t>
            </a:r>
          </a:p>
          <a:p>
            <a:r>
              <a:rPr lang="en-US" dirty="0"/>
              <a:t>The finite volume method balances fluxes across the boundaries of your divided subdomains</a:t>
            </a:r>
          </a:p>
          <a:p>
            <a:r>
              <a:rPr lang="en-US" dirty="0"/>
              <a:t>Integrate our PDE across the subdomain</a:t>
            </a:r>
          </a:p>
          <a:p>
            <a:r>
              <a:rPr lang="en-US" dirty="0"/>
              <a:t>Evaluate the integral using a linear approximation of the variable</a:t>
            </a:r>
          </a:p>
          <a:p>
            <a:r>
              <a:rPr lang="en-US" dirty="0"/>
              <a:t>Restricted to flux boundary conditions, often used in flow-type 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A8D5-5DAD-D143-8BA9-3EB60F25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116D106-D480-C544-B835-ED32EED2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98" y="2363882"/>
            <a:ext cx="4314825" cy="548237"/>
          </a:xfrm>
          <a:prstGeom prst="rect">
            <a:avLst/>
          </a:prstGeom>
        </p:spPr>
      </p:pic>
      <p:pic>
        <p:nvPicPr>
          <p:cNvPr id="46" name="Picture 45" descr="latex-image-1.pdf">
            <a:extLst>
              <a:ext uri="{FF2B5EF4-FFF2-40B4-BE49-F238E27FC236}">
                <a16:creationId xmlns:a16="http://schemas.microsoft.com/office/drawing/2014/main" id="{7A092FB9-2C6F-9944-8E4C-3812AD045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41" y="4236689"/>
            <a:ext cx="2781300" cy="596900"/>
          </a:xfrm>
          <a:prstGeom prst="rect">
            <a:avLst/>
          </a:prstGeom>
        </p:spPr>
      </p:pic>
      <p:pic>
        <p:nvPicPr>
          <p:cNvPr id="47" name="Picture 46" descr="latex-image-1.pdf">
            <a:extLst>
              <a:ext uri="{FF2B5EF4-FFF2-40B4-BE49-F238E27FC236}">
                <a16:creationId xmlns:a16="http://schemas.microsoft.com/office/drawing/2014/main" id="{344A8621-2354-F740-B5B0-D102AAFE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496458"/>
            <a:ext cx="2501900" cy="584200"/>
          </a:xfrm>
          <a:prstGeom prst="rect">
            <a:avLst/>
          </a:prstGeom>
        </p:spPr>
      </p:pic>
      <p:pic>
        <p:nvPicPr>
          <p:cNvPr id="48" name="Picture 47" descr="latex-image-1.pdf">
            <a:extLst>
              <a:ext uri="{FF2B5EF4-FFF2-40B4-BE49-F238E27FC236}">
                <a16:creationId xmlns:a16="http://schemas.microsoft.com/office/drawing/2014/main" id="{D67626A1-23C4-5545-AF89-69092BC96C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0" y="5680853"/>
            <a:ext cx="3594100" cy="558800"/>
          </a:xfrm>
          <a:prstGeom prst="rect">
            <a:avLst/>
          </a:prstGeom>
        </p:spPr>
      </p:pic>
      <p:pic>
        <p:nvPicPr>
          <p:cNvPr id="49" name="Picture 48" descr="latex-image-1.pdf">
            <a:extLst>
              <a:ext uri="{FF2B5EF4-FFF2-40B4-BE49-F238E27FC236}">
                <a16:creationId xmlns:a16="http://schemas.microsoft.com/office/drawing/2014/main" id="{5B4F3698-5F79-7A42-9E42-CDAC4D227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0" y="5068153"/>
            <a:ext cx="3314700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3D0647-8F54-4943-9944-29D35B49FC3F}"/>
                  </a:ext>
                </a:extLst>
              </p:cNvPr>
              <p:cNvSpPr txBox="1"/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3D0647-8F54-4943-9944-29D35B49F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blipFill>
                <a:blip r:embed="rId7"/>
                <a:stretch>
                  <a:fillRect l="-1878" t="-2326" r="-140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5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D183-3009-894B-B65C-F51149DB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6279-CA47-8841-97AE-B4771292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244548" cy="396567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finite element method, we interpolate the variable using nodal values and integrate over elements</a:t>
            </a:r>
          </a:p>
          <a:p>
            <a:r>
              <a:rPr lang="en-US" dirty="0"/>
              <a:t>Systematically recombine all sets of element equations into a global system of equations for the final calculation</a:t>
            </a:r>
          </a:p>
          <a:p>
            <a:r>
              <a:rPr lang="en-US" dirty="0"/>
              <a:t>Write the strong form of the equation, rearrange to get zero on the right-hand side, multiply by the test function, integrate over the domain, yielding weak form</a:t>
            </a:r>
          </a:p>
          <a:p>
            <a:r>
              <a:rPr lang="en-US" dirty="0"/>
              <a:t>The </a:t>
            </a:r>
            <a:r>
              <a:rPr lang="en-US" b="1" dirty="0"/>
              <a:t>strong form</a:t>
            </a:r>
            <a:r>
              <a:rPr lang="en-US" dirty="0"/>
              <a:t> states conditions that must be met at every material point, whereas </a:t>
            </a:r>
            <a:r>
              <a:rPr lang="en-US" b="1" dirty="0"/>
              <a:t>weak form</a:t>
            </a:r>
            <a:r>
              <a:rPr lang="en-US" dirty="0"/>
              <a:t> states conditions that must be met only in an average sense </a:t>
            </a:r>
          </a:p>
          <a:p>
            <a:r>
              <a:rPr lang="en-US" dirty="0"/>
              <a:t>Finite element works for any geometry and any boundary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775C-8378-1042-9121-7711A2AD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44F4B-623A-E640-A618-AFE48CD20EE6}"/>
              </a:ext>
            </a:extLst>
          </p:cNvPr>
          <p:cNvGrpSpPr/>
          <p:nvPr/>
        </p:nvGrpSpPr>
        <p:grpSpPr>
          <a:xfrm>
            <a:off x="7179128" y="2160495"/>
            <a:ext cx="2980872" cy="822080"/>
            <a:chOff x="2993654" y="1444619"/>
            <a:chExt cx="2980872" cy="8220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E2D55B-A3CC-C24E-9583-DD896EE377B2}"/>
                </a:ext>
              </a:extLst>
            </p:cNvPr>
            <p:cNvCxnSpPr/>
            <p:nvPr/>
          </p:nvCxnSpPr>
          <p:spPr>
            <a:xfrm>
              <a:off x="3140132" y="1851802"/>
              <a:ext cx="25269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537FE0-7024-FC4D-A610-CBACA6104B91}"/>
                </a:ext>
              </a:extLst>
            </p:cNvPr>
            <p:cNvGrpSpPr/>
            <p:nvPr/>
          </p:nvGrpSpPr>
          <p:grpSpPr>
            <a:xfrm>
              <a:off x="3140132" y="1760065"/>
              <a:ext cx="2502432" cy="182880"/>
              <a:chOff x="3137664" y="1588790"/>
              <a:chExt cx="2502432" cy="18288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28FC540-5265-3242-B7F4-84457DC133A7}"/>
                  </a:ext>
                </a:extLst>
              </p:cNvPr>
              <p:cNvCxnSpPr/>
              <p:nvPr/>
            </p:nvCxnSpPr>
            <p:spPr>
              <a:xfrm flipV="1">
                <a:off x="3137664" y="1588790"/>
                <a:ext cx="0" cy="18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599FA26-DD09-6C41-9345-CE020F3CA089}"/>
                  </a:ext>
                </a:extLst>
              </p:cNvPr>
              <p:cNvCxnSpPr/>
              <p:nvPr/>
            </p:nvCxnSpPr>
            <p:spPr>
              <a:xfrm flipV="1">
                <a:off x="3980537" y="1588790"/>
                <a:ext cx="0" cy="18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DBC7C9-515A-C349-BC43-1AA77ADF4194}"/>
                  </a:ext>
                </a:extLst>
              </p:cNvPr>
              <p:cNvCxnSpPr/>
              <p:nvPr/>
            </p:nvCxnSpPr>
            <p:spPr>
              <a:xfrm flipV="1">
                <a:off x="4810317" y="1588790"/>
                <a:ext cx="0" cy="18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C8DF1F2-0BB1-564A-BB82-23B7C6FFE634}"/>
                  </a:ext>
                </a:extLst>
              </p:cNvPr>
              <p:cNvCxnSpPr/>
              <p:nvPr/>
            </p:nvCxnSpPr>
            <p:spPr>
              <a:xfrm flipV="1">
                <a:off x="5640096" y="1588790"/>
                <a:ext cx="0" cy="1828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E3B8219-838B-3C47-923E-61E52B0FF523}"/>
                </a:ext>
              </a:extLst>
            </p:cNvPr>
            <p:cNvGrpSpPr/>
            <p:nvPr/>
          </p:nvGrpSpPr>
          <p:grpSpPr>
            <a:xfrm>
              <a:off x="2993654" y="1444619"/>
              <a:ext cx="2980872" cy="822080"/>
              <a:chOff x="2982809" y="1273047"/>
              <a:chExt cx="2980872" cy="82208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0F2DE65-C217-1448-82FF-4130045FBB88}"/>
                  </a:ext>
                </a:extLst>
              </p:cNvPr>
              <p:cNvGrpSpPr/>
              <p:nvPr/>
            </p:nvGrpSpPr>
            <p:grpSpPr>
              <a:xfrm>
                <a:off x="3546399" y="1636458"/>
                <a:ext cx="1701975" cy="91440"/>
                <a:chOff x="3534747" y="1623364"/>
                <a:chExt cx="1701975" cy="9144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B7AF419-7581-AF43-8C86-F8E86F0378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34747" y="1623364"/>
                  <a:ext cx="91222" cy="9144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F3D792-BC49-7C42-94F3-AC5EF198D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3577" y="1623364"/>
                  <a:ext cx="91222" cy="9144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863E87B-DAE0-1549-8C6A-631E8B2E3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500" y="1623364"/>
                  <a:ext cx="91222" cy="9144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12418D-2CA7-B646-8BF1-CA1FD8AEB3C6}"/>
                  </a:ext>
                </a:extLst>
              </p:cNvPr>
              <p:cNvSpPr txBox="1"/>
              <p:nvPr/>
            </p:nvSpPr>
            <p:spPr>
              <a:xfrm>
                <a:off x="3345582" y="1274585"/>
                <a:ext cx="524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D6648D-A6AB-514C-8096-79BE8A9831F2}"/>
                  </a:ext>
                </a:extLst>
              </p:cNvPr>
              <p:cNvSpPr txBox="1"/>
              <p:nvPr/>
            </p:nvSpPr>
            <p:spPr>
              <a:xfrm>
                <a:off x="4152938" y="1274585"/>
                <a:ext cx="53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AA0EBE-CA22-F74B-8B59-6D94DE4718BA}"/>
                  </a:ext>
                </a:extLst>
              </p:cNvPr>
              <p:cNvSpPr txBox="1"/>
              <p:nvPr/>
            </p:nvSpPr>
            <p:spPr>
              <a:xfrm>
                <a:off x="4960296" y="1273047"/>
                <a:ext cx="5469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0EC83-FD3F-BE44-922C-F8197AF82680}"/>
                  </a:ext>
                </a:extLst>
              </p:cNvPr>
              <p:cNvSpPr txBox="1"/>
              <p:nvPr/>
            </p:nvSpPr>
            <p:spPr>
              <a:xfrm>
                <a:off x="2982809" y="1725795"/>
                <a:ext cx="2980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n1           n2            n3           n4</a:t>
                </a:r>
              </a:p>
            </p:txBody>
          </p:sp>
        </p:grpSp>
      </p:grpSp>
      <p:pic>
        <p:nvPicPr>
          <p:cNvPr id="21" name="Picture 20" descr="latex-image-1.pdf">
            <a:extLst>
              <a:ext uri="{FF2B5EF4-FFF2-40B4-BE49-F238E27FC236}">
                <a16:creationId xmlns:a16="http://schemas.microsoft.com/office/drawing/2014/main" id="{92161F54-01C2-9545-A110-3FAD3B6B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45" y="3736013"/>
            <a:ext cx="5092700" cy="622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D65EDC-CB83-6046-A293-21187403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420" y="5254831"/>
            <a:ext cx="3314700" cy="622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681E52-4008-E74B-9F93-A16AF06A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93" y="4661312"/>
            <a:ext cx="2095500" cy="73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54ACA3-DF90-3047-AB71-28D04F98A8CF}"/>
                  </a:ext>
                </a:extLst>
              </p:cNvPr>
              <p:cNvSpPr txBox="1"/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𝑟𝑘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54ACA3-DF90-3047-AB71-28D04F98A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75" y="1175376"/>
                <a:ext cx="2679708" cy="532582"/>
              </a:xfrm>
              <a:prstGeom prst="rect">
                <a:avLst/>
              </a:prstGeom>
              <a:blipFill>
                <a:blip r:embed="rId5"/>
                <a:stretch>
                  <a:fillRect l="-1878" t="-2326" r="-140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51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858-31B4-3842-8FCF-69B71AD7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7BF-2125-FD42-8D31-467610F6A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4248150" cy="3965670"/>
          </a:xfrm>
        </p:spPr>
        <p:txBody>
          <a:bodyPr/>
          <a:lstStyle/>
          <a:p>
            <a:r>
              <a:rPr lang="en-US" sz="2000" dirty="0"/>
              <a:t>Finite difference</a:t>
            </a:r>
          </a:p>
          <a:p>
            <a:pPr lvl="1"/>
            <a:r>
              <a:rPr lang="en-US" sz="2000" dirty="0"/>
              <a:t>Advantages</a:t>
            </a:r>
          </a:p>
          <a:p>
            <a:pPr lvl="2"/>
            <a:r>
              <a:rPr lang="en-US" sz="1600" dirty="0"/>
              <a:t>Simple</a:t>
            </a:r>
          </a:p>
          <a:p>
            <a:pPr lvl="2"/>
            <a:r>
              <a:rPr lang="en-US" sz="1600" dirty="0"/>
              <a:t>Easy to code</a:t>
            </a:r>
          </a:p>
          <a:p>
            <a:pPr lvl="2"/>
            <a:r>
              <a:rPr lang="en-US" sz="1600" dirty="0"/>
              <a:t>Fast</a:t>
            </a:r>
          </a:p>
          <a:p>
            <a:pPr lvl="1"/>
            <a:r>
              <a:rPr lang="en-US" sz="2000" dirty="0"/>
              <a:t>Disadvantages</a:t>
            </a:r>
          </a:p>
          <a:p>
            <a:pPr lvl="2"/>
            <a:r>
              <a:rPr lang="en-US" sz="1600" dirty="0"/>
              <a:t>Difficult to model complex geometries</a:t>
            </a:r>
          </a:p>
          <a:p>
            <a:pPr lvl="2"/>
            <a:r>
              <a:rPr lang="en-US" sz="1600" dirty="0"/>
              <a:t>Difficult to model complex BCs</a:t>
            </a:r>
          </a:p>
          <a:p>
            <a:pPr lvl="2"/>
            <a:r>
              <a:rPr lang="en-US" sz="1600" dirty="0"/>
              <a:t>Only represents solution at points</a:t>
            </a:r>
          </a:p>
          <a:p>
            <a:pPr lvl="2"/>
            <a:r>
              <a:rPr lang="en-US" sz="1600" dirty="0"/>
              <a:t>Difficult to represent heterogeneous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AE0-615F-9D40-A1E1-21F7068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D7E923-F189-F946-A1BF-C61026D488E9}"/>
              </a:ext>
            </a:extLst>
          </p:cNvPr>
          <p:cNvSpPr txBox="1">
            <a:spLocks/>
          </p:cNvSpPr>
          <p:nvPr/>
        </p:nvSpPr>
        <p:spPr bwMode="auto">
          <a:xfrm>
            <a:off x="8220075" y="2179591"/>
            <a:ext cx="3638550" cy="396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Finite Element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Advantages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Can model any geometry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Can model any BC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Continuous representation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Heterogeneous properties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Disadvantages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Complicated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Somewhat more expensive</a:t>
            </a:r>
          </a:p>
          <a:p>
            <a:pPr lvl="1"/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57B17F-1CCD-114D-921C-36109B0C2AEE}"/>
              </a:ext>
            </a:extLst>
          </p:cNvPr>
          <p:cNvSpPr txBox="1">
            <a:spLocks/>
          </p:cNvSpPr>
          <p:nvPr/>
        </p:nvSpPr>
        <p:spPr bwMode="auto">
          <a:xfrm>
            <a:off x="4581525" y="2179591"/>
            <a:ext cx="3638550" cy="396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Finite Volume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Advantages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Can model any geometry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Naturally conservative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Heterogeneous properties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Disadvantages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Boundary conditions add complexity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More complicated than finite difference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385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Fuel Performance Problems</a:t>
            </a:r>
          </a:p>
        </p:txBody>
      </p:sp>
      <p:sp>
        <p:nvSpPr>
          <p:cNvPr id="3" name="Pentagon 2"/>
          <p:cNvSpPr/>
          <p:nvPr/>
        </p:nvSpPr>
        <p:spPr>
          <a:xfrm rot="16200000">
            <a:off x="-198665" y="3771515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 cost</a:t>
            </a:r>
          </a:p>
        </p:txBody>
      </p:sp>
      <p:sp>
        <p:nvSpPr>
          <p:cNvPr id="4" name="Pentagon 3"/>
          <p:cNvSpPr/>
          <p:nvPr/>
        </p:nvSpPr>
        <p:spPr>
          <a:xfrm rot="16200000">
            <a:off x="7893958" y="3771514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86593" y="1881935"/>
            <a:ext cx="7596943" cy="1175798"/>
            <a:chOff x="662592" y="1881935"/>
            <a:chExt cx="7596943" cy="11757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2" y="1881935"/>
              <a:ext cx="7426552" cy="1175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747487" y="2263761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full 3D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1486" y="3138120"/>
            <a:ext cx="7512048" cy="526414"/>
            <a:chOff x="747486" y="3138120"/>
            <a:chExt cx="7512048" cy="526414"/>
          </a:xfrm>
        </p:grpSpPr>
        <p:pic>
          <p:nvPicPr>
            <p:cNvPr id="9" name="Picture 8" descr="2D_asisymmetric_discrete_pellet.png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8" y="3138120"/>
              <a:ext cx="7420806" cy="4270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7486" y="3202869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discrete pellets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1486" y="3868051"/>
            <a:ext cx="7512048" cy="506386"/>
            <a:chOff x="747486" y="3868050"/>
            <a:chExt cx="7512048" cy="506386"/>
          </a:xfrm>
        </p:grpSpPr>
        <p:pic>
          <p:nvPicPr>
            <p:cNvPr id="12" name="Picture 11" descr="2D_asisymmetric_smeared_pellet.png"/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8" y="3956978"/>
              <a:ext cx="7320636" cy="41745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47486" y="3868050"/>
              <a:ext cx="751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smeared pellets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71487" y="4594014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multiple 1D slices (1.5D)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487" y="5191336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1D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1486" y="5780002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state, 1D (analytical)</a:t>
            </a:r>
          </a:p>
        </p:txBody>
      </p:sp>
    </p:spTree>
    <p:extLst>
      <p:ext uri="{BB962C8B-B14F-4D97-AF65-F5344CB8AC3E}">
        <p14:creationId xmlns:p14="http://schemas.microsoft.com/office/powerpoint/2010/main" val="270828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Approaches to Different Fuel Performance Problems</a:t>
            </a:r>
          </a:p>
        </p:txBody>
      </p:sp>
      <p:sp>
        <p:nvSpPr>
          <p:cNvPr id="3" name="Pentagon 2"/>
          <p:cNvSpPr/>
          <p:nvPr/>
        </p:nvSpPr>
        <p:spPr>
          <a:xfrm rot="16200000">
            <a:off x="-198665" y="3771515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Computational cost</a:t>
            </a:r>
          </a:p>
        </p:txBody>
      </p:sp>
      <p:sp>
        <p:nvSpPr>
          <p:cNvPr id="4" name="Pentagon 3"/>
          <p:cNvSpPr/>
          <p:nvPr/>
        </p:nvSpPr>
        <p:spPr>
          <a:xfrm rot="16200000">
            <a:off x="7893958" y="3771514"/>
            <a:ext cx="4359729" cy="580572"/>
          </a:xfrm>
          <a:prstGeom prst="homePlate">
            <a:avLst/>
          </a:prstGeom>
          <a:gradFill>
            <a:lin ang="0" scaled="0"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Accuracy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86593" y="1881935"/>
            <a:ext cx="7596943" cy="1175798"/>
            <a:chOff x="662592" y="1881935"/>
            <a:chExt cx="7596943" cy="117579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alphaModFix amt="5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592" y="1881935"/>
              <a:ext cx="7426552" cy="1175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747487" y="2263761"/>
              <a:ext cx="75120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full 3D</a:t>
              </a:r>
            </a:p>
            <a:p>
              <a:pPr algn="ctr"/>
              <a:r>
                <a:rPr lang="en-US" b="1" i="1" dirty="0">
                  <a:solidFill>
                    <a:srgbClr val="3154CA"/>
                  </a:solidFill>
                </a:rPr>
                <a:t>FEM or FV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71486" y="3138120"/>
            <a:ext cx="7512048" cy="895746"/>
            <a:chOff x="747486" y="3138120"/>
            <a:chExt cx="7512048" cy="895746"/>
          </a:xfrm>
        </p:grpSpPr>
        <p:pic>
          <p:nvPicPr>
            <p:cNvPr id="9" name="Picture 8" descr="2D_asisymmetric_discrete_pellet.png"/>
            <p:cNvPicPr>
              <a:picLocks noChangeAspect="1"/>
            </p:cNvPicPr>
            <p:nvPr/>
          </p:nvPicPr>
          <p:blipFill>
            <a:blip r:embed="rId3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8" y="3138120"/>
              <a:ext cx="7420806" cy="4270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7486" y="3202869"/>
              <a:ext cx="751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discrete pellets</a:t>
              </a:r>
            </a:p>
            <a:p>
              <a:pPr algn="ctr"/>
              <a:r>
                <a:rPr lang="en-US" b="1" i="1" dirty="0">
                  <a:solidFill>
                    <a:srgbClr val="3154CA"/>
                  </a:solidFill>
                </a:rPr>
                <a:t>FEM or FV</a:t>
              </a:r>
              <a:r>
                <a:rPr lang="en-US" sz="2400" b="1" dirty="0">
                  <a:solidFill>
                    <a:srgbClr val="3154CA"/>
                  </a:solidFill>
                </a:rPr>
                <a:t>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1486" y="3868051"/>
            <a:ext cx="7512048" cy="830997"/>
            <a:chOff x="747486" y="3868050"/>
            <a:chExt cx="7512048" cy="830997"/>
          </a:xfrm>
        </p:grpSpPr>
        <p:pic>
          <p:nvPicPr>
            <p:cNvPr id="12" name="Picture 11" descr="2D_asisymmetric_smeared_pellet.png"/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78" y="3956978"/>
              <a:ext cx="7320636" cy="41745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47486" y="3868050"/>
              <a:ext cx="751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Transient, 2D axisymmetric with smeared pellets</a:t>
              </a:r>
            </a:p>
            <a:p>
              <a:pPr algn="ctr"/>
              <a:r>
                <a:rPr lang="en-US" b="1" i="1" dirty="0">
                  <a:solidFill>
                    <a:srgbClr val="3154CA"/>
                  </a:solidFill>
                </a:rPr>
                <a:t>FEM, FV, or FD</a:t>
              </a:r>
              <a:r>
                <a:rPr lang="en-US" sz="2400" b="1" dirty="0">
                  <a:solidFill>
                    <a:srgbClr val="3154CA"/>
                  </a:solidFill>
                </a:rPr>
                <a:t>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271487" y="4594014"/>
            <a:ext cx="751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multiple 1D slices (1.5D)</a:t>
            </a:r>
          </a:p>
          <a:p>
            <a:pPr algn="ctr"/>
            <a:r>
              <a:rPr lang="en-US" b="1" i="1" dirty="0">
                <a:solidFill>
                  <a:srgbClr val="3154CA"/>
                </a:solidFill>
              </a:rPr>
              <a:t>FEM, FV, or FD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1487" y="5191336"/>
            <a:ext cx="751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Transient, 1D</a:t>
            </a:r>
          </a:p>
          <a:p>
            <a:pPr algn="ctr"/>
            <a:r>
              <a:rPr lang="en-US" b="1" i="1" dirty="0">
                <a:solidFill>
                  <a:srgbClr val="3154CA"/>
                </a:solidFill>
              </a:rPr>
              <a:t>FEM, FV, or FD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1486" y="5780002"/>
            <a:ext cx="751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Steady state, 1D (analytical)</a:t>
            </a:r>
          </a:p>
        </p:txBody>
      </p:sp>
    </p:spTree>
    <p:extLst>
      <p:ext uri="{BB962C8B-B14F-4D97-AF65-F5344CB8AC3E}">
        <p14:creationId xmlns:p14="http://schemas.microsoft.com/office/powerpoint/2010/main" val="162977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17E3-FDE7-794B-8AF2-BF12A6F2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equation solution approach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8DB1-678F-7445-940E-25D6EBA6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8759D1-2614-2245-AC24-07277055C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36297"/>
              </p:ext>
            </p:extLst>
          </p:nvPr>
        </p:nvGraphicFramePr>
        <p:xfrm>
          <a:off x="1718769" y="2162197"/>
          <a:ext cx="8542426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3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</a:t>
                      </a:r>
                      <a:r>
                        <a:rPr lang="en-US" baseline="0" dirty="0"/>
                        <a:t> steady 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state, axisymmetric,</a:t>
                      </a:r>
                      <a:r>
                        <a:rPr lang="en-US" baseline="0" dirty="0"/>
                        <a:t> no axial variation, constant 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transient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FEM, FD,</a:t>
                      </a:r>
                      <a:r>
                        <a:rPr lang="en-US" baseline="0" dirty="0"/>
                        <a:t> FV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Axisymmetric, no axial variation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1.5D transient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FEM, FD, FV with multiple slices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Axisymmetric, no axial variation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 transient, smeared pellets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FEM, FD, FV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Axisymmetric,</a:t>
                      </a:r>
                      <a:r>
                        <a:rPr lang="en-US" baseline="0" dirty="0"/>
                        <a:t> fuel pellets act as one body, fuel pellets are perfect cylinders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2D transient, discrete pellets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FEM, FV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Axisymmetric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  <a:r>
                        <a:rPr lang="en-US" baseline="0" dirty="0"/>
                        <a:t> transient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FEM, FV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 have a big computer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D9A700-B6B0-F34B-A5FA-0537A307E68E}"/>
              </a:ext>
            </a:extLst>
          </p:cNvPr>
          <p:cNvSpPr txBox="1"/>
          <p:nvPr/>
        </p:nvSpPr>
        <p:spPr>
          <a:xfrm>
            <a:off x="2756452" y="5987019"/>
            <a:ext cx="667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numerical solution can be solved explicitly or implicitly</a:t>
            </a:r>
          </a:p>
        </p:txBody>
      </p:sp>
    </p:spTree>
    <p:extLst>
      <p:ext uri="{BB962C8B-B14F-4D97-AF65-F5344CB8AC3E}">
        <p14:creationId xmlns:p14="http://schemas.microsoft.com/office/powerpoint/2010/main" val="419751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AF7-172C-2E4F-B74E-3E2CD5E4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with fuel performance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2AE3-4FBC-A748-8A56-E9A7906A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160495"/>
            <a:ext cx="6215270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Fuel performance codes primarily use either finite difference or finite element</a:t>
            </a:r>
          </a:p>
          <a:p>
            <a:r>
              <a:rPr lang="en-US" dirty="0"/>
              <a:t>The earliest fuel performance codes solved the heat equation in 1.5D using finite difference (with multiple axial slices)</a:t>
            </a:r>
          </a:p>
          <a:p>
            <a:r>
              <a:rPr lang="en-US" dirty="0"/>
              <a:t>More modern codes have switched to finite element, due to more flexibility with geometry and boundary conditions</a:t>
            </a:r>
          </a:p>
          <a:p>
            <a:r>
              <a:rPr lang="en-US" dirty="0"/>
              <a:t>Finite volume is not used because it can’t solve for the stress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83E6-6C09-EF43-9E9C-9B40E8CD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 descr="pellettemp_cladmises_westpower_MPS_full.png">
            <a:extLst>
              <a:ext uri="{FF2B5EF4-FFF2-40B4-BE49-F238E27FC236}">
                <a16:creationId xmlns:a16="http://schemas.microsoft.com/office/drawing/2014/main" id="{A4834DCC-8383-AF4A-BC2C-0458FB9CC9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569" y="2478156"/>
            <a:ext cx="5611431" cy="315604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1059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41D0-CD90-604D-9421-ABA9845A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D727-E738-BB4E-9468-91EA4903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 equation can be solved using numerical methods.</a:t>
            </a:r>
          </a:p>
          <a:p>
            <a:r>
              <a:rPr lang="en-US" dirty="0"/>
              <a:t>Spatial derivative solution methods divide the domain up into smaller pieces</a:t>
            </a:r>
          </a:p>
          <a:p>
            <a:pPr lvl="1"/>
            <a:r>
              <a:rPr lang="en-US" dirty="0"/>
              <a:t>Finite difference</a:t>
            </a:r>
          </a:p>
          <a:p>
            <a:pPr lvl="1"/>
            <a:r>
              <a:rPr lang="en-US" dirty="0"/>
              <a:t>Finite volume</a:t>
            </a:r>
          </a:p>
          <a:p>
            <a:pPr lvl="1"/>
            <a:r>
              <a:rPr lang="en-US" dirty="0"/>
              <a:t>Finite element</a:t>
            </a:r>
          </a:p>
          <a:p>
            <a:r>
              <a:rPr lang="en-US" dirty="0"/>
              <a:t>Each discretization has strengths/weaknesses</a:t>
            </a:r>
          </a:p>
          <a:p>
            <a:r>
              <a:rPr lang="en-US" dirty="0"/>
              <a:t>Finite element is primary method for high fidelity fuel performance codes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667D-0DF5-C145-A246-FEF9A603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Numerical time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6613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D4B4-CC7A-164F-8246-AD95FCEE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22"/>
            <a:ext cx="10972800" cy="1068387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26C4-DF4E-1E49-B58E-29A241FF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30036"/>
            <a:ext cx="10972800" cy="4796129"/>
          </a:xfrm>
        </p:spPr>
        <p:txBody>
          <a:bodyPr>
            <a:noAutofit/>
          </a:bodyPr>
          <a:lstStyle/>
          <a:p>
            <a:r>
              <a:rPr lang="en-US" sz="2000" dirty="0"/>
              <a:t>Exam on Feb. 3</a:t>
            </a:r>
          </a:p>
          <a:p>
            <a:r>
              <a:rPr lang="en-US" sz="2000" dirty="0"/>
              <a:t>Will cover all classes through this Thursday</a:t>
            </a:r>
          </a:p>
          <a:p>
            <a:r>
              <a:rPr lang="en-US" sz="2000" dirty="0"/>
              <a:t>Will contain both conceptual and work-through problems</a:t>
            </a:r>
          </a:p>
          <a:p>
            <a:r>
              <a:rPr lang="en-US" sz="2000" dirty="0"/>
              <a:t>Major topics covered:</a:t>
            </a:r>
          </a:p>
          <a:p>
            <a:pPr lvl="1"/>
            <a:r>
              <a:rPr lang="en-US" sz="2000" dirty="0"/>
              <a:t>Fuel types; Heat generation; Reactor Systems; Fuel fabrication; Heat transfer; Analytical solution to heat transfer; Numerical solution to heat transfer; Thermal conductivity; Operational Limits</a:t>
            </a:r>
          </a:p>
          <a:p>
            <a:r>
              <a:rPr lang="en-US" sz="2000" dirty="0"/>
              <a:t>In-person: during class time</a:t>
            </a:r>
          </a:p>
          <a:p>
            <a:r>
              <a:rPr lang="en-US" sz="2000" dirty="0"/>
              <a:t>Online: total of 1.5 hours to complete the exam (class period plus 15-minute buffer)</a:t>
            </a:r>
          </a:p>
          <a:p>
            <a:r>
              <a:rPr lang="en-US" sz="2000" dirty="0"/>
              <a:t>Distance students: please schedule your exam with me, otherwise it will be assumed you will be completing it during class time</a:t>
            </a:r>
          </a:p>
          <a:p>
            <a:r>
              <a:rPr lang="en-US" sz="2000" dirty="0"/>
              <a:t>In person students: Option to complete in person during class, or online during the class period</a:t>
            </a:r>
          </a:p>
          <a:p>
            <a:r>
              <a:rPr lang="en-US" sz="2000" dirty="0"/>
              <a:t>Next time will be partial lecture and partial problem session 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00917-B10A-294F-8B3C-55DA0EBD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9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9A42-6012-CC49-B1ED-18DCBFC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Integration From Class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173F8B-53D7-6249-B8DE-3D3A80BC9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937579"/>
              </p:ext>
            </p:extLst>
          </p:nvPr>
        </p:nvGraphicFramePr>
        <p:xfrm>
          <a:off x="609600" y="2857500"/>
          <a:ext cx="5778500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6570462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5410428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43337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852818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7273821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873588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7881296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y'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forward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backward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function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2609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50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1.3333E-06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6.00000044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6.18518519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46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1.666666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-1.6666627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6.33333344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5.44444678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5.92592704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7575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1.999999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-3.999992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5.77777978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4.11111744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5.000004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692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2.333332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-6.9999867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4.44445044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1.77779089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3.18519452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082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2.666665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-10.666647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2.11112389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-1.7777544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0.25927704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68990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2.999998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-14.999972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-1.4444214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-6.7777401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-3.99997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0068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3.333331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-19.999963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-6.4444071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-13.444388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-9.8147681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1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3.666664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-25.666619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-13.111055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-21.999919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-17.407339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4922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A89-1B61-2445-800A-FA8FA644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5D1E11-5FFE-2F4B-BE2C-E47C209823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641321"/>
              </p:ext>
            </p:extLst>
          </p:nvPr>
        </p:nvGraphicFramePr>
        <p:xfrm>
          <a:off x="6853445" y="2315403"/>
          <a:ext cx="5124450" cy="318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496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5FDD-59C7-B74C-B061-5F6B720D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numerical solutions, deal with derivatives in space/time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3B6-A377-3B4E-8156-6FF7ABB1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in time</a:t>
            </a:r>
          </a:p>
          <a:p>
            <a:pPr lvl="1"/>
            <a:r>
              <a:rPr lang="en-US" dirty="0"/>
              <a:t>Forward Euler’s method (explicit)</a:t>
            </a:r>
          </a:p>
          <a:p>
            <a:pPr lvl="1"/>
            <a:r>
              <a:rPr lang="en-US" dirty="0"/>
              <a:t>Backward Euler’s method (implicit)</a:t>
            </a:r>
          </a:p>
          <a:p>
            <a:r>
              <a:rPr lang="en-US" dirty="0"/>
              <a:t>Derivatives in space</a:t>
            </a:r>
          </a:p>
          <a:p>
            <a:pPr lvl="1"/>
            <a:r>
              <a:rPr lang="en-US" dirty="0"/>
              <a:t>Finite difference</a:t>
            </a:r>
          </a:p>
          <a:p>
            <a:pPr lvl="1"/>
            <a:r>
              <a:rPr lang="en-US" dirty="0"/>
              <a:t>Finite volume</a:t>
            </a:r>
          </a:p>
          <a:p>
            <a:pPr lvl="1"/>
            <a:r>
              <a:rPr lang="en-US" dirty="0"/>
              <a:t>Finite element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CEFB3-DB6D-514B-9F95-E115D61D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8C5B-59EA-D74E-87D3-CFC0CFA4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84607-EAD0-A848-9861-2C1E59179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6116053" cy="39656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Step forward through time in increments, dt</a:t>
                </a:r>
              </a:p>
              <a:p>
                <a:r>
                  <a:rPr lang="en-US" dirty="0"/>
                  <a:t>The Euler method is a first-order method, which means that the local error (error per step) is proportional to the square of the step size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 a function y(t), with a timestep size, h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Euler takes only the first derivative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Value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an approximation of the solution to the ODE at time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E84607-EAD0-A848-9861-2C1E59179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6116053" cy="3965670"/>
              </a:xfrm>
              <a:blipFill>
                <a:blip r:embed="rId2"/>
                <a:stretch>
                  <a:fillRect l="-830" t="-1274" r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D9B99-41ED-9D44-9B66-C3DC634D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3C78B-F2A7-AE4E-A879-A1F385D2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764" y="2160495"/>
            <a:ext cx="4356636" cy="34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4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4333-4351-7F4D-B209-C97ED58B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F6037-21C7-B14D-ADE2-92952F8EC5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Applying to our temperature system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𝑑𝑡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the heat conduction equation: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input T</a:t>
                </a:r>
                <a:r>
                  <a:rPr lang="en-US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which here is T @ t=0, step size dt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n+1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T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dt*T’; t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n+1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en-US" sz="20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dt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AF6037-21C7-B14D-ADE2-92952F8EC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93430-A425-0E44-9312-4908F4FA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5A35D5-E512-8E41-8A13-A9A251761226}"/>
              </a:ext>
            </a:extLst>
          </p:cNvPr>
          <p:cNvGrpSpPr/>
          <p:nvPr/>
        </p:nvGrpSpPr>
        <p:grpSpPr>
          <a:xfrm>
            <a:off x="7189560" y="2590150"/>
            <a:ext cx="4495544" cy="3226609"/>
            <a:chOff x="7696456" y="2771085"/>
            <a:chExt cx="4495544" cy="32266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731DC1-EA49-5844-8200-70777884B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6742" y="2771085"/>
              <a:ext cx="4205258" cy="28706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860AC4-7261-1047-9C05-4A1DCEBCC728}"/>
                </a:ext>
              </a:extLst>
            </p:cNvPr>
            <p:cNvSpPr txBox="1"/>
            <p:nvPr/>
          </p:nvSpPr>
          <p:spPr>
            <a:xfrm>
              <a:off x="10130971" y="5628362"/>
              <a:ext cx="290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011AE-151F-E549-8949-A1510A11D749}"/>
                </a:ext>
              </a:extLst>
            </p:cNvPr>
            <p:cNvSpPr txBox="1"/>
            <p:nvPr/>
          </p:nvSpPr>
          <p:spPr>
            <a:xfrm>
              <a:off x="7696456" y="3834123"/>
              <a:ext cx="290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87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43AC-3AF2-B642-A2B7-35FC33DA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F89B6-A486-8A43-8B2D-E7B9EF08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7226300" cy="39656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Backwards Euler for a function T(</a:t>
                </a:r>
                <a:r>
                  <a:rPr lang="en-US" dirty="0" err="1"/>
                  <a:t>r,t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This differs from Forward Euler in that here we use (</a:t>
                </a:r>
                <a:r>
                  <a:rPr lang="en-US" dirty="0" err="1"/>
                  <a:t>r,t+dt</a:t>
                </a:r>
                <a:r>
                  <a:rPr lang="en-US" dirty="0"/>
                  <a:t>), instead of (</a:t>
                </a:r>
                <a:r>
                  <a:rPr lang="en-US" dirty="0" err="1"/>
                  <a:t>r,t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</a:t>
                </a:r>
                <a:r>
                  <a:rPr lang="en-US" baseline="-25000" dirty="0"/>
                  <a:t>n+1</a:t>
                </a:r>
                <a:r>
                  <a:rPr lang="en-US" dirty="0"/>
                  <a:t> = T</a:t>
                </a:r>
                <a:r>
                  <a:rPr lang="en-US" baseline="-25000" dirty="0"/>
                  <a:t>n</a:t>
                </a:r>
                <a:r>
                  <a:rPr lang="en-US" dirty="0"/>
                  <a:t> + dt T’(</a:t>
                </a:r>
                <a:r>
                  <a:rPr lang="en-US" dirty="0" err="1"/>
                  <a:t>r,t+dt</a:t>
                </a:r>
                <a:r>
                  <a:rPr lang="en-US" dirty="0"/>
                  <a:t>), t</a:t>
                </a:r>
                <a:r>
                  <a:rPr lang="en-US" baseline="-25000" dirty="0"/>
                  <a:t>n+1</a:t>
                </a:r>
                <a:r>
                  <a:rPr lang="en-US" dirty="0"/>
                  <a:t> =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n</a:t>
                </a:r>
                <a:r>
                  <a:rPr lang="en-US" dirty="0"/>
                  <a:t> + </a:t>
                </a:r>
                <a:r>
                  <a:rPr lang="en-US" dirty="0" err="1"/>
                  <a:t>dt</a:t>
                </a:r>
                <a:endParaRPr lang="en-US" dirty="0"/>
              </a:p>
              <a:p>
                <a:r>
                  <a:rPr lang="en-US" dirty="0"/>
                  <a:t>The new approximation appears on both sides of the equation, thus this method needs to solve an algebraic equation for the unknown future state</a:t>
                </a:r>
              </a:p>
              <a:p>
                <a:r>
                  <a:rPr lang="en-US" dirty="0"/>
                  <a:t>This can be done with fixed-point iteration or non-linear solvers</a:t>
                </a:r>
              </a:p>
              <a:p>
                <a:r>
                  <a:rPr lang="en-US" dirty="0"/>
                  <a:t>Improved Euler is a form of explicit Euler (explicit trapezoidal rule), which takes the derivative at the midpoint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F89B6-A486-8A43-8B2D-E7B9EF08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7226300" cy="3965670"/>
              </a:xfrm>
              <a:blipFill>
                <a:blip r:embed="rId2"/>
                <a:stretch>
                  <a:fillRect l="-703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8B834-2688-814C-8F58-2391449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E9F51-5532-754C-9BBF-85A8497AB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690" y="2692400"/>
            <a:ext cx="4193309" cy="288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100BC-8189-8644-836E-91D27D7ABCE9}"/>
              </a:ext>
            </a:extLst>
          </p:cNvPr>
          <p:cNvSpPr txBox="1"/>
          <p:nvPr/>
        </p:nvSpPr>
        <p:spPr>
          <a:xfrm>
            <a:off x="10160000" y="5411827"/>
            <a:ext cx="29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0206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C657-EABE-EB4F-9D4F-E6F8C7D6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vs Implicit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6D4E-1694-C44E-BB1D-F1DA0B76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Forward Euler is explicit</a:t>
            </a:r>
          </a:p>
          <a:p>
            <a:pPr lvl="1"/>
            <a:r>
              <a:rPr lang="en-US" dirty="0"/>
              <a:t>Explicit methods calculate the state of a system at a later time from the state of the system at the current time</a:t>
            </a:r>
          </a:p>
          <a:p>
            <a:pPr lvl="1"/>
            <a:r>
              <a:rPr lang="en-US" dirty="0"/>
              <a:t>Can be unstable if step size is too much</a:t>
            </a:r>
          </a:p>
          <a:p>
            <a:r>
              <a:rPr lang="en-US" dirty="0"/>
              <a:t>Backwards Euler is implicit</a:t>
            </a:r>
          </a:p>
          <a:p>
            <a:pPr lvl="1"/>
            <a:r>
              <a:rPr lang="en-US" dirty="0"/>
              <a:t>Implicit methods find a solution by solving an equation involving both the current state of the system and a later state </a:t>
            </a:r>
          </a:p>
          <a:p>
            <a:pPr lvl="1"/>
            <a:r>
              <a:rPr lang="en-US" dirty="0"/>
              <a:t>Implicit require an extra computation and they can be much harder to implement</a:t>
            </a:r>
          </a:p>
          <a:p>
            <a:pPr lvl="1"/>
            <a:r>
              <a:rPr lang="en-US" dirty="0"/>
              <a:t>Implicit methods are used because many problems arising in practice are stiff, for which the use of an explicit method requires very small timesteps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AFB9-C757-6E40-BF70-89EFAB4E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A9B5-4C0D-9C4B-BD13-9E962EC1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C46E-DC3D-A645-8EA7-9D8BACF5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Spatial discretization</a:t>
            </a:r>
          </a:p>
        </p:txBody>
      </p:sp>
    </p:spTree>
    <p:extLst>
      <p:ext uri="{BB962C8B-B14F-4D97-AF65-F5344CB8AC3E}">
        <p14:creationId xmlns:p14="http://schemas.microsoft.com/office/powerpoint/2010/main" val="185506729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1456</Words>
  <Application>Microsoft Macintosh PowerPoint</Application>
  <PresentationFormat>Widescreen</PresentationFormat>
  <Paragraphs>252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NCStateU-horizontal-left-logo</vt:lpstr>
      <vt:lpstr>1_NCStateU-horizontal-left-logo</vt:lpstr>
      <vt:lpstr>Fuel Performance</vt:lpstr>
      <vt:lpstr>Numerical time integration</vt:lpstr>
      <vt:lpstr>For numerical solutions, deal with derivatives in space/time</vt:lpstr>
      <vt:lpstr>Forward Euler</vt:lpstr>
      <vt:lpstr>Forward Euler</vt:lpstr>
      <vt:lpstr>Backwards Euler</vt:lpstr>
      <vt:lpstr>Explicit vs Implicit</vt:lpstr>
      <vt:lpstr>Example Problem</vt:lpstr>
      <vt:lpstr>Spatial discretization</vt:lpstr>
      <vt:lpstr>Spatial resolution</vt:lpstr>
      <vt:lpstr>Finite Difference</vt:lpstr>
      <vt:lpstr>Finite Volume</vt:lpstr>
      <vt:lpstr>Finite Element</vt:lpstr>
      <vt:lpstr>Spatial resolution</vt:lpstr>
      <vt:lpstr>Different Fuel Performance Problems</vt:lpstr>
      <vt:lpstr>Numerical Approaches to Different Fuel Performance Problems</vt:lpstr>
      <vt:lpstr>Heat equation solution approach summary</vt:lpstr>
      <vt:lpstr>Solving with fuel performance codes</vt:lpstr>
      <vt:lpstr>Summary</vt:lpstr>
      <vt:lpstr>Notes</vt:lpstr>
      <vt:lpstr>Time Integration From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Transport</dc:title>
  <dc:creator>Benjamin Beeler</dc:creator>
  <cp:lastModifiedBy>Benjamin W. Beeler</cp:lastModifiedBy>
  <cp:revision>60</cp:revision>
  <dcterms:created xsi:type="dcterms:W3CDTF">2020-01-20T18:37:19Z</dcterms:created>
  <dcterms:modified xsi:type="dcterms:W3CDTF">2023-01-19T16:20:51Z</dcterms:modified>
</cp:coreProperties>
</file>