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7" r:id="rId2"/>
    <p:sldId id="407" r:id="rId3"/>
    <p:sldId id="408" r:id="rId4"/>
    <p:sldId id="409" r:id="rId5"/>
    <p:sldId id="410" r:id="rId6"/>
    <p:sldId id="411" r:id="rId7"/>
    <p:sldId id="412" r:id="rId8"/>
    <p:sldId id="413" r:id="rId9"/>
    <p:sldId id="415" r:id="rId10"/>
    <p:sldId id="414" r:id="rId11"/>
    <p:sldId id="41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3"/>
    <p:restoredTop sz="96654"/>
  </p:normalViewPr>
  <p:slideViewPr>
    <p:cSldViewPr snapToGrid="0" snapToObjects="1">
      <p:cViewPr varScale="1">
        <p:scale>
          <a:sx n="121" d="100"/>
          <a:sy n="121" d="100"/>
        </p:scale>
        <p:origin x="200" y="3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CAEED-5450-EE4D-B412-7C72FD553928}" type="datetimeFigureOut">
              <a:rPr lang="en-US" smtClean="0"/>
              <a:t>10/11/21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D4152-B4F7-6E48-87AE-D080B5F5F819}" type="slidenum">
              <a:rPr lang="en-US" smtClean="0"/>
              <a:t>‹#›</a:t>
            </a:fld>
            <a:endParaRPr lang="en-US"/>
          </a:p>
        </p:txBody>
      </p:sp>
    </p:spTree>
    <p:extLst>
      <p:ext uri="{BB962C8B-B14F-4D97-AF65-F5344CB8AC3E}">
        <p14:creationId xmlns:p14="http://schemas.microsoft.com/office/powerpoint/2010/main" val="735721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701F4AFA-AA78-8247-997C-7B9561F110ED}" type="datetime1">
              <a:rPr lang="en-US" smtClean="0"/>
              <a:t>10/11/21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150389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111DAC8-18C0-9B45-986A-2669BA20399F}" type="datetime1">
              <a:rPr lang="en-US" smtClean="0"/>
              <a:t>10/11/21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7262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A52D4D2-8D81-BF4B-AF4C-E705A1FB5E46}" type="datetime1">
              <a:rPr lang="en-US" smtClean="0"/>
              <a:t>10/11/21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2765737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280746"/>
            <a:ext cx="10972800" cy="38454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079FF71-E25E-694F-A5A7-3C771CA42C19}" type="datetime1">
              <a:rPr lang="en-US" smtClean="0"/>
              <a:t>10/11/21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2410258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8075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7BFAD6E-02AD-1244-AE59-E0A1B32B98B5}" type="datetime1">
              <a:rPr lang="en-US" smtClean="0"/>
              <a:t>10/11/21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757914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76AB2AC-9E4E-864F-8F7A-49E837ADFBED}" type="datetime1">
              <a:rPr lang="en-US" smtClean="0"/>
              <a:t>10/11/21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306997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4" y="867339"/>
            <a:ext cx="10972800" cy="1068387"/>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2C8D95E-0433-3E41-A2B7-DA6DB5BC1DF2}" type="datetime1">
              <a:rPr lang="en-US" smtClean="0"/>
              <a:t>10/11/21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188723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F400BA3-C81E-754A-8425-9E9DF935F632}" type="datetime1">
              <a:rPr lang="en-US" smtClean="0"/>
              <a:t>10/11/21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290500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E74E7ED-7451-E547-A1B2-E59F9C64C739}" type="datetime1">
              <a:rPr lang="en-US" smtClean="0"/>
              <a:t>10/11/21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342720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FB884CE-1E4B-6341-A1C4-15650419E6FA}" type="datetime1">
              <a:rPr lang="en-US" smtClean="0"/>
              <a:t>10/11/21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2026468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82E4D19D-ABEE-2F4A-B456-14682B8CC07C}" type="datetime1">
              <a:rPr lang="en-US" smtClean="0"/>
              <a:t>10/11/21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4933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3"/>
            <a:ext cx="10972800" cy="10683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0"/>
            <a:ext cx="10972800" cy="31035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D3C5CF7C-57F2-214E-8B3D-31D516F00CF1}" type="datetime1">
              <a:rPr lang="en-US" smtClean="0"/>
              <a:t>10/11/21</a:t>
            </a:fld>
            <a:endParaRPr lang="en-US" dirty="0"/>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fontAlgn="auto">
              <a:spcBef>
                <a:spcPts val="0"/>
              </a:spcBef>
              <a:spcAft>
                <a:spcPts val="0"/>
              </a:spcAft>
              <a:defRPr sz="16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12202925" cy="609600"/>
          </a:xfrm>
          <a:prstGeom prst="rect">
            <a:avLst/>
          </a:prstGeom>
        </p:spPr>
      </p:pic>
    </p:spTree>
    <p:extLst>
      <p:ext uri="{BB962C8B-B14F-4D97-AF65-F5344CB8AC3E}">
        <p14:creationId xmlns:p14="http://schemas.microsoft.com/office/powerpoint/2010/main" val="2390374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09585" rtl="0" eaLnBrk="1" fontAlgn="base" hangingPunct="1">
        <a:spcBef>
          <a:spcPct val="0"/>
        </a:spcBef>
        <a:spcAft>
          <a:spcPct val="0"/>
        </a:spcAft>
        <a:defRPr sz="4267" b="1" kern="1200">
          <a:solidFill>
            <a:schemeClr val="tx1"/>
          </a:solidFill>
          <a:latin typeface="Arial"/>
          <a:ea typeface="ＭＳ Ｐゴシック" charset="0"/>
          <a:cs typeface="Arial"/>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p:titleStyle>
    <p:bodyStyle>
      <a:lvl1pPr marL="457189" indent="-457189"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1pPr>
      <a:lvl2pPr marL="990575" indent="-380990"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2pPr>
      <a:lvl3pPr marL="1523962" indent="-304792" algn="l" defTabSz="609585"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2133547" indent="-304792" algn="l" defTabSz="609585" rtl="0" eaLnBrk="1" fontAlgn="base" hangingPunct="1">
        <a:spcBef>
          <a:spcPct val="20000"/>
        </a:spcBef>
        <a:spcAft>
          <a:spcPct val="0"/>
        </a:spcAft>
        <a:buFont typeface="Arial" charset="0"/>
        <a:buChar char="–"/>
        <a:defRPr sz="1867" kern="1200">
          <a:solidFill>
            <a:schemeClr val="tx1"/>
          </a:solidFill>
          <a:latin typeface="Arial"/>
          <a:ea typeface="ＭＳ Ｐゴシック" charset="0"/>
          <a:cs typeface="Arial"/>
        </a:defRPr>
      </a:lvl4pPr>
      <a:lvl5pPr marL="2743131" indent="-304792" algn="l" defTabSz="609585" rtl="0" eaLnBrk="1" fontAlgn="base" hangingPunct="1">
        <a:spcBef>
          <a:spcPct val="20000"/>
        </a:spcBef>
        <a:spcAft>
          <a:spcPct val="0"/>
        </a:spcAft>
        <a:buFont typeface="Arial" charset="0"/>
        <a:buChar char="»"/>
        <a:defRPr sz="1333" kern="1200">
          <a:solidFill>
            <a:schemeClr val="tx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8C24-8575-8644-833E-593D27AC502F}"/>
              </a:ext>
            </a:extLst>
          </p:cNvPr>
          <p:cNvSpPr>
            <a:spLocks noGrp="1"/>
          </p:cNvSpPr>
          <p:nvPr>
            <p:ph type="ctrTitle"/>
          </p:nvPr>
        </p:nvSpPr>
        <p:spPr/>
        <p:txBody>
          <a:bodyPr/>
          <a:lstStyle/>
          <a:p>
            <a:r>
              <a:rPr lang="en-US" sz="4000" dirty="0"/>
              <a:t>NE 591: Advanced Reactor Materials</a:t>
            </a:r>
          </a:p>
        </p:txBody>
      </p:sp>
      <p:sp>
        <p:nvSpPr>
          <p:cNvPr id="3" name="Subtitle 2">
            <a:extLst>
              <a:ext uri="{FF2B5EF4-FFF2-40B4-BE49-F238E27FC236}">
                <a16:creationId xmlns:a16="http://schemas.microsoft.com/office/drawing/2014/main" id="{62187F49-5DA5-4E46-B793-DAB018625C3A}"/>
              </a:ext>
            </a:extLst>
          </p:cNvPr>
          <p:cNvSpPr>
            <a:spLocks noGrp="1"/>
          </p:cNvSpPr>
          <p:nvPr>
            <p:ph type="subTitle" idx="1"/>
          </p:nvPr>
        </p:nvSpPr>
        <p:spPr/>
        <p:txBody>
          <a:bodyPr/>
          <a:lstStyle/>
          <a:p>
            <a:r>
              <a:rPr lang="en-US" dirty="0"/>
              <a:t>Fall 2021</a:t>
            </a:r>
          </a:p>
          <a:p>
            <a:r>
              <a:rPr lang="en-US" dirty="0"/>
              <a:t>Dr. Benjamin Beeler</a:t>
            </a:r>
          </a:p>
        </p:txBody>
      </p:sp>
      <p:sp>
        <p:nvSpPr>
          <p:cNvPr id="4" name="Slide Number Placeholder 3">
            <a:extLst>
              <a:ext uri="{FF2B5EF4-FFF2-40B4-BE49-F238E27FC236}">
                <a16:creationId xmlns:a16="http://schemas.microsoft.com/office/drawing/2014/main" id="{D3A59C09-7130-3E40-BE71-8FD8881EF0C1}"/>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3340782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988CC-1BB6-514C-AC44-52BB40C50D42}"/>
              </a:ext>
            </a:extLst>
          </p:cNvPr>
          <p:cNvSpPr>
            <a:spLocks noGrp="1"/>
          </p:cNvSpPr>
          <p:nvPr>
            <p:ph type="title"/>
          </p:nvPr>
        </p:nvSpPr>
        <p:spPr/>
        <p:txBody>
          <a:bodyPr/>
          <a:lstStyle/>
          <a:p>
            <a:r>
              <a:rPr lang="en-US" dirty="0"/>
              <a:t>Key Properties</a:t>
            </a:r>
          </a:p>
        </p:txBody>
      </p:sp>
      <p:sp>
        <p:nvSpPr>
          <p:cNvPr id="3" name="Content Placeholder 2">
            <a:extLst>
              <a:ext uri="{FF2B5EF4-FFF2-40B4-BE49-F238E27FC236}">
                <a16:creationId xmlns:a16="http://schemas.microsoft.com/office/drawing/2014/main" id="{9B16093F-79D4-BF49-AF82-65E548519481}"/>
              </a:ext>
            </a:extLst>
          </p:cNvPr>
          <p:cNvSpPr>
            <a:spLocks noGrp="1"/>
          </p:cNvSpPr>
          <p:nvPr>
            <p:ph sz="half" idx="1"/>
          </p:nvPr>
        </p:nvSpPr>
        <p:spPr/>
        <p:txBody>
          <a:bodyPr/>
          <a:lstStyle/>
          <a:p>
            <a:r>
              <a:rPr lang="en-US" sz="2200" dirty="0"/>
              <a:t>The thermophysical properties that are of importance and affect the fuel performance are solidus/liquidus temperature, thermal conductivity, coefficient of thermal expansion, elastic/fracture properties, creep, and hardness at ambient and at high temperatures</a:t>
            </a:r>
          </a:p>
          <a:p>
            <a:r>
              <a:rPr lang="en-US" sz="2200" dirty="0"/>
              <a:t>The solidus/liquidus temperatures along with thermal conductivity limit the fuel operating temperature in terms of linear heating rate</a:t>
            </a:r>
          </a:p>
          <a:p>
            <a:endParaRPr lang="en-US" sz="2200" dirty="0"/>
          </a:p>
          <a:p>
            <a:endParaRPr lang="en-US" sz="2200" dirty="0"/>
          </a:p>
        </p:txBody>
      </p:sp>
      <p:sp>
        <p:nvSpPr>
          <p:cNvPr id="4" name="Content Placeholder 3">
            <a:extLst>
              <a:ext uri="{FF2B5EF4-FFF2-40B4-BE49-F238E27FC236}">
                <a16:creationId xmlns:a16="http://schemas.microsoft.com/office/drawing/2014/main" id="{5D1C976F-524A-4B44-90F3-0C48AEE31CA5}"/>
              </a:ext>
            </a:extLst>
          </p:cNvPr>
          <p:cNvSpPr>
            <a:spLocks noGrp="1"/>
          </p:cNvSpPr>
          <p:nvPr>
            <p:ph sz="half" idx="2"/>
          </p:nvPr>
        </p:nvSpPr>
        <p:spPr>
          <a:xfrm>
            <a:off x="6197600" y="1968503"/>
            <a:ext cx="5700110" cy="4157663"/>
          </a:xfrm>
        </p:spPr>
        <p:txBody>
          <a:bodyPr/>
          <a:lstStyle/>
          <a:p>
            <a:r>
              <a:rPr lang="en-US" sz="2200" dirty="0"/>
              <a:t>Thermal conductivity determines rate of heat transfer out of fuel and into the cladding</a:t>
            </a:r>
          </a:p>
          <a:p>
            <a:r>
              <a:rPr lang="en-US" sz="2200" dirty="0"/>
              <a:t>Thermal conductivity varies as a function of density, porosity (shape, size, and distribution), composition, presence of a second phase, grain size, etc.</a:t>
            </a:r>
          </a:p>
          <a:p>
            <a:r>
              <a:rPr lang="en-US" sz="2200" dirty="0"/>
              <a:t>Coefficient of thermal expansion is an important design parameter, the stresses generated in the fuel and by the fuel in the cladding are partly due to the difference in the CTE between the fuel and the cladding</a:t>
            </a:r>
          </a:p>
          <a:p>
            <a:endParaRPr lang="en-US" sz="2200" dirty="0"/>
          </a:p>
          <a:p>
            <a:endParaRPr lang="en-US" sz="2200" dirty="0"/>
          </a:p>
        </p:txBody>
      </p:sp>
      <p:sp>
        <p:nvSpPr>
          <p:cNvPr id="5" name="Slide Number Placeholder 4">
            <a:extLst>
              <a:ext uri="{FF2B5EF4-FFF2-40B4-BE49-F238E27FC236}">
                <a16:creationId xmlns:a16="http://schemas.microsoft.com/office/drawing/2014/main" id="{C2264A02-2A42-0C4B-8A4E-291E1FA62EB8}"/>
              </a:ext>
            </a:extLst>
          </p:cNvPr>
          <p:cNvSpPr>
            <a:spLocks noGrp="1"/>
          </p:cNvSpPr>
          <p:nvPr>
            <p:ph type="sldNum" sz="quarter" idx="12"/>
          </p:nvPr>
        </p:nvSpPr>
        <p:spPr/>
        <p:txBody>
          <a:bodyPr/>
          <a:lstStyle/>
          <a:p>
            <a:pPr>
              <a:defRPr/>
            </a:pPr>
            <a:fld id="{EC35E9FC-F6D5-0349-BBED-EA7D7A9BC49B}" type="slidenum">
              <a:rPr lang="en-US" smtClean="0"/>
              <a:pPr>
                <a:defRPr/>
              </a:pPr>
              <a:t>10</a:t>
            </a:fld>
            <a:endParaRPr lang="en-US"/>
          </a:p>
        </p:txBody>
      </p:sp>
    </p:spTree>
    <p:extLst>
      <p:ext uri="{BB962C8B-B14F-4D97-AF65-F5344CB8AC3E}">
        <p14:creationId xmlns:p14="http://schemas.microsoft.com/office/powerpoint/2010/main" val="965333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7BD0-C1CB-C349-A457-2C88A6EF970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F86B96-B1AD-624F-8D43-C46F28840DB8}"/>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9734D736-94B8-E744-AE9B-79090CF5C4F1}"/>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B4C3B9DF-A6BF-AF4B-9DEE-02BA4A2DDB5C}"/>
              </a:ext>
            </a:extLst>
          </p:cNvPr>
          <p:cNvSpPr>
            <a:spLocks noGrp="1"/>
          </p:cNvSpPr>
          <p:nvPr>
            <p:ph type="sldNum" sz="quarter" idx="12"/>
          </p:nvPr>
        </p:nvSpPr>
        <p:spPr/>
        <p:txBody>
          <a:bodyPr/>
          <a:lstStyle/>
          <a:p>
            <a:pPr>
              <a:defRPr/>
            </a:pPr>
            <a:fld id="{EC35E9FC-F6D5-0349-BBED-EA7D7A9BC49B}" type="slidenum">
              <a:rPr lang="en-US" smtClean="0"/>
              <a:pPr>
                <a:defRPr/>
              </a:pPr>
              <a:t>11</a:t>
            </a:fld>
            <a:endParaRPr lang="en-US"/>
          </a:p>
        </p:txBody>
      </p:sp>
    </p:spTree>
    <p:extLst>
      <p:ext uri="{BB962C8B-B14F-4D97-AF65-F5344CB8AC3E}">
        <p14:creationId xmlns:p14="http://schemas.microsoft.com/office/powerpoint/2010/main" val="4175726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47CF-EAEA-5F40-93E5-30922295C42A}"/>
              </a:ext>
            </a:extLst>
          </p:cNvPr>
          <p:cNvSpPr>
            <a:spLocks noGrp="1"/>
          </p:cNvSpPr>
          <p:nvPr>
            <p:ph type="title"/>
          </p:nvPr>
        </p:nvSpPr>
        <p:spPr/>
        <p:txBody>
          <a:bodyPr/>
          <a:lstStyle/>
          <a:p>
            <a:r>
              <a:rPr lang="en-US" dirty="0"/>
              <a:t>Carbides and nitrides</a:t>
            </a:r>
          </a:p>
        </p:txBody>
      </p:sp>
      <p:sp>
        <p:nvSpPr>
          <p:cNvPr id="3" name="Slide Number Placeholder 2">
            <a:extLst>
              <a:ext uri="{FF2B5EF4-FFF2-40B4-BE49-F238E27FC236}">
                <a16:creationId xmlns:a16="http://schemas.microsoft.com/office/drawing/2014/main" id="{5AF24BB4-C5F0-CF45-96CF-0C1214D571AD}"/>
              </a:ext>
            </a:extLst>
          </p:cNvPr>
          <p:cNvSpPr>
            <a:spLocks noGrp="1"/>
          </p:cNvSpPr>
          <p:nvPr>
            <p:ph type="sldNum" sz="quarter" idx="12"/>
          </p:nvPr>
        </p:nvSpPr>
        <p:spPr/>
        <p:txBody>
          <a:bodyPr/>
          <a:lstStyle/>
          <a:p>
            <a:pPr>
              <a:defRPr/>
            </a:pPr>
            <a:fld id="{0DA6BD0F-ABBC-C14D-BC96-77BE126A748B}" type="slidenum">
              <a:rPr lang="en-US" smtClean="0"/>
              <a:pPr>
                <a:defRPr/>
              </a:pPr>
              <a:t>2</a:t>
            </a:fld>
            <a:endParaRPr lang="en-US"/>
          </a:p>
        </p:txBody>
      </p:sp>
    </p:spTree>
    <p:extLst>
      <p:ext uri="{BB962C8B-B14F-4D97-AF65-F5344CB8AC3E}">
        <p14:creationId xmlns:p14="http://schemas.microsoft.com/office/powerpoint/2010/main" val="406366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3667-D7F3-C040-9ACE-7257404B6EED}"/>
              </a:ext>
            </a:extLst>
          </p:cNvPr>
          <p:cNvSpPr>
            <a:spLocks noGrp="1"/>
          </p:cNvSpPr>
          <p:nvPr>
            <p:ph type="title"/>
          </p:nvPr>
        </p:nvSpPr>
        <p:spPr/>
        <p:txBody>
          <a:bodyPr/>
          <a:lstStyle/>
          <a:p>
            <a:r>
              <a:rPr lang="en-US" dirty="0"/>
              <a:t>Why Carbides?</a:t>
            </a:r>
          </a:p>
        </p:txBody>
      </p:sp>
      <p:sp>
        <p:nvSpPr>
          <p:cNvPr id="3" name="Content Placeholder 2">
            <a:extLst>
              <a:ext uri="{FF2B5EF4-FFF2-40B4-BE49-F238E27FC236}">
                <a16:creationId xmlns:a16="http://schemas.microsoft.com/office/drawing/2014/main" id="{77B3B284-5863-EF40-8BE8-7546A06A329B}"/>
              </a:ext>
            </a:extLst>
          </p:cNvPr>
          <p:cNvSpPr>
            <a:spLocks noGrp="1"/>
          </p:cNvSpPr>
          <p:nvPr>
            <p:ph sz="half" idx="1"/>
          </p:nvPr>
        </p:nvSpPr>
        <p:spPr/>
        <p:txBody>
          <a:bodyPr/>
          <a:lstStyle/>
          <a:p>
            <a:r>
              <a:rPr lang="en-US" sz="2200" dirty="0"/>
              <a:t>Possible fuel compositions with higher fissile atom density are </a:t>
            </a:r>
            <a:r>
              <a:rPr lang="en-US" sz="2200" dirty="0" err="1"/>
              <a:t>nonoxide</a:t>
            </a:r>
            <a:r>
              <a:rPr lang="en-US" sz="2200" dirty="0"/>
              <a:t> ceramics, for example, uranium–plutonium-mixed carbide or nitride</a:t>
            </a:r>
          </a:p>
          <a:p>
            <a:r>
              <a:rPr lang="en-US" sz="2200" dirty="0"/>
              <a:t>These fuels have higher thermal conductivity high fissile heavy-atom density, and a reasonably high melting point compared to metallic fuel</a:t>
            </a:r>
          </a:p>
          <a:p>
            <a:r>
              <a:rPr lang="en-US" sz="2200" dirty="0"/>
              <a:t>The higher thermal conductivity of carbide fuel and high melting point makes carbide fuel suitable for operation at high power</a:t>
            </a:r>
          </a:p>
          <a:p>
            <a:endParaRPr lang="en-US" sz="2200" dirty="0"/>
          </a:p>
        </p:txBody>
      </p:sp>
      <p:pic>
        <p:nvPicPr>
          <p:cNvPr id="5" name="Content Placeholder 4">
            <a:extLst>
              <a:ext uri="{FF2B5EF4-FFF2-40B4-BE49-F238E27FC236}">
                <a16:creationId xmlns:a16="http://schemas.microsoft.com/office/drawing/2014/main" id="{BB56616C-BF45-FA4A-9C7F-93C80D42975F}"/>
              </a:ext>
            </a:extLst>
          </p:cNvPr>
          <p:cNvPicPr>
            <a:picLocks noGrp="1" noChangeAspect="1"/>
          </p:cNvPicPr>
          <p:nvPr>
            <p:ph sz="half" idx="2"/>
          </p:nvPr>
        </p:nvPicPr>
        <p:blipFill>
          <a:blip r:embed="rId2"/>
          <a:stretch>
            <a:fillRect/>
          </a:stretch>
        </p:blipFill>
        <p:spPr>
          <a:xfrm>
            <a:off x="6270103" y="1968500"/>
            <a:ext cx="5239794" cy="4157663"/>
          </a:xfrm>
          <a:prstGeom prst="rect">
            <a:avLst/>
          </a:prstGeom>
        </p:spPr>
      </p:pic>
      <p:sp>
        <p:nvSpPr>
          <p:cNvPr id="6" name="Slide Number Placeholder 5">
            <a:extLst>
              <a:ext uri="{FF2B5EF4-FFF2-40B4-BE49-F238E27FC236}">
                <a16:creationId xmlns:a16="http://schemas.microsoft.com/office/drawing/2014/main" id="{5F2E4374-5441-0444-8A37-078B5B6F7E68}"/>
              </a:ext>
            </a:extLst>
          </p:cNvPr>
          <p:cNvSpPr>
            <a:spLocks noGrp="1"/>
          </p:cNvSpPr>
          <p:nvPr>
            <p:ph type="sldNum" sz="quarter" idx="12"/>
          </p:nvPr>
        </p:nvSpPr>
        <p:spPr/>
        <p:txBody>
          <a:bodyPr/>
          <a:lstStyle/>
          <a:p>
            <a:pPr>
              <a:defRPr/>
            </a:pPr>
            <a:fld id="{EC35E9FC-F6D5-0349-BBED-EA7D7A9BC49B}" type="slidenum">
              <a:rPr lang="en-US" smtClean="0"/>
              <a:pPr>
                <a:defRPr/>
              </a:pPr>
              <a:t>3</a:t>
            </a:fld>
            <a:endParaRPr lang="en-US"/>
          </a:p>
        </p:txBody>
      </p:sp>
    </p:spTree>
    <p:extLst>
      <p:ext uri="{BB962C8B-B14F-4D97-AF65-F5344CB8AC3E}">
        <p14:creationId xmlns:p14="http://schemas.microsoft.com/office/powerpoint/2010/main" val="167121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1C43-9B9D-B349-B9F3-F022D59E5819}"/>
              </a:ext>
            </a:extLst>
          </p:cNvPr>
          <p:cNvSpPr>
            <a:spLocks noGrp="1"/>
          </p:cNvSpPr>
          <p:nvPr>
            <p:ph type="title"/>
          </p:nvPr>
        </p:nvSpPr>
        <p:spPr/>
        <p:txBody>
          <a:bodyPr/>
          <a:lstStyle/>
          <a:p>
            <a:r>
              <a:rPr lang="en-US" dirty="0"/>
              <a:t>Why Carbides?</a:t>
            </a:r>
          </a:p>
        </p:txBody>
      </p:sp>
      <p:sp>
        <p:nvSpPr>
          <p:cNvPr id="3" name="Content Placeholder 2">
            <a:extLst>
              <a:ext uri="{FF2B5EF4-FFF2-40B4-BE49-F238E27FC236}">
                <a16:creationId xmlns:a16="http://schemas.microsoft.com/office/drawing/2014/main" id="{9120415F-8417-444E-8975-5B73728626B9}"/>
              </a:ext>
            </a:extLst>
          </p:cNvPr>
          <p:cNvSpPr>
            <a:spLocks noGrp="1"/>
          </p:cNvSpPr>
          <p:nvPr>
            <p:ph sz="half" idx="1"/>
          </p:nvPr>
        </p:nvSpPr>
        <p:spPr/>
        <p:txBody>
          <a:bodyPr/>
          <a:lstStyle/>
          <a:p>
            <a:r>
              <a:rPr lang="en-US" sz="2200" dirty="0"/>
              <a:t>The more efficient heat transfer also allows for the possibility of large diameter fuel pins, with more fissile material per pin, and more power generation</a:t>
            </a:r>
          </a:p>
          <a:p>
            <a:r>
              <a:rPr lang="en-US" sz="2200" dirty="0"/>
              <a:t>High-specific-power operation permits fewer pins, compared to oxide, and a more compact core, which can reduce plant costs</a:t>
            </a:r>
          </a:p>
          <a:p>
            <a:pPr marL="0" indent="0">
              <a:buNone/>
            </a:pPr>
            <a:endParaRPr lang="en-US" sz="2200" dirty="0"/>
          </a:p>
          <a:p>
            <a:endParaRPr lang="en-US" sz="2200" dirty="0"/>
          </a:p>
          <a:p>
            <a:endParaRPr lang="en-US" sz="2200" dirty="0"/>
          </a:p>
        </p:txBody>
      </p:sp>
      <p:sp>
        <p:nvSpPr>
          <p:cNvPr id="4" name="Content Placeholder 3">
            <a:extLst>
              <a:ext uri="{FF2B5EF4-FFF2-40B4-BE49-F238E27FC236}">
                <a16:creationId xmlns:a16="http://schemas.microsoft.com/office/drawing/2014/main" id="{6A3C5400-516A-5A49-8D03-57F249E204BE}"/>
              </a:ext>
            </a:extLst>
          </p:cNvPr>
          <p:cNvSpPr>
            <a:spLocks noGrp="1"/>
          </p:cNvSpPr>
          <p:nvPr>
            <p:ph sz="half" idx="2"/>
          </p:nvPr>
        </p:nvSpPr>
        <p:spPr/>
        <p:txBody>
          <a:bodyPr/>
          <a:lstStyle/>
          <a:p>
            <a:r>
              <a:rPr lang="en-US" sz="2200" dirty="0"/>
              <a:t>A large amount of development work on carbide and nitride fuels was performed from 1960 to 1970, and more than 5000 advanced fuel pins have been fabricated and irradiated</a:t>
            </a:r>
          </a:p>
          <a:p>
            <a:r>
              <a:rPr lang="en-US" sz="2200" dirty="0"/>
              <a:t>The practical difficulty of fabrication of carbide fuel hampered carbide development</a:t>
            </a:r>
          </a:p>
          <a:p>
            <a:r>
              <a:rPr lang="en-US" sz="2200" dirty="0"/>
              <a:t>The high-purity inert cover gas required for fuel fabrication was expensive and maintenance of C/M ratio was difficult</a:t>
            </a:r>
          </a:p>
          <a:p>
            <a:endParaRPr lang="en-US" sz="2200" dirty="0"/>
          </a:p>
          <a:p>
            <a:endParaRPr lang="en-US" sz="2200" dirty="0"/>
          </a:p>
        </p:txBody>
      </p:sp>
      <p:sp>
        <p:nvSpPr>
          <p:cNvPr id="5" name="Slide Number Placeholder 4">
            <a:extLst>
              <a:ext uri="{FF2B5EF4-FFF2-40B4-BE49-F238E27FC236}">
                <a16:creationId xmlns:a16="http://schemas.microsoft.com/office/drawing/2014/main" id="{16A94781-3047-BF4E-96EB-456108115511}"/>
              </a:ext>
            </a:extLst>
          </p:cNvPr>
          <p:cNvSpPr>
            <a:spLocks noGrp="1"/>
          </p:cNvSpPr>
          <p:nvPr>
            <p:ph type="sldNum" sz="quarter" idx="12"/>
          </p:nvPr>
        </p:nvSpPr>
        <p:spPr/>
        <p:txBody>
          <a:bodyPr/>
          <a:lstStyle/>
          <a:p>
            <a:pPr>
              <a:defRPr/>
            </a:pPr>
            <a:fld id="{EC35E9FC-F6D5-0349-BBED-EA7D7A9BC49B}" type="slidenum">
              <a:rPr lang="en-US" smtClean="0"/>
              <a:pPr>
                <a:defRPr/>
              </a:pPr>
              <a:t>4</a:t>
            </a:fld>
            <a:endParaRPr lang="en-US"/>
          </a:p>
        </p:txBody>
      </p:sp>
    </p:spTree>
    <p:extLst>
      <p:ext uri="{BB962C8B-B14F-4D97-AF65-F5344CB8AC3E}">
        <p14:creationId xmlns:p14="http://schemas.microsoft.com/office/powerpoint/2010/main" val="287255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E48EB-B970-7540-9C98-F56A26072C83}"/>
              </a:ext>
            </a:extLst>
          </p:cNvPr>
          <p:cNvSpPr>
            <a:spLocks noGrp="1"/>
          </p:cNvSpPr>
          <p:nvPr>
            <p:ph type="title"/>
          </p:nvPr>
        </p:nvSpPr>
        <p:spPr/>
        <p:txBody>
          <a:bodyPr/>
          <a:lstStyle/>
          <a:p>
            <a:r>
              <a:rPr lang="en-US" dirty="0"/>
              <a:t>Carbide Reactor</a:t>
            </a:r>
          </a:p>
        </p:txBody>
      </p:sp>
      <p:sp>
        <p:nvSpPr>
          <p:cNvPr id="3" name="Content Placeholder 2">
            <a:extLst>
              <a:ext uri="{FF2B5EF4-FFF2-40B4-BE49-F238E27FC236}">
                <a16:creationId xmlns:a16="http://schemas.microsoft.com/office/drawing/2014/main" id="{1848EA96-5F71-BE41-8073-08E85643FDE0}"/>
              </a:ext>
            </a:extLst>
          </p:cNvPr>
          <p:cNvSpPr>
            <a:spLocks noGrp="1"/>
          </p:cNvSpPr>
          <p:nvPr>
            <p:ph sz="half" idx="1"/>
          </p:nvPr>
        </p:nvSpPr>
        <p:spPr/>
        <p:txBody>
          <a:bodyPr/>
          <a:lstStyle/>
          <a:p>
            <a:r>
              <a:rPr lang="en-US" sz="2200" dirty="0"/>
              <a:t>The Indian FBR program, however, started with the introduction of plutonium-rich mixed uranium–plutonium carbide as the driver fuel for 40MWth loop-type fast breeder test reactor (FBTR)</a:t>
            </a:r>
          </a:p>
          <a:p>
            <a:r>
              <a:rPr lang="en-US" sz="2200" dirty="0"/>
              <a:t>The reactor became critical in the year 1985 and it is the only reactor operative on a full core of carbide fuel</a:t>
            </a:r>
          </a:p>
          <a:p>
            <a:endParaRPr lang="en-US" sz="2200" dirty="0"/>
          </a:p>
        </p:txBody>
      </p:sp>
      <p:sp>
        <p:nvSpPr>
          <p:cNvPr id="4" name="Content Placeholder 3">
            <a:extLst>
              <a:ext uri="{FF2B5EF4-FFF2-40B4-BE49-F238E27FC236}">
                <a16:creationId xmlns:a16="http://schemas.microsoft.com/office/drawing/2014/main" id="{6F1EB0E7-79E6-1345-9EAF-432537458809}"/>
              </a:ext>
            </a:extLst>
          </p:cNvPr>
          <p:cNvSpPr>
            <a:spLocks noGrp="1"/>
          </p:cNvSpPr>
          <p:nvPr>
            <p:ph sz="half" idx="2"/>
          </p:nvPr>
        </p:nvSpPr>
        <p:spPr/>
        <p:txBody>
          <a:bodyPr/>
          <a:lstStyle/>
          <a:p>
            <a:r>
              <a:rPr lang="en-US" sz="2200" dirty="0"/>
              <a:t>Carbide fuel cannot be used in LWR because of its incompatibility with the coolant</a:t>
            </a:r>
          </a:p>
          <a:p>
            <a:r>
              <a:rPr lang="en-US" sz="2200" dirty="0"/>
              <a:t>However, it can be safely used with liquid metal (Na or lead) or gas cooled (CO2 or He) in Gen-IV type of high-temperature reactor</a:t>
            </a:r>
          </a:p>
          <a:p>
            <a:r>
              <a:rPr lang="en-US" sz="2200" dirty="0"/>
              <a:t>Carbide fuel has a breeding ratio of at least 1.30, a doubling time of 15 years or less, and the burnup limit of more than 15 at.%</a:t>
            </a:r>
          </a:p>
          <a:p>
            <a:endParaRPr lang="en-US" sz="2200" dirty="0"/>
          </a:p>
        </p:txBody>
      </p:sp>
      <p:sp>
        <p:nvSpPr>
          <p:cNvPr id="5" name="Slide Number Placeholder 4">
            <a:extLst>
              <a:ext uri="{FF2B5EF4-FFF2-40B4-BE49-F238E27FC236}">
                <a16:creationId xmlns:a16="http://schemas.microsoft.com/office/drawing/2014/main" id="{D7C05031-D919-E242-AD67-369898A922ED}"/>
              </a:ext>
            </a:extLst>
          </p:cNvPr>
          <p:cNvSpPr>
            <a:spLocks noGrp="1"/>
          </p:cNvSpPr>
          <p:nvPr>
            <p:ph type="sldNum" sz="quarter" idx="12"/>
          </p:nvPr>
        </p:nvSpPr>
        <p:spPr/>
        <p:txBody>
          <a:bodyPr/>
          <a:lstStyle/>
          <a:p>
            <a:pPr>
              <a:defRPr/>
            </a:pPr>
            <a:fld id="{EC35E9FC-F6D5-0349-BBED-EA7D7A9BC49B}" type="slidenum">
              <a:rPr lang="en-US" smtClean="0"/>
              <a:pPr>
                <a:defRPr/>
              </a:pPr>
              <a:t>5</a:t>
            </a:fld>
            <a:endParaRPr lang="en-US"/>
          </a:p>
        </p:txBody>
      </p:sp>
    </p:spTree>
    <p:extLst>
      <p:ext uri="{BB962C8B-B14F-4D97-AF65-F5344CB8AC3E}">
        <p14:creationId xmlns:p14="http://schemas.microsoft.com/office/powerpoint/2010/main" val="25813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E25E-C08D-864C-A111-8FD31D8758D5}"/>
              </a:ext>
            </a:extLst>
          </p:cNvPr>
          <p:cNvSpPr>
            <a:spLocks noGrp="1"/>
          </p:cNvSpPr>
          <p:nvPr>
            <p:ph type="title"/>
          </p:nvPr>
        </p:nvSpPr>
        <p:spPr/>
        <p:txBody>
          <a:bodyPr/>
          <a:lstStyle/>
          <a:p>
            <a:r>
              <a:rPr lang="en-US" dirty="0"/>
              <a:t>US Interest in Carbide Fuels</a:t>
            </a:r>
          </a:p>
        </p:txBody>
      </p:sp>
      <p:sp>
        <p:nvSpPr>
          <p:cNvPr id="3" name="Content Placeholder 2">
            <a:extLst>
              <a:ext uri="{FF2B5EF4-FFF2-40B4-BE49-F238E27FC236}">
                <a16:creationId xmlns:a16="http://schemas.microsoft.com/office/drawing/2014/main" id="{B05D22D5-C79B-564E-B875-7D713E6981FF}"/>
              </a:ext>
            </a:extLst>
          </p:cNvPr>
          <p:cNvSpPr>
            <a:spLocks noGrp="1"/>
          </p:cNvSpPr>
          <p:nvPr>
            <p:ph sz="half" idx="1"/>
          </p:nvPr>
        </p:nvSpPr>
        <p:spPr/>
        <p:txBody>
          <a:bodyPr/>
          <a:lstStyle/>
          <a:p>
            <a:r>
              <a:rPr lang="en-US" sz="2200" dirty="0"/>
              <a:t>Following the oil crisis in 1974, a national advanced liquid-metal-cooled fast breeder reactor (LMFBR) fuels development program was initiated that built upon early years of carbide fuel development</a:t>
            </a:r>
          </a:p>
          <a:p>
            <a:r>
              <a:rPr lang="en-US" sz="2200" dirty="0"/>
              <a:t>Both carbide and nitride fuels offer a middle ground for LMFBR performance because of their higher thermal conductivity, fissile-atom density, and chemical compatibility with liquid sodium, and much higher melting point than metallic fuels</a:t>
            </a:r>
          </a:p>
          <a:p>
            <a:endParaRPr lang="en-US" sz="2200" dirty="0"/>
          </a:p>
          <a:p>
            <a:endParaRPr lang="en-US" sz="2200" dirty="0"/>
          </a:p>
          <a:p>
            <a:endParaRPr lang="en-US" sz="2200" dirty="0"/>
          </a:p>
        </p:txBody>
      </p:sp>
      <p:pic>
        <p:nvPicPr>
          <p:cNvPr id="5" name="Content Placeholder 4">
            <a:extLst>
              <a:ext uri="{FF2B5EF4-FFF2-40B4-BE49-F238E27FC236}">
                <a16:creationId xmlns:a16="http://schemas.microsoft.com/office/drawing/2014/main" id="{34C5B275-8917-7643-A743-A6A4050A95F4}"/>
              </a:ext>
            </a:extLst>
          </p:cNvPr>
          <p:cNvPicPr>
            <a:picLocks noGrp="1" noChangeAspect="1"/>
          </p:cNvPicPr>
          <p:nvPr>
            <p:ph sz="half" idx="2"/>
          </p:nvPr>
        </p:nvPicPr>
        <p:blipFill>
          <a:blip r:embed="rId2"/>
          <a:stretch>
            <a:fillRect/>
          </a:stretch>
        </p:blipFill>
        <p:spPr>
          <a:xfrm>
            <a:off x="6197599" y="2520955"/>
            <a:ext cx="5805517" cy="3291266"/>
          </a:xfrm>
          <a:prstGeom prst="rect">
            <a:avLst/>
          </a:prstGeom>
        </p:spPr>
      </p:pic>
      <p:sp>
        <p:nvSpPr>
          <p:cNvPr id="6" name="Slide Number Placeholder 5">
            <a:extLst>
              <a:ext uri="{FF2B5EF4-FFF2-40B4-BE49-F238E27FC236}">
                <a16:creationId xmlns:a16="http://schemas.microsoft.com/office/drawing/2014/main" id="{A71476E2-4575-6B4B-AB78-2768A20691EE}"/>
              </a:ext>
            </a:extLst>
          </p:cNvPr>
          <p:cNvSpPr>
            <a:spLocks noGrp="1"/>
          </p:cNvSpPr>
          <p:nvPr>
            <p:ph type="sldNum" sz="quarter" idx="12"/>
          </p:nvPr>
        </p:nvSpPr>
        <p:spPr/>
        <p:txBody>
          <a:bodyPr/>
          <a:lstStyle/>
          <a:p>
            <a:pPr>
              <a:defRPr/>
            </a:pPr>
            <a:fld id="{EC35E9FC-F6D5-0349-BBED-EA7D7A9BC49B}" type="slidenum">
              <a:rPr lang="en-US" smtClean="0"/>
              <a:pPr>
                <a:defRPr/>
              </a:pPr>
              <a:t>6</a:t>
            </a:fld>
            <a:endParaRPr lang="en-US"/>
          </a:p>
        </p:txBody>
      </p:sp>
    </p:spTree>
    <p:extLst>
      <p:ext uri="{BB962C8B-B14F-4D97-AF65-F5344CB8AC3E}">
        <p14:creationId xmlns:p14="http://schemas.microsoft.com/office/powerpoint/2010/main" val="129096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C2F7-ECEA-1C46-B945-9B4A42DFD0E8}"/>
              </a:ext>
            </a:extLst>
          </p:cNvPr>
          <p:cNvSpPr>
            <a:spLocks noGrp="1"/>
          </p:cNvSpPr>
          <p:nvPr>
            <p:ph type="title"/>
          </p:nvPr>
        </p:nvSpPr>
        <p:spPr/>
        <p:txBody>
          <a:bodyPr/>
          <a:lstStyle/>
          <a:p>
            <a:r>
              <a:rPr lang="en-US" dirty="0"/>
              <a:t>Carbide Pin Designs</a:t>
            </a:r>
          </a:p>
        </p:txBody>
      </p:sp>
      <p:sp>
        <p:nvSpPr>
          <p:cNvPr id="3" name="Content Placeholder 2">
            <a:extLst>
              <a:ext uri="{FF2B5EF4-FFF2-40B4-BE49-F238E27FC236}">
                <a16:creationId xmlns:a16="http://schemas.microsoft.com/office/drawing/2014/main" id="{D83C09B7-9821-2E48-817A-5ACA221C60AF}"/>
              </a:ext>
            </a:extLst>
          </p:cNvPr>
          <p:cNvSpPr>
            <a:spLocks noGrp="1"/>
          </p:cNvSpPr>
          <p:nvPr>
            <p:ph sz="half" idx="1"/>
          </p:nvPr>
        </p:nvSpPr>
        <p:spPr/>
        <p:txBody>
          <a:bodyPr/>
          <a:lstStyle/>
          <a:p>
            <a:r>
              <a:rPr lang="en-US" sz="2200" dirty="0"/>
              <a:t>There are two concepts available for the carbide fuel pin depending upon the type of bond between the fuel pellet and the cladding material: He-bonded and Na-bonded carbide fuels</a:t>
            </a:r>
          </a:p>
          <a:p>
            <a:r>
              <a:rPr lang="en-US" sz="2200" dirty="0"/>
              <a:t>The average operating fuel temperature of the He-bonded pin is high because of low thermal conductivity of the He bond compared to the Na bond</a:t>
            </a:r>
          </a:p>
          <a:p>
            <a:r>
              <a:rPr lang="en-US" sz="2200" dirty="0"/>
              <a:t>This design requires a larger fuel–clad gap and 85% smear density to accommodate the swelling of the fuel</a:t>
            </a:r>
          </a:p>
          <a:p>
            <a:endParaRPr lang="en-US" sz="2200" dirty="0"/>
          </a:p>
          <a:p>
            <a:endParaRPr lang="en-US" sz="2200" dirty="0"/>
          </a:p>
          <a:p>
            <a:endParaRPr lang="en-US" sz="2200" dirty="0"/>
          </a:p>
          <a:p>
            <a:endParaRPr lang="en-US" sz="2200" dirty="0"/>
          </a:p>
        </p:txBody>
      </p:sp>
      <p:sp>
        <p:nvSpPr>
          <p:cNvPr id="4" name="Content Placeholder 3">
            <a:extLst>
              <a:ext uri="{FF2B5EF4-FFF2-40B4-BE49-F238E27FC236}">
                <a16:creationId xmlns:a16="http://schemas.microsoft.com/office/drawing/2014/main" id="{AC0BD468-0FF3-AF49-A6B5-57D5753C066E}"/>
              </a:ext>
            </a:extLst>
          </p:cNvPr>
          <p:cNvSpPr>
            <a:spLocks noGrp="1"/>
          </p:cNvSpPr>
          <p:nvPr>
            <p:ph sz="half" idx="2"/>
          </p:nvPr>
        </p:nvSpPr>
        <p:spPr/>
        <p:txBody>
          <a:bodyPr/>
          <a:lstStyle/>
          <a:p>
            <a:r>
              <a:rPr lang="en-US" sz="2200" dirty="0"/>
              <a:t>The fission gas release in a He-bonded pin will be higher compared to that from a sodium-bonded pin, due to the higher temperatures</a:t>
            </a:r>
          </a:p>
          <a:p>
            <a:r>
              <a:rPr lang="en-US" sz="2200" dirty="0"/>
              <a:t>Na-bonded carbide fuel pins also require a reduced smear density compared to oxide fuels to account for fuel swelling</a:t>
            </a:r>
          </a:p>
          <a:p>
            <a:r>
              <a:rPr lang="en-US" sz="2200" dirty="0"/>
              <a:t>The purity of the Na bond is very important, requiring strict tolerances on O content</a:t>
            </a:r>
          </a:p>
          <a:p>
            <a:endParaRPr lang="en-US" sz="2200" dirty="0"/>
          </a:p>
          <a:p>
            <a:endParaRPr lang="en-US" sz="2200" dirty="0"/>
          </a:p>
        </p:txBody>
      </p:sp>
      <p:sp>
        <p:nvSpPr>
          <p:cNvPr id="5" name="Slide Number Placeholder 4">
            <a:extLst>
              <a:ext uri="{FF2B5EF4-FFF2-40B4-BE49-F238E27FC236}">
                <a16:creationId xmlns:a16="http://schemas.microsoft.com/office/drawing/2014/main" id="{AFE4DD2B-241E-3F45-A29F-08A759C66858}"/>
              </a:ext>
            </a:extLst>
          </p:cNvPr>
          <p:cNvSpPr>
            <a:spLocks noGrp="1"/>
          </p:cNvSpPr>
          <p:nvPr>
            <p:ph type="sldNum" sz="quarter" idx="12"/>
          </p:nvPr>
        </p:nvSpPr>
        <p:spPr/>
        <p:txBody>
          <a:bodyPr/>
          <a:lstStyle/>
          <a:p>
            <a:pPr>
              <a:defRPr/>
            </a:pPr>
            <a:fld id="{EC35E9FC-F6D5-0349-BBED-EA7D7A9BC49B}" type="slidenum">
              <a:rPr lang="en-US" smtClean="0"/>
              <a:pPr>
                <a:defRPr/>
              </a:pPr>
              <a:t>7</a:t>
            </a:fld>
            <a:endParaRPr lang="en-US"/>
          </a:p>
        </p:txBody>
      </p:sp>
    </p:spTree>
    <p:extLst>
      <p:ext uri="{BB962C8B-B14F-4D97-AF65-F5344CB8AC3E}">
        <p14:creationId xmlns:p14="http://schemas.microsoft.com/office/powerpoint/2010/main" val="38387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B9F1-8657-D945-BCB0-236F08579EA0}"/>
              </a:ext>
            </a:extLst>
          </p:cNvPr>
          <p:cNvSpPr>
            <a:spLocks noGrp="1"/>
          </p:cNvSpPr>
          <p:nvPr>
            <p:ph type="title"/>
          </p:nvPr>
        </p:nvSpPr>
        <p:spPr/>
        <p:txBody>
          <a:bodyPr/>
          <a:lstStyle/>
          <a:p>
            <a:r>
              <a:rPr lang="en-US" dirty="0"/>
              <a:t>Carbide Fuel Details</a:t>
            </a:r>
          </a:p>
        </p:txBody>
      </p:sp>
      <p:sp>
        <p:nvSpPr>
          <p:cNvPr id="3" name="Content Placeholder 2">
            <a:extLst>
              <a:ext uri="{FF2B5EF4-FFF2-40B4-BE49-F238E27FC236}">
                <a16:creationId xmlns:a16="http://schemas.microsoft.com/office/drawing/2014/main" id="{61FDEF9C-306C-EE44-9778-68E9B5064630}"/>
              </a:ext>
            </a:extLst>
          </p:cNvPr>
          <p:cNvSpPr>
            <a:spLocks noGrp="1"/>
          </p:cNvSpPr>
          <p:nvPr>
            <p:ph sz="half" idx="1"/>
          </p:nvPr>
        </p:nvSpPr>
        <p:spPr/>
        <p:txBody>
          <a:bodyPr/>
          <a:lstStyle/>
          <a:p>
            <a:r>
              <a:rPr lang="en-US" sz="2200" dirty="0"/>
              <a:t>A </a:t>
            </a:r>
            <a:r>
              <a:rPr lang="en-US" sz="2200" dirty="0" err="1"/>
              <a:t>hyperstoichiometric</a:t>
            </a:r>
            <a:r>
              <a:rPr lang="en-US" sz="2200" dirty="0"/>
              <a:t> (C/M&gt;1, carbon to metal ratio) fuel composition is chosen so that it contains some amount of </a:t>
            </a:r>
            <a:r>
              <a:rPr lang="en-US" sz="2200" dirty="0" err="1"/>
              <a:t>sesquicarbide</a:t>
            </a:r>
            <a:r>
              <a:rPr lang="en-US" sz="2200" dirty="0"/>
              <a:t> M2C3 phase (M=</a:t>
            </a:r>
            <a:r>
              <a:rPr lang="en-US" sz="2200" dirty="0" err="1"/>
              <a:t>U+Pu</a:t>
            </a:r>
            <a:r>
              <a:rPr lang="en-US" sz="2200" dirty="0"/>
              <a:t>), which accounts for the decrease in (C/M) ratio with burnup</a:t>
            </a:r>
          </a:p>
          <a:p>
            <a:r>
              <a:rPr lang="en-US" sz="2200" dirty="0"/>
              <a:t>A sufficiently low C/M ratio may result in the formation of actinide metal phases, which may form low-melting eutectic with the cladding and limit the life of the fuel pin</a:t>
            </a:r>
          </a:p>
          <a:p>
            <a:endParaRPr lang="en-US" sz="2200" dirty="0"/>
          </a:p>
          <a:p>
            <a:endParaRPr lang="en-US" sz="2200" dirty="0"/>
          </a:p>
        </p:txBody>
      </p:sp>
      <p:sp>
        <p:nvSpPr>
          <p:cNvPr id="4" name="Content Placeholder 3">
            <a:extLst>
              <a:ext uri="{FF2B5EF4-FFF2-40B4-BE49-F238E27FC236}">
                <a16:creationId xmlns:a16="http://schemas.microsoft.com/office/drawing/2014/main" id="{2EA0D0FD-D89A-C544-A6F9-1ED4AB392FBE}"/>
              </a:ext>
            </a:extLst>
          </p:cNvPr>
          <p:cNvSpPr>
            <a:spLocks noGrp="1"/>
          </p:cNvSpPr>
          <p:nvPr>
            <p:ph sz="half" idx="2"/>
          </p:nvPr>
        </p:nvSpPr>
        <p:spPr/>
        <p:txBody>
          <a:bodyPr/>
          <a:lstStyle/>
          <a:p>
            <a:r>
              <a:rPr lang="en-US" sz="2200" dirty="0"/>
              <a:t>FCMI can potentially exist, depending upon the operating temperature of the fuel</a:t>
            </a:r>
          </a:p>
          <a:p>
            <a:r>
              <a:rPr lang="en-US" sz="2200" dirty="0"/>
              <a:t>O and N impurities play important roles, as they act as ‘carbon equivalent’, which affect the carbon potential of the fuel</a:t>
            </a:r>
          </a:p>
          <a:p>
            <a:endParaRPr lang="en-US" sz="2200" dirty="0"/>
          </a:p>
          <a:p>
            <a:endParaRPr lang="en-US" sz="2200" dirty="0"/>
          </a:p>
        </p:txBody>
      </p:sp>
      <p:pic>
        <p:nvPicPr>
          <p:cNvPr id="5" name="Picture 4">
            <a:extLst>
              <a:ext uri="{FF2B5EF4-FFF2-40B4-BE49-F238E27FC236}">
                <a16:creationId xmlns:a16="http://schemas.microsoft.com/office/drawing/2014/main" id="{C986DF4E-5487-084A-8406-3D3F07D022A2}"/>
              </a:ext>
            </a:extLst>
          </p:cNvPr>
          <p:cNvPicPr>
            <a:picLocks noChangeAspect="1"/>
          </p:cNvPicPr>
          <p:nvPr/>
        </p:nvPicPr>
        <p:blipFill>
          <a:blip r:embed="rId2"/>
          <a:stretch>
            <a:fillRect/>
          </a:stretch>
        </p:blipFill>
        <p:spPr>
          <a:xfrm>
            <a:off x="6381156" y="4477245"/>
            <a:ext cx="4712887" cy="2244232"/>
          </a:xfrm>
          <a:prstGeom prst="rect">
            <a:avLst/>
          </a:prstGeom>
        </p:spPr>
      </p:pic>
      <p:sp>
        <p:nvSpPr>
          <p:cNvPr id="6" name="Slide Number Placeholder 5">
            <a:extLst>
              <a:ext uri="{FF2B5EF4-FFF2-40B4-BE49-F238E27FC236}">
                <a16:creationId xmlns:a16="http://schemas.microsoft.com/office/drawing/2014/main" id="{3EA86367-26E1-E346-97CE-8311FC1FD947}"/>
              </a:ext>
            </a:extLst>
          </p:cNvPr>
          <p:cNvSpPr>
            <a:spLocks noGrp="1"/>
          </p:cNvSpPr>
          <p:nvPr>
            <p:ph type="sldNum" sz="quarter" idx="12"/>
          </p:nvPr>
        </p:nvSpPr>
        <p:spPr/>
        <p:txBody>
          <a:bodyPr/>
          <a:lstStyle/>
          <a:p>
            <a:pPr>
              <a:defRPr/>
            </a:pPr>
            <a:fld id="{EC35E9FC-F6D5-0349-BBED-EA7D7A9BC49B}" type="slidenum">
              <a:rPr lang="en-US" smtClean="0"/>
              <a:pPr>
                <a:defRPr/>
              </a:pPr>
              <a:t>8</a:t>
            </a:fld>
            <a:endParaRPr lang="en-US"/>
          </a:p>
        </p:txBody>
      </p:sp>
    </p:spTree>
    <p:extLst>
      <p:ext uri="{BB962C8B-B14F-4D97-AF65-F5344CB8AC3E}">
        <p14:creationId xmlns:p14="http://schemas.microsoft.com/office/powerpoint/2010/main" val="866820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0BB2-F999-A149-87DE-31AF525C3360}"/>
              </a:ext>
            </a:extLst>
          </p:cNvPr>
          <p:cNvSpPr>
            <a:spLocks noGrp="1"/>
          </p:cNvSpPr>
          <p:nvPr>
            <p:ph type="title"/>
          </p:nvPr>
        </p:nvSpPr>
        <p:spPr/>
        <p:txBody>
          <a:bodyPr/>
          <a:lstStyle/>
          <a:p>
            <a:r>
              <a:rPr lang="en-US" dirty="0"/>
              <a:t>Phase Diagrams of Carbides</a:t>
            </a:r>
          </a:p>
        </p:txBody>
      </p:sp>
      <p:pic>
        <p:nvPicPr>
          <p:cNvPr id="6" name="Content Placeholder 5">
            <a:extLst>
              <a:ext uri="{FF2B5EF4-FFF2-40B4-BE49-F238E27FC236}">
                <a16:creationId xmlns:a16="http://schemas.microsoft.com/office/drawing/2014/main" id="{165A8731-948F-0340-96A1-1D477E926424}"/>
              </a:ext>
            </a:extLst>
          </p:cNvPr>
          <p:cNvPicPr>
            <a:picLocks noGrp="1" noChangeAspect="1"/>
          </p:cNvPicPr>
          <p:nvPr>
            <p:ph sz="half" idx="1"/>
          </p:nvPr>
        </p:nvPicPr>
        <p:blipFill>
          <a:blip r:embed="rId2"/>
          <a:stretch>
            <a:fillRect/>
          </a:stretch>
        </p:blipFill>
        <p:spPr>
          <a:xfrm>
            <a:off x="609600" y="1973971"/>
            <a:ext cx="5384800" cy="4146720"/>
          </a:xfrm>
          <a:prstGeom prst="rect">
            <a:avLst/>
          </a:prstGeom>
        </p:spPr>
      </p:pic>
      <p:pic>
        <p:nvPicPr>
          <p:cNvPr id="7" name="Content Placeholder 6">
            <a:extLst>
              <a:ext uri="{FF2B5EF4-FFF2-40B4-BE49-F238E27FC236}">
                <a16:creationId xmlns:a16="http://schemas.microsoft.com/office/drawing/2014/main" id="{2F07296D-3AF3-0741-B841-0AA9B7F84D5F}"/>
              </a:ext>
            </a:extLst>
          </p:cNvPr>
          <p:cNvPicPr>
            <a:picLocks noGrp="1" noChangeAspect="1"/>
          </p:cNvPicPr>
          <p:nvPr>
            <p:ph sz="half" idx="2"/>
          </p:nvPr>
        </p:nvPicPr>
        <p:blipFill>
          <a:blip r:embed="rId3"/>
          <a:stretch>
            <a:fillRect/>
          </a:stretch>
        </p:blipFill>
        <p:spPr>
          <a:xfrm>
            <a:off x="6324273" y="1968500"/>
            <a:ext cx="5131453" cy="4157663"/>
          </a:xfrm>
          <a:prstGeom prst="rect">
            <a:avLst/>
          </a:prstGeom>
        </p:spPr>
      </p:pic>
      <p:sp>
        <p:nvSpPr>
          <p:cNvPr id="5" name="Slide Number Placeholder 4">
            <a:extLst>
              <a:ext uri="{FF2B5EF4-FFF2-40B4-BE49-F238E27FC236}">
                <a16:creationId xmlns:a16="http://schemas.microsoft.com/office/drawing/2014/main" id="{4EE83E78-012B-1E47-B16F-E9D3BA390399}"/>
              </a:ext>
            </a:extLst>
          </p:cNvPr>
          <p:cNvSpPr>
            <a:spLocks noGrp="1"/>
          </p:cNvSpPr>
          <p:nvPr>
            <p:ph type="sldNum" sz="quarter" idx="12"/>
          </p:nvPr>
        </p:nvSpPr>
        <p:spPr/>
        <p:txBody>
          <a:bodyPr/>
          <a:lstStyle/>
          <a:p>
            <a:pPr>
              <a:defRPr/>
            </a:pPr>
            <a:fld id="{EC35E9FC-F6D5-0349-BBED-EA7D7A9BC49B}" type="slidenum">
              <a:rPr lang="en-US" smtClean="0"/>
              <a:pPr>
                <a:defRPr/>
              </a:pPr>
              <a:t>9</a:t>
            </a:fld>
            <a:endParaRPr lang="en-US"/>
          </a:p>
        </p:txBody>
      </p:sp>
    </p:spTree>
    <p:extLst>
      <p:ext uri="{BB962C8B-B14F-4D97-AF65-F5344CB8AC3E}">
        <p14:creationId xmlns:p14="http://schemas.microsoft.com/office/powerpoint/2010/main" val="505813635"/>
      </p:ext>
    </p:extLst>
  </p:cSld>
  <p:clrMapOvr>
    <a:masterClrMapping/>
  </p:clrMapOvr>
</p:sld>
</file>

<file path=ppt/theme/theme1.xml><?xml version="1.0" encoding="utf-8"?>
<a:theme xmlns:a="http://schemas.openxmlformats.org/drawingml/2006/main" name="1_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815</Words>
  <Application>Microsoft Macintosh PowerPoint</Application>
  <PresentationFormat>Widescreen</PresentationFormat>
  <Paragraphs>57</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1_NCStateU-horizontal-left-logo</vt:lpstr>
      <vt:lpstr>NE 591: Advanced Reactor Materials</vt:lpstr>
      <vt:lpstr>Carbides and nitrides</vt:lpstr>
      <vt:lpstr>Why Carbides?</vt:lpstr>
      <vt:lpstr>Why Carbides?</vt:lpstr>
      <vt:lpstr>Carbide Reactor</vt:lpstr>
      <vt:lpstr>US Interest in Carbide Fuels</vt:lpstr>
      <vt:lpstr>Carbide Pin Designs</vt:lpstr>
      <vt:lpstr>Carbide Fuel Details</vt:lpstr>
      <vt:lpstr>Phase Diagrams of Carbides</vt:lpstr>
      <vt:lpstr>Key Properties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 591: Advanced Reactor Materials</dc:title>
  <dc:creator>Benjamin W. Beeler</dc:creator>
  <cp:lastModifiedBy>Benjamin Beeler</cp:lastModifiedBy>
  <cp:revision>9</cp:revision>
  <dcterms:created xsi:type="dcterms:W3CDTF">2021-06-30T18:29:00Z</dcterms:created>
  <dcterms:modified xsi:type="dcterms:W3CDTF">2021-10-11T21:25:15Z</dcterms:modified>
</cp:coreProperties>
</file>