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7" r:id="rId2"/>
    <p:sldId id="398" r:id="rId3"/>
    <p:sldId id="399" r:id="rId4"/>
    <p:sldId id="400" r:id="rId5"/>
    <p:sldId id="401" r:id="rId6"/>
    <p:sldId id="3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72"/>
  </p:normalViewPr>
  <p:slideViewPr>
    <p:cSldViewPr snapToGrid="0" snapToObjects="1">
      <p:cViewPr varScale="1">
        <p:scale>
          <a:sx n="111" d="100"/>
          <a:sy n="111" d="100"/>
        </p:scale>
        <p:origin x="23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5E25-BA79-3841-954A-30BE58455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37DCD-9CC0-644D-8885-7078D7973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DF19B-A5BD-8049-B9A2-132A00A9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D15B-FB2A-5A4A-9D4A-9B606A21109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F2E24-20B1-EA4F-AEAE-598E6E2D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ED0F9-1F7E-FA4D-A689-94775486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AB0D-761A-A14E-9B5E-20B80B9D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5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A7D5-296A-4948-93E6-7BA89FBC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6726A-8709-3244-BC47-DAE8B6B91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AC4C2-42D8-3840-829E-D1DDC7C6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D15B-FB2A-5A4A-9D4A-9B606A21109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898A9-32FD-9549-A25E-C21B6047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E521-F1BB-C74B-A5ED-8C76A003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AB0D-761A-A14E-9B5E-20B80B9D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DDE3D-A2AB-4041-A53D-F249974F4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4A958-1DCB-1349-A314-DA1979155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C7ED6-A5A6-EC44-B566-B4360DE8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D15B-FB2A-5A4A-9D4A-9B606A21109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1E175-550E-F24E-B877-791AA4DE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D3312-7CE9-DA47-8FB8-FA2658F0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AB0D-761A-A14E-9B5E-20B80B9D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DA0E-5D64-5F4F-9CD6-01E157AE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D5DD9-6B58-C44A-A54D-2349ACB0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D2197-16A0-A241-AFB4-87F74994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D15B-FB2A-5A4A-9D4A-9B606A21109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BE18-A673-6942-9D9A-E490322D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ACE-3AF7-A04D-BFD9-35E2C725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AB0D-761A-A14E-9B5E-20B80B9D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E01C-3366-1B49-ABC0-5D4F9101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47E9-7340-A341-B420-697B4D3E1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5170-EB8D-4B45-A725-FBDD2A4B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D15B-FB2A-5A4A-9D4A-9B606A21109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4B92-EAFF-1341-AD24-E428B4B7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46BD-FD47-8649-B724-4489F8F6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AB0D-761A-A14E-9B5E-20B80B9D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7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E60D-9D83-C749-9D80-66B689BB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D763-641E-8143-80CE-FD1FB3DF8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2EC9-2FAC-CD40-AD78-1AEEEE4A8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8BC2C-253E-EA47-BFA7-8B4B478C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D15B-FB2A-5A4A-9D4A-9B606A21109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C9F91-94FB-5147-BF7D-451BAC00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70B7-9144-F443-BDF3-BEC84DC2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AB0D-761A-A14E-9B5E-20B80B9D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8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C8D5-9BF5-304F-A209-CF790289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414A-738B-9C4E-BEB5-CB79C5684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17FDC-8C1D-6141-AC26-160C48D1F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CA66E-9EB9-3847-85A3-D080B8A59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D4F3C-842C-BD49-9638-123FB0C19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4F49F-B1D4-FC49-9695-3EC72F34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D15B-FB2A-5A4A-9D4A-9B606A21109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BBE3E-FDC8-FD4C-9D39-7B9D9A4E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C179E-95AC-2040-B2B1-47AB2CED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AB0D-761A-A14E-9B5E-20B80B9D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0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F307-81B2-7C45-A128-1C46478C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64245-EB7B-8F48-9D0D-5FE8CBE6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D15B-FB2A-5A4A-9D4A-9B606A21109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BACBB-EB75-1D47-A118-0915C57F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B6D96-5C79-8B4F-8E36-FF7CF0C3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AB0D-761A-A14E-9B5E-20B80B9D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50B86-B618-2948-9CD8-0C2813B3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D15B-FB2A-5A4A-9D4A-9B606A21109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E0B07-196A-1549-B0F8-28729E25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CF2FA-AF90-EF4C-9573-5F35F77B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AB0D-761A-A14E-9B5E-20B80B9D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777D-DE5B-3941-BF06-B1DED10F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878E-3C2A-D945-B28C-5DFEEDFD9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760F1-13E8-EB43-A90B-1A346DDE7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34A03-D96D-8948-82AD-3C7C0D8C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D15B-FB2A-5A4A-9D4A-9B606A21109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7392F-563D-664F-A48E-C94B283F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BC1AB-A370-B046-9121-870AA479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AB0D-761A-A14E-9B5E-20B80B9D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0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0DDB-756D-3B4A-AC79-34CB38E6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C5AE0-8D54-734C-82C7-647A1E783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335DD-65C4-0D40-A01C-730803015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4F86-673C-7141-A5D1-3689C728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D15B-FB2A-5A4A-9D4A-9B606A21109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E1E94-3246-8246-97E6-2DC5C792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BAC56-D260-6A40-A79A-3D4E5C2C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BAB0D-761A-A14E-9B5E-20B80B9D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6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11927-7467-F24C-B003-8985DB67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2A542-C313-3D46-BFA6-32DC6F7E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7A015-AC0A-6A4E-BA14-C97EC1813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6D15B-FB2A-5A4A-9D4A-9B606A21109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AFB74-D128-5147-87AD-79B52E20C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F395D-281B-5D42-9387-D37D7FF2E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BAB0D-761A-A14E-9B5E-20B80B9D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6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localhost/Users/mtonks/Presentations/Other/EFRC_Summer_school/zzz_plenum_new.mp4" TargetMode="External"/><Relationship Id="rId1" Type="http://schemas.microsoft.com/office/2007/relationships/media" Target="file://localhost/Users/mtonks/Presentations/Other/EFRC_Summer_school/zzz_plenum_new.mp4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accurate solution of our problem must be numeric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2187710"/>
            <a:ext cx="3748419" cy="446841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Solution is 3D and changes in time</a:t>
            </a:r>
          </a:p>
          <a:p>
            <a:r>
              <a:rPr lang="en-US" dirty="0"/>
              <a:t>All the properties are functions of temperature</a:t>
            </a:r>
          </a:p>
          <a:p>
            <a:r>
              <a:rPr lang="en-US" dirty="0"/>
              <a:t>The boundary conditions comes from information about the coolant flow</a:t>
            </a:r>
          </a:p>
          <a:p>
            <a:r>
              <a:rPr lang="en-US" dirty="0"/>
              <a:t>The heat generation rate comes from information about the </a:t>
            </a:r>
            <a:r>
              <a:rPr lang="en-US" dirty="0" err="1"/>
              <a:t>neutronics</a:t>
            </a:r>
            <a:r>
              <a:rPr lang="en-US" dirty="0"/>
              <a:t> in the reactor</a:t>
            </a:r>
          </a:p>
          <a:p>
            <a:r>
              <a:rPr lang="en-US" dirty="0"/>
              <a:t>No analytical solution is possible</a:t>
            </a:r>
          </a:p>
          <a:p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2756" y="1654310"/>
            <a:ext cx="2717800" cy="533400"/>
          </a:xfrm>
          <a:prstGeom prst="rect">
            <a:avLst/>
          </a:prstGeom>
        </p:spPr>
      </p:pic>
      <p:pic>
        <p:nvPicPr>
          <p:cNvPr id="5" name="Picture 4" descr="ap1000_rattlesnake_relap_trans_small.png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2713" y="2314550"/>
            <a:ext cx="5261357" cy="4345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091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accurate solution is 3D, requires modeling the entire core, and is multiphysics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81200" y="5116286"/>
            <a:ext cx="8229600" cy="1539834"/>
          </a:xfrm>
        </p:spPr>
        <p:txBody>
          <a:bodyPr/>
          <a:lstStyle/>
          <a:p>
            <a:r>
              <a:rPr lang="en-US" dirty="0"/>
              <a:t>This simulation required 48 hours of computation using hundreds of processors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363D0-CD2E-844A-92AD-C91AEB329D19}"/>
              </a:ext>
            </a:extLst>
          </p:cNvPr>
          <p:cNvSpPr txBox="1"/>
          <p:nvPr/>
        </p:nvSpPr>
        <p:spPr>
          <a:xfrm>
            <a:off x="3067291" y="1967696"/>
            <a:ext cx="554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 from Tonks lecture 6</a:t>
            </a:r>
          </a:p>
        </p:txBody>
      </p:sp>
    </p:spTree>
    <p:extLst>
      <p:ext uri="{BB962C8B-B14F-4D97-AF65-F5344CB8AC3E}">
        <p14:creationId xmlns:p14="http://schemas.microsoft.com/office/powerpoint/2010/main" val="199464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simplify the solution by making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would be much easier if we could model only one fuel rod</a:t>
            </a:r>
          </a:p>
          <a:p>
            <a:pPr lvl="1"/>
            <a:r>
              <a:rPr lang="en-US" dirty="0"/>
              <a:t>Assume a neutron flux that is a function of axial position and radius to decouple from the </a:t>
            </a:r>
            <a:r>
              <a:rPr lang="en-US" dirty="0" err="1"/>
              <a:t>neutronics</a:t>
            </a:r>
            <a:endParaRPr lang="en-US" dirty="0"/>
          </a:p>
          <a:p>
            <a:pPr lvl="1"/>
            <a:r>
              <a:rPr lang="en-US" dirty="0"/>
              <a:t>Use a simple coolant channel model to decouple from the thermal hydraulics</a:t>
            </a:r>
          </a:p>
          <a:p>
            <a:pPr lvl="1"/>
            <a:endParaRPr lang="en-US" dirty="0"/>
          </a:p>
        </p:txBody>
      </p:sp>
      <p:pic>
        <p:nvPicPr>
          <p:cNvPr id="5" name="zzz_plenum_new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68187" y="2991537"/>
            <a:ext cx="7914293" cy="386646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085769" y="6204857"/>
            <a:ext cx="7547234" cy="451263"/>
          </a:xfrm>
          <a:prstGeom prst="roundRect">
            <a:avLst>
              <a:gd name="adj" fmla="val 862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/>
              <a:buChar char="•"/>
            </a:pPr>
            <a:r>
              <a:rPr lang="en-US" dirty="0"/>
              <a:t>This simulation still requires several days using hundreds of processors</a:t>
            </a:r>
          </a:p>
        </p:txBody>
      </p:sp>
    </p:spTree>
    <p:extLst>
      <p:ext uri="{BB962C8B-B14F-4D97-AF65-F5344CB8AC3E}">
        <p14:creationId xmlns:p14="http://schemas.microsoft.com/office/powerpoint/2010/main" val="158654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507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3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3" grpId="0" build="p" bldLvl="2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more assumptions we make, the faster the calculation, but the less accurate the results are</a:t>
            </a:r>
          </a:p>
        </p:txBody>
      </p:sp>
      <p:sp>
        <p:nvSpPr>
          <p:cNvPr id="4" name="Pentagon 3"/>
          <p:cNvSpPr/>
          <p:nvPr/>
        </p:nvSpPr>
        <p:spPr>
          <a:xfrm rot="16200000">
            <a:off x="-198665" y="3771515"/>
            <a:ext cx="4359729" cy="580572"/>
          </a:xfrm>
          <a:prstGeom prst="homePlate">
            <a:avLst/>
          </a:prstGeom>
          <a:gradFill>
            <a:lin ang="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Computational cost</a:t>
            </a:r>
          </a:p>
        </p:txBody>
      </p:sp>
      <p:sp>
        <p:nvSpPr>
          <p:cNvPr id="5" name="Pentagon 4"/>
          <p:cNvSpPr/>
          <p:nvPr/>
        </p:nvSpPr>
        <p:spPr>
          <a:xfrm rot="5400000">
            <a:off x="7893958" y="3771514"/>
            <a:ext cx="4359729" cy="580572"/>
          </a:xfrm>
          <a:prstGeom prst="homePlate">
            <a:avLst/>
          </a:prstGeom>
          <a:gradFill>
            <a:lin ang="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186593" y="1881935"/>
            <a:ext cx="7596943" cy="1175798"/>
            <a:chOff x="662592" y="1881935"/>
            <a:chExt cx="7596943" cy="11757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alphaModFix amt="5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2592" y="1881935"/>
              <a:ext cx="7426552" cy="11757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747487" y="2263761"/>
              <a:ext cx="751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Transient, full 3D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71486" y="3138120"/>
            <a:ext cx="7512048" cy="526414"/>
            <a:chOff x="747486" y="3138120"/>
            <a:chExt cx="7512048" cy="526414"/>
          </a:xfrm>
        </p:grpSpPr>
        <p:pic>
          <p:nvPicPr>
            <p:cNvPr id="13" name="Picture 12" descr="2D_asisymmetric_discrete_pellet.png"/>
            <p:cNvPicPr>
              <a:picLocks noChangeAspect="1"/>
            </p:cNvPicPr>
            <p:nvPr/>
          </p:nvPicPr>
          <p:blipFill>
            <a:blip r:embed="rId3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4578" y="3138120"/>
              <a:ext cx="7420806" cy="42705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47486" y="3202869"/>
              <a:ext cx="751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Transient, 2D axisymmetric with discrete pellets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71486" y="3956979"/>
            <a:ext cx="7512048" cy="513101"/>
            <a:chOff x="747486" y="3956978"/>
            <a:chExt cx="7512048" cy="513101"/>
          </a:xfrm>
        </p:grpSpPr>
        <p:pic>
          <p:nvPicPr>
            <p:cNvPr id="14" name="Picture 13" descr="2D_asisymmetric_smeared_pellet.png"/>
            <p:cNvPicPr>
              <a:picLocks noChangeAspect="1"/>
            </p:cNvPicPr>
            <p:nvPr/>
          </p:nvPicPr>
          <p:blipFill>
            <a:blip r:embed="rId4" cstate="screen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4578" y="3956978"/>
              <a:ext cx="7320636" cy="41745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47486" y="4008414"/>
              <a:ext cx="751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Transient, 2D axisymmetric with smeared pellets 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71487" y="4594015"/>
            <a:ext cx="751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Transient, multiple 1D slices (1.5D)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1487" y="5191337"/>
            <a:ext cx="751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Transient, 1D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1486" y="5780002"/>
            <a:ext cx="751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Steady state, 1D (analytical)</a:t>
            </a:r>
          </a:p>
        </p:txBody>
      </p:sp>
    </p:spTree>
    <p:extLst>
      <p:ext uri="{BB962C8B-B14F-4D97-AF65-F5344CB8AC3E}">
        <p14:creationId xmlns:p14="http://schemas.microsoft.com/office/powerpoint/2010/main" val="223705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course, we will focus on the less complex solutions</a:t>
            </a:r>
          </a:p>
        </p:txBody>
      </p:sp>
      <p:sp>
        <p:nvSpPr>
          <p:cNvPr id="3" name="Pentagon 2"/>
          <p:cNvSpPr/>
          <p:nvPr/>
        </p:nvSpPr>
        <p:spPr>
          <a:xfrm rot="16200000">
            <a:off x="-198665" y="3771515"/>
            <a:ext cx="4359729" cy="580572"/>
          </a:xfrm>
          <a:prstGeom prst="homePlate">
            <a:avLst/>
          </a:prstGeom>
          <a:gradFill>
            <a:lin ang="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Computational cost</a:t>
            </a:r>
          </a:p>
        </p:txBody>
      </p:sp>
      <p:sp>
        <p:nvSpPr>
          <p:cNvPr id="4" name="Pentagon 3"/>
          <p:cNvSpPr/>
          <p:nvPr/>
        </p:nvSpPr>
        <p:spPr>
          <a:xfrm rot="5400000">
            <a:off x="7893958" y="3771514"/>
            <a:ext cx="4359729" cy="580572"/>
          </a:xfrm>
          <a:prstGeom prst="homePlate">
            <a:avLst/>
          </a:prstGeom>
          <a:gradFill>
            <a:lin ang="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86593" y="1881935"/>
            <a:ext cx="7596943" cy="1175798"/>
            <a:chOff x="662592" y="1881935"/>
            <a:chExt cx="7596943" cy="11757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screen">
              <a:alphaModFix amt="5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2592" y="1881935"/>
              <a:ext cx="7426552" cy="11757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747487" y="2263761"/>
              <a:ext cx="751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Transient, full 3D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71486" y="3138120"/>
            <a:ext cx="7512048" cy="526414"/>
            <a:chOff x="747486" y="3138120"/>
            <a:chExt cx="7512048" cy="526414"/>
          </a:xfrm>
        </p:grpSpPr>
        <p:pic>
          <p:nvPicPr>
            <p:cNvPr id="9" name="Picture 8" descr="2D_asisymmetric_discrete_pellet.png"/>
            <p:cNvPicPr>
              <a:picLocks noChangeAspect="1"/>
            </p:cNvPicPr>
            <p:nvPr/>
          </p:nvPicPr>
          <p:blipFill>
            <a:blip r:embed="rId3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4578" y="3138120"/>
              <a:ext cx="7420806" cy="4270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47486" y="3202869"/>
              <a:ext cx="751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Transient, 2D axisymmetric with discrete pellets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1486" y="3956979"/>
            <a:ext cx="7512048" cy="513101"/>
            <a:chOff x="747486" y="3956978"/>
            <a:chExt cx="7512048" cy="513101"/>
          </a:xfrm>
        </p:grpSpPr>
        <p:pic>
          <p:nvPicPr>
            <p:cNvPr id="12" name="Picture 11" descr="2D_asisymmetric_smeared_pellet.png"/>
            <p:cNvPicPr>
              <a:picLocks noChangeAspect="1"/>
            </p:cNvPicPr>
            <p:nvPr/>
          </p:nvPicPr>
          <p:blipFill>
            <a:blip r:embed="rId4" cstate="screen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4578" y="3956978"/>
              <a:ext cx="7320636" cy="41745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47486" y="4008414"/>
              <a:ext cx="751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8000"/>
                  </a:solidFill>
                </a:rPr>
                <a:t>Transient, 2D axisymmetric with smeared pellets 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71487" y="4594015"/>
            <a:ext cx="751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Transient, multiple 1D slices (1.5D)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1487" y="5191337"/>
            <a:ext cx="751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8000"/>
                </a:solidFill>
              </a:rPr>
              <a:t>Transient, 1D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71486" y="5780002"/>
            <a:ext cx="751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8000"/>
                </a:solidFill>
              </a:rPr>
              <a:t>Steady state, 1D (analytical)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8578" y="6413501"/>
            <a:ext cx="742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We will do in the homework</a:t>
            </a:r>
            <a:r>
              <a:rPr lang="en-US" dirty="0"/>
              <a:t>					</a:t>
            </a:r>
            <a:r>
              <a:rPr lang="en-US" b="1" dirty="0">
                <a:solidFill>
                  <a:srgbClr val="FF0000"/>
                </a:solidFill>
              </a:rPr>
              <a:t>You could do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316808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temperature profile throughout the fuel and cladding is predicted by solving the heat equation</a:t>
            </a:r>
          </a:p>
          <a:p>
            <a:r>
              <a:rPr lang="en-US" dirty="0"/>
              <a:t>An accurate solution of the temperature profile in a fuel pellet requires a 3D numerical approach coupled to other physics codes</a:t>
            </a:r>
          </a:p>
          <a:p>
            <a:r>
              <a:rPr lang="en-US" dirty="0"/>
              <a:t>Typically we focus on a single fuel rod</a:t>
            </a:r>
          </a:p>
          <a:p>
            <a:r>
              <a:rPr lang="en-US" dirty="0"/>
              <a:t>We make simplifying assumptions to lower the computational cost, but it also decreases the accuracy</a:t>
            </a:r>
          </a:p>
          <a:p>
            <a:pPr lvl="1"/>
            <a:r>
              <a:rPr lang="en-US" dirty="0"/>
              <a:t>Transient, full 3D</a:t>
            </a:r>
          </a:p>
          <a:p>
            <a:pPr lvl="1"/>
            <a:r>
              <a:rPr lang="en-US" dirty="0"/>
              <a:t>Transient, 2D axisymmetric with discretized pellets</a:t>
            </a:r>
          </a:p>
          <a:p>
            <a:pPr lvl="1"/>
            <a:r>
              <a:rPr lang="en-US" dirty="0"/>
              <a:t>Transient, 2D axisymmetric with smeared pellets</a:t>
            </a:r>
          </a:p>
          <a:p>
            <a:pPr lvl="1"/>
            <a:r>
              <a:rPr lang="en-US" dirty="0"/>
              <a:t>Transient, 1.5D</a:t>
            </a:r>
          </a:p>
          <a:p>
            <a:pPr lvl="1"/>
            <a:r>
              <a:rPr lang="en-US" dirty="0"/>
              <a:t>Transient, 1D</a:t>
            </a:r>
          </a:p>
          <a:p>
            <a:pPr lvl="1"/>
            <a:r>
              <a:rPr lang="en-US" dirty="0"/>
              <a:t>Steady state, 1D (analytical)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2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362</Words>
  <Application>Microsoft Macintosh PowerPoint</Application>
  <PresentationFormat>Widescreen</PresentationFormat>
  <Paragraphs>44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most accurate solution of our problem must be numeric</vt:lpstr>
      <vt:lpstr>The most accurate solution is 3D, requires modeling the entire core, and is multiphysics</vt:lpstr>
      <vt:lpstr>We can simplify the solution by making assumptions</vt:lpstr>
      <vt:lpstr>The more assumptions we make, the faster the calculation, but the less accurate the results are</vt:lpstr>
      <vt:lpstr>In this course, we will focus on the less complex solutions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most accurate solution of our problem must be numeric</dc:title>
  <dc:creator>Benjamin Beeler</dc:creator>
  <cp:lastModifiedBy>Benjamin Beeler</cp:lastModifiedBy>
  <cp:revision>3</cp:revision>
  <dcterms:created xsi:type="dcterms:W3CDTF">2020-01-15T19:53:11Z</dcterms:created>
  <dcterms:modified xsi:type="dcterms:W3CDTF">2020-01-15T22:11:04Z</dcterms:modified>
</cp:coreProperties>
</file>