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441" r:id="rId3"/>
    <p:sldId id="535" r:id="rId4"/>
    <p:sldId id="549" r:id="rId5"/>
    <p:sldId id="550" r:id="rId6"/>
    <p:sldId id="551" r:id="rId7"/>
    <p:sldId id="55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4"/>
    <p:restoredTop sz="96654"/>
  </p:normalViewPr>
  <p:slideViewPr>
    <p:cSldViewPr snapToGrid="0" snapToObjects="1">
      <p:cViewPr varScale="1">
        <p:scale>
          <a:sx n="128" d="100"/>
          <a:sy n="128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94640-27A7-D142-A7F1-7A0567BBD3BE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6CFD3-D41E-7E4C-B770-A544F9953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11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D3FB3-03A4-6449-AC63-751A0380213E}" type="datetime1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9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29044-6B32-3942-908C-B16B2F9FF3AB}" type="datetime1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2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65897-8194-DC48-9CBA-C9CDDAEBCF17}" type="datetime1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3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0746"/>
            <a:ext cx="10972800" cy="3845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B3DED-1805-7141-BB0F-FA90D70E761F}" type="datetime1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8075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54279-2043-D646-903A-1BFBE4400801}" type="datetime1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1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438A27-ED9F-5B4E-A0EA-A6225DB64048}" type="datetime1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867339"/>
            <a:ext cx="10972800" cy="106838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7C6E2-ADFA-A145-A1FC-BC1400347F7B}" type="datetime1">
              <a:rPr lang="en-US" smtClean="0"/>
              <a:t>11/9/23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3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CE1ED-098A-EA4A-96A1-B47125FB28E4}" type="datetime1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9683F-78D7-BF48-8FFE-60B80ABA370D}" type="datetime1">
              <a:rPr lang="en-US" smtClean="0"/>
              <a:t>11/9/23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0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377C4-D6C3-9C47-B38F-6B11C7E9E9E7}" type="datetime1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613B0-239F-F549-87D0-23015C47C853}" type="datetime1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3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0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EDDB06A-2186-154F-AB6D-13DC07A0E4DD}" type="datetime1">
              <a:rPr lang="en-US" smtClean="0"/>
              <a:t>11/9/23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29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4267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67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33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8C24-8575-8644-833E-593D27AC5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NE 795: Advanced Reactor 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87F49-5DA5-4E46-B793-DAB018625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2023</a:t>
            </a:r>
          </a:p>
          <a:p>
            <a:r>
              <a:rPr lang="en-US" dirty="0"/>
              <a:t>Dr. Benjamin Beeler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FB798-AA1F-5549-89F3-34904C58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8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3159-6853-3842-BB8C-967FEE05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DA835-5879-0E44-8CD7-E66C6F7E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1C74C-853E-1094-2A57-0CEC5562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68500"/>
            <a:ext cx="10972800" cy="4157664"/>
          </a:xfrm>
        </p:spPr>
        <p:txBody>
          <a:bodyPr/>
          <a:lstStyle/>
          <a:p>
            <a:r>
              <a:rPr lang="en-US" sz="2400" dirty="0"/>
              <a:t>Rapid walkthrough of </a:t>
            </a:r>
            <a:r>
              <a:rPr lang="en-US" sz="2400" dirty="0" err="1"/>
              <a:t>FeCrAl</a:t>
            </a:r>
            <a:r>
              <a:rPr lang="en-US" sz="2400" dirty="0"/>
              <a:t> and ODS steels</a:t>
            </a:r>
          </a:p>
          <a:p>
            <a:r>
              <a:rPr lang="en-US" sz="2400" dirty="0" err="1"/>
              <a:t>FeCrAl</a:t>
            </a:r>
            <a:r>
              <a:rPr lang="en-US" sz="2400" dirty="0"/>
              <a:t>: fully ferritic; good mechanical properties and void swelling resistance; includes additional Al to improve high temperature steam corrosion; hardening and reduction in ductility saturates with irradiation; alpha’ precipitation leads to embrittlement</a:t>
            </a:r>
          </a:p>
          <a:p>
            <a:r>
              <a:rPr lang="en-US" sz="2400" dirty="0"/>
              <a:t>ODS: Y2O3 or Y2Ti2O7 particles dispersed in steels, often F/M steels; oxide particles help to stabilize ferrite; excellent resistance to swelling; excellent creep resistance; minimal hardening; difficult to fabricate or shape</a:t>
            </a:r>
          </a:p>
          <a:p>
            <a:r>
              <a:rPr lang="en-US" sz="2400" dirty="0"/>
              <a:t>Started Ni alloys</a:t>
            </a:r>
          </a:p>
        </p:txBody>
      </p:sp>
    </p:spTree>
    <p:extLst>
      <p:ext uri="{BB962C8B-B14F-4D97-AF65-F5344CB8AC3E}">
        <p14:creationId xmlns:p14="http://schemas.microsoft.com/office/powerpoint/2010/main" val="357050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47CF-EAEA-5F40-93E5-30922295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 alloys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2E1359-2B7E-6A45-B180-EACF31264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0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2F8B-7996-FA9C-259A-F01585F7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Irradiation 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5AB0F-5295-D4EF-7AAD-BF74A53D7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3"/>
            <a:ext cx="6814929" cy="4157663"/>
          </a:xfrm>
        </p:spPr>
        <p:txBody>
          <a:bodyPr/>
          <a:lstStyle/>
          <a:p>
            <a:r>
              <a:rPr lang="en-US" sz="2200" dirty="0"/>
              <a:t>Ni alloys can generally be categorized into two classes: solution-annealed (SA) or precipitation hardened (PH)</a:t>
            </a:r>
          </a:p>
          <a:p>
            <a:r>
              <a:rPr lang="en-US" sz="2200" dirty="0"/>
              <a:t>The irradiation response is very different in these two classes</a:t>
            </a:r>
          </a:p>
          <a:p>
            <a:r>
              <a:rPr lang="en-US" sz="2200" dirty="0"/>
              <a:t>PH materials irradiated at low temperatures (below 100C) and low doses exhibit reduced ductility, but minimal hardening</a:t>
            </a:r>
          </a:p>
          <a:p>
            <a:r>
              <a:rPr lang="en-US" sz="2200" dirty="0"/>
              <a:t>SA materials exhibit substantial hardening in addition to a reduction in ductility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7C483-1605-0359-41A0-7362F574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22FF06-A1AF-5B2E-6484-32656DACB4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08"/>
          <a:stretch/>
        </p:blipFill>
        <p:spPr>
          <a:xfrm>
            <a:off x="7779025" y="3704116"/>
            <a:ext cx="3448879" cy="3153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78C81D-5051-72D4-469C-4D55CB5177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667"/>
          <a:stretch/>
        </p:blipFill>
        <p:spPr>
          <a:xfrm>
            <a:off x="7928113" y="800728"/>
            <a:ext cx="3299791" cy="290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7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A1C5-6048-A011-63C0-252ABC79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Doses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B7CB5-3496-A44F-64F6-05C7AE473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5950226" cy="4157663"/>
          </a:xfrm>
        </p:spPr>
        <p:txBody>
          <a:bodyPr/>
          <a:lstStyle/>
          <a:p>
            <a:r>
              <a:rPr lang="en-US" sz="2200" dirty="0"/>
              <a:t>For PH materials, after an initial increase in RT yield and UTS at low doses, further irradiation can result in a gradual decrease in strength</a:t>
            </a:r>
          </a:p>
          <a:p>
            <a:r>
              <a:rPr lang="en-US" sz="2200" dirty="0"/>
              <a:t>This has also been seen in PH-SS at elevated temperatures</a:t>
            </a:r>
          </a:p>
          <a:p>
            <a:r>
              <a:rPr lang="en-US" sz="2200" dirty="0"/>
              <a:t>This does not occur for SA Ni alloys</a:t>
            </a:r>
          </a:p>
          <a:p>
            <a:r>
              <a:rPr lang="en-US" sz="2200" dirty="0"/>
              <a:t>Softening due to dislocation recovery is likely the effect at high temperatures</a:t>
            </a:r>
          </a:p>
          <a:p>
            <a:r>
              <a:rPr lang="en-US" sz="2200" dirty="0"/>
              <a:t>At low T, this is likely due to precipitate dissolution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210ED-C5A0-54CC-D0C4-252E646F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FAE301-AC0F-B8B3-49E3-2781AF6B8A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30"/>
          <a:stretch/>
        </p:blipFill>
        <p:spPr>
          <a:xfrm>
            <a:off x="6875669" y="900113"/>
            <a:ext cx="4049091" cy="2678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475C74-01BD-21D4-95FB-1C022AEAD9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641"/>
          <a:stretch/>
        </p:blipFill>
        <p:spPr>
          <a:xfrm>
            <a:off x="6855240" y="3659186"/>
            <a:ext cx="4069520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5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D7D2-B8B6-E3DC-311A-49D021E6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Embrittlement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EE2DF-FA1D-240A-7586-7B07516B1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3"/>
            <a:ext cx="6977271" cy="4157663"/>
          </a:xfrm>
        </p:spPr>
        <p:txBody>
          <a:bodyPr/>
          <a:lstStyle/>
          <a:p>
            <a:r>
              <a:rPr lang="en-US" sz="2200" dirty="0"/>
              <a:t>Despite softening, ductility continues to decrease, embrittling the PH Ni alloy</a:t>
            </a:r>
          </a:p>
          <a:p>
            <a:r>
              <a:rPr lang="en-US" sz="2200" dirty="0"/>
              <a:t>There is a change from ductile intra-granular to brittle inter-granular failure with increasing dose at low T</a:t>
            </a:r>
          </a:p>
          <a:p>
            <a:r>
              <a:rPr lang="en-US" sz="2200" dirty="0"/>
              <a:t>This is likely related to He generation, stabilization of He grain boundary bubbles, and embrittlement</a:t>
            </a:r>
          </a:p>
          <a:p>
            <a:r>
              <a:rPr lang="en-US" sz="2200" dirty="0"/>
              <a:t>Thus, separate phenomena are leading to softening and embrittlement simultaneously</a:t>
            </a:r>
          </a:p>
          <a:p>
            <a:r>
              <a:rPr lang="en-US" sz="2200" dirty="0"/>
              <a:t>This knowledge base is built on ion irradiations, and some effects may not fully transfer to fast reactor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18A4A-F74F-E9FF-64A3-2661B3D8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FE3E34-A689-2A55-79F8-12CECC424B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31"/>
          <a:stretch/>
        </p:blipFill>
        <p:spPr>
          <a:xfrm>
            <a:off x="7586870" y="3612927"/>
            <a:ext cx="3922643" cy="27966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56130B-108D-A44B-C71A-74ABB48B22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9531"/>
          <a:stretch/>
        </p:blipFill>
        <p:spPr>
          <a:xfrm>
            <a:off x="7586870" y="900113"/>
            <a:ext cx="3922643" cy="279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2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0FD1-F9FC-0BA6-C6CB-39164AD7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 Alloys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5D24C-6B9A-1483-C94C-9C2AB53BA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10972800" cy="4157663"/>
          </a:xfrm>
        </p:spPr>
        <p:txBody>
          <a:bodyPr/>
          <a:lstStyle/>
          <a:p>
            <a:r>
              <a:rPr lang="en-US" sz="2200" dirty="0"/>
              <a:t>Excellent high temperature behaviors, resistant to corrosion, reasonably compatible with molten salt, water, liquid Na</a:t>
            </a:r>
          </a:p>
          <a:p>
            <a:r>
              <a:rPr lang="en-US" sz="2200" dirty="0"/>
              <a:t>Ni transmutation is an issue which generates He, which can lead to embrittlement (bigger issue in thermal reactors)</a:t>
            </a:r>
          </a:p>
          <a:p>
            <a:r>
              <a:rPr lang="en-US" sz="2200" dirty="0"/>
              <a:t>Ni alloys are at least 28 wt% Ni, have an FCC phase, are either solid solution strengthened, or precipitation hardened (mostly PH)</a:t>
            </a:r>
          </a:p>
          <a:p>
            <a:r>
              <a:rPr lang="en-US" sz="2200" dirty="0"/>
              <a:t>gamma’ and gamma’’ precipitates provide strength, hardening, and swelling resistance</a:t>
            </a:r>
          </a:p>
          <a:p>
            <a:r>
              <a:rPr lang="en-US" sz="2200" dirty="0"/>
              <a:t>Alloys can soften with increased dose due to recovery of cold work at high T, but lose their ductility with increasing dose</a:t>
            </a:r>
          </a:p>
          <a:p>
            <a:r>
              <a:rPr lang="en-US" sz="2200" dirty="0"/>
              <a:t>Don’t have enough good data on irradiation effects in fast reactor </a:t>
            </a:r>
            <a:r>
              <a:rPr lang="en-US" sz="2200" dirty="0" err="1"/>
              <a:t>enrivonments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D1549-B632-9BEF-A4E9-9B186373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26043"/>
      </p:ext>
    </p:extLst>
  </p:cSld>
  <p:clrMapOvr>
    <a:masterClrMapping/>
  </p:clrMapOvr>
</p:sld>
</file>

<file path=ppt/theme/theme1.xml><?xml version="1.0" encoding="utf-8"?>
<a:theme xmlns:a="http://schemas.openxmlformats.org/drawingml/2006/main" name="1_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3639</TotalTime>
  <Words>444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1_NCStateU-horizontal-left-logo</vt:lpstr>
      <vt:lpstr>NE 795: Advanced Reactor Materials</vt:lpstr>
      <vt:lpstr>Last Time</vt:lpstr>
      <vt:lpstr>Ni alloys</vt:lpstr>
      <vt:lpstr>Irradiation Hardening</vt:lpstr>
      <vt:lpstr>Higher Doses</vt:lpstr>
      <vt:lpstr>Embrittlement</vt:lpstr>
      <vt:lpstr>Ni Alloys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 591: Advanced Reactor Materials</dc:title>
  <dc:creator>Benjamin W. Beeler</dc:creator>
  <cp:lastModifiedBy>Benjamin W. Beeler</cp:lastModifiedBy>
  <cp:revision>16</cp:revision>
  <dcterms:created xsi:type="dcterms:W3CDTF">2021-06-30T18:29:00Z</dcterms:created>
  <dcterms:modified xsi:type="dcterms:W3CDTF">2023-11-09T21:18:37Z</dcterms:modified>
</cp:coreProperties>
</file>