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2" r:id="rId2"/>
    <p:sldId id="328" r:id="rId3"/>
    <p:sldId id="329" r:id="rId4"/>
    <p:sldId id="330" r:id="rId5"/>
    <p:sldId id="331" r:id="rId6"/>
    <p:sldId id="332" r:id="rId7"/>
    <p:sldId id="33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83"/>
    <p:restoredTop sz="94672"/>
  </p:normalViewPr>
  <p:slideViewPr>
    <p:cSldViewPr snapToGrid="0" snapToObjects="1">
      <p:cViewPr varScale="1">
        <p:scale>
          <a:sx n="138" d="100"/>
          <a:sy n="138" d="100"/>
        </p:scale>
        <p:origin x="20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3/31/20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3/31/20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3/31/20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3/31/20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3/31/20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3/31/20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3/31/20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3/31/20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3/31/20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3/31/20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3/31/20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3/31/20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EBA0-F4FB-0048-8F3D-BD218463FF20}"/>
              </a:ext>
            </a:extLst>
          </p:cNvPr>
          <p:cNvSpPr>
            <a:spLocks noGrp="1"/>
          </p:cNvSpPr>
          <p:nvPr>
            <p:ph type="ctrTitle"/>
          </p:nvPr>
        </p:nvSpPr>
        <p:spPr/>
        <p:txBody>
          <a:bodyPr/>
          <a:lstStyle/>
          <a:p>
            <a:r>
              <a:rPr lang="en-US" dirty="0"/>
              <a:t>Zirconium Cladding</a:t>
            </a:r>
          </a:p>
        </p:txBody>
      </p:sp>
      <p:sp>
        <p:nvSpPr>
          <p:cNvPr id="3" name="Subtitle 2">
            <a:extLst>
              <a:ext uri="{FF2B5EF4-FFF2-40B4-BE49-F238E27FC236}">
                <a16:creationId xmlns:a16="http://schemas.microsoft.com/office/drawing/2014/main" id="{768DE25D-10FF-1D41-9E49-CCD029714F59}"/>
              </a:ext>
            </a:extLst>
          </p:cNvPr>
          <p:cNvSpPr>
            <a:spLocks noGrp="1"/>
          </p:cNvSpPr>
          <p:nvPr>
            <p:ph type="subTitle" idx="1"/>
          </p:nvPr>
        </p:nvSpPr>
        <p:spPr/>
        <p:txBody>
          <a:bodyPr/>
          <a:lstStyle/>
          <a:p>
            <a:r>
              <a:rPr lang="en-US" dirty="0"/>
              <a:t>NE 591</a:t>
            </a:r>
          </a:p>
        </p:txBody>
      </p:sp>
      <p:sp>
        <p:nvSpPr>
          <p:cNvPr id="4" name="Slide Number Placeholder 3">
            <a:extLst>
              <a:ext uri="{FF2B5EF4-FFF2-40B4-BE49-F238E27FC236}">
                <a16:creationId xmlns:a16="http://schemas.microsoft.com/office/drawing/2014/main" id="{128EED92-2B94-B04B-ACF3-199640B45F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82176-A547-F94B-AC51-D6E9C882CB8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8090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0498-2A4F-B74D-8028-BAA9D90834A2}"/>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FF6B63D9-BC6B-A04D-B33E-8FE503E7A219}"/>
              </a:ext>
            </a:extLst>
          </p:cNvPr>
          <p:cNvSpPr>
            <a:spLocks noGrp="1"/>
          </p:cNvSpPr>
          <p:nvPr>
            <p:ph idx="1"/>
          </p:nvPr>
        </p:nvSpPr>
        <p:spPr/>
        <p:txBody>
          <a:bodyPr>
            <a:normAutofit fontScale="92500"/>
          </a:bodyPr>
          <a:lstStyle/>
          <a:p>
            <a:r>
              <a:rPr lang="en-US" dirty="0"/>
              <a:t>The fuel thermal conductivity decreases with burnup</a:t>
            </a:r>
          </a:p>
          <a:p>
            <a:r>
              <a:rPr lang="en-US" dirty="0"/>
              <a:t>The NFIR model is a fairly accurate empirical model of the fuel thermal conductivity</a:t>
            </a:r>
          </a:p>
          <a:p>
            <a:r>
              <a:rPr lang="en-US" dirty="0"/>
              <a:t>Researchers are working to develop materials models for the fuel and cladding that are mechanistic rather than empirical and that are based on the evolution of the microstructure rather than the burnup</a:t>
            </a:r>
          </a:p>
          <a:p>
            <a:endParaRPr lang="en-US" dirty="0"/>
          </a:p>
          <a:p>
            <a:r>
              <a:rPr lang="en-US" dirty="0"/>
              <a:t>Zirconium alloys used as cladding</a:t>
            </a:r>
          </a:p>
          <a:p>
            <a:r>
              <a:rPr lang="en-US" dirty="0"/>
              <a:t>Zirconium fabricated into an alloy to increase corrosion resistance</a:t>
            </a:r>
          </a:p>
          <a:p>
            <a:r>
              <a:rPr lang="en-US" dirty="0"/>
              <a:t>There are a number of </a:t>
            </a:r>
            <a:r>
              <a:rPr lang="en-US" dirty="0" err="1"/>
              <a:t>Zr</a:t>
            </a:r>
            <a:r>
              <a:rPr lang="en-US" dirty="0"/>
              <a:t> alloys utilized in PWRs as cladding and structural materials</a:t>
            </a:r>
          </a:p>
        </p:txBody>
      </p:sp>
      <p:sp>
        <p:nvSpPr>
          <p:cNvPr id="4" name="Slide Number Placeholder 3">
            <a:extLst>
              <a:ext uri="{FF2B5EF4-FFF2-40B4-BE49-F238E27FC236}">
                <a16:creationId xmlns:a16="http://schemas.microsoft.com/office/drawing/2014/main" id="{1E8B09ED-F306-194F-939A-1C3DA497894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235920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7159-D0F7-7F4F-B408-C21E57D042AE}"/>
              </a:ext>
            </a:extLst>
          </p:cNvPr>
          <p:cNvSpPr>
            <a:spLocks noGrp="1"/>
          </p:cNvSpPr>
          <p:nvPr>
            <p:ph type="title"/>
          </p:nvPr>
        </p:nvSpPr>
        <p:spPr/>
        <p:txBody>
          <a:bodyPr/>
          <a:lstStyle/>
          <a:p>
            <a:r>
              <a:rPr lang="en-US" dirty="0"/>
              <a:t>Alloying Elements</a:t>
            </a:r>
          </a:p>
        </p:txBody>
      </p:sp>
      <p:sp>
        <p:nvSpPr>
          <p:cNvPr id="3" name="Content Placeholder 2">
            <a:extLst>
              <a:ext uri="{FF2B5EF4-FFF2-40B4-BE49-F238E27FC236}">
                <a16:creationId xmlns:a16="http://schemas.microsoft.com/office/drawing/2014/main" id="{553843FA-9FD3-C642-B2BF-10BF154AD6F3}"/>
              </a:ext>
            </a:extLst>
          </p:cNvPr>
          <p:cNvSpPr>
            <a:spLocks noGrp="1"/>
          </p:cNvSpPr>
          <p:nvPr>
            <p:ph idx="1"/>
          </p:nvPr>
        </p:nvSpPr>
        <p:spPr>
          <a:xfrm>
            <a:off x="609600" y="2160495"/>
            <a:ext cx="6739438" cy="3965670"/>
          </a:xfrm>
        </p:spPr>
        <p:txBody>
          <a:bodyPr>
            <a:normAutofit fontScale="85000" lnSpcReduction="20000"/>
          </a:bodyPr>
          <a:lstStyle/>
          <a:p>
            <a:r>
              <a:rPr lang="en-US" dirty="0"/>
              <a:t>The alloying elements impact the microstructure of the material</a:t>
            </a:r>
          </a:p>
          <a:p>
            <a:r>
              <a:rPr lang="en-US" dirty="0"/>
              <a:t>The intermetallic precipitates significantly improve the oxidation behavior</a:t>
            </a:r>
          </a:p>
          <a:p>
            <a:r>
              <a:rPr lang="en-US" dirty="0"/>
              <a:t>In zircaloy 2, the precipitates are</a:t>
            </a:r>
          </a:p>
          <a:p>
            <a:pPr lvl="1"/>
            <a:r>
              <a:rPr lang="en-US" dirty="0" err="1"/>
              <a:t>Zr</a:t>
            </a:r>
            <a:r>
              <a:rPr lang="en-US" dirty="0"/>
              <a:t>(Cr, Fe)</a:t>
            </a:r>
            <a:r>
              <a:rPr lang="en-US" baseline="-25000" dirty="0"/>
              <a:t>2</a:t>
            </a:r>
            <a:endParaRPr lang="en-US" dirty="0"/>
          </a:p>
          <a:p>
            <a:pPr lvl="1"/>
            <a:r>
              <a:rPr lang="en-US" dirty="0"/>
              <a:t>Zr</a:t>
            </a:r>
            <a:r>
              <a:rPr lang="en-US" baseline="-25000" dirty="0"/>
              <a:t>2</a:t>
            </a:r>
            <a:r>
              <a:rPr lang="en-US" dirty="0"/>
              <a:t>(Ni, Fe)</a:t>
            </a:r>
          </a:p>
          <a:p>
            <a:r>
              <a:rPr lang="en-US" dirty="0"/>
              <a:t>In Zircaloy 4, the precipitates are </a:t>
            </a:r>
          </a:p>
          <a:p>
            <a:pPr lvl="1"/>
            <a:r>
              <a:rPr lang="en-US" dirty="0" err="1"/>
              <a:t>Zr</a:t>
            </a:r>
            <a:r>
              <a:rPr lang="en-US" dirty="0"/>
              <a:t>(Cr, Fe)</a:t>
            </a:r>
            <a:r>
              <a:rPr lang="en-US" baseline="-25000" dirty="0"/>
              <a:t>2</a:t>
            </a:r>
            <a:endParaRPr lang="en-US" dirty="0"/>
          </a:p>
          <a:p>
            <a:r>
              <a:rPr lang="en-US" dirty="0"/>
              <a:t>Phosphides (Zr</a:t>
            </a:r>
            <a:r>
              <a:rPr lang="en-US" baseline="-25000" dirty="0"/>
              <a:t>3</a:t>
            </a:r>
            <a:r>
              <a:rPr lang="en-US" dirty="0"/>
              <a:t>P) and </a:t>
            </a:r>
            <a:r>
              <a:rPr lang="en-US" dirty="0" err="1"/>
              <a:t>silicides</a:t>
            </a:r>
            <a:r>
              <a:rPr lang="en-US" dirty="0"/>
              <a:t> (Zr</a:t>
            </a:r>
            <a:r>
              <a:rPr lang="en-US" baseline="-25000" dirty="0"/>
              <a:t>3</a:t>
            </a:r>
            <a:r>
              <a:rPr lang="en-US" dirty="0"/>
              <a:t>Si) are also occasionally found. </a:t>
            </a:r>
          </a:p>
          <a:p>
            <a:r>
              <a:rPr lang="en-US" dirty="0"/>
              <a:t>The precipitate distribution, size, morphology, and composition all impact the properties of the material</a:t>
            </a:r>
          </a:p>
          <a:p>
            <a:endParaRPr lang="en-US" dirty="0"/>
          </a:p>
        </p:txBody>
      </p:sp>
      <p:sp>
        <p:nvSpPr>
          <p:cNvPr id="4" name="Slide Number Placeholder 3">
            <a:extLst>
              <a:ext uri="{FF2B5EF4-FFF2-40B4-BE49-F238E27FC236}">
                <a16:creationId xmlns:a16="http://schemas.microsoft.com/office/drawing/2014/main" id="{6ED4FFEA-6820-D945-BDF1-AF9641AAB32F}"/>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pic>
        <p:nvPicPr>
          <p:cNvPr id="5" name="Picture 4">
            <a:extLst>
              <a:ext uri="{FF2B5EF4-FFF2-40B4-BE49-F238E27FC236}">
                <a16:creationId xmlns:a16="http://schemas.microsoft.com/office/drawing/2014/main" id="{31B179C0-D15A-AC4C-A9FC-A178F78AAEB1}"/>
              </a:ext>
            </a:extLst>
          </p:cNvPr>
          <p:cNvPicPr>
            <a:picLocks noChangeAspect="1"/>
          </p:cNvPicPr>
          <p:nvPr/>
        </p:nvPicPr>
        <p:blipFill>
          <a:blip r:embed="rId2"/>
          <a:stretch>
            <a:fillRect/>
          </a:stretch>
        </p:blipFill>
        <p:spPr>
          <a:xfrm>
            <a:off x="7469110" y="2585463"/>
            <a:ext cx="4543849" cy="2599956"/>
          </a:xfrm>
          <a:prstGeom prst="rect">
            <a:avLst/>
          </a:prstGeom>
        </p:spPr>
      </p:pic>
    </p:spTree>
    <p:extLst>
      <p:ext uri="{BB962C8B-B14F-4D97-AF65-F5344CB8AC3E}">
        <p14:creationId xmlns:p14="http://schemas.microsoft.com/office/powerpoint/2010/main" val="74591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BFAF-9C91-CC42-A958-04BDDC9E25A7}"/>
              </a:ext>
            </a:extLst>
          </p:cNvPr>
          <p:cNvSpPr>
            <a:spLocks noGrp="1"/>
          </p:cNvSpPr>
          <p:nvPr>
            <p:ph type="title"/>
          </p:nvPr>
        </p:nvSpPr>
        <p:spPr/>
        <p:txBody>
          <a:bodyPr/>
          <a:lstStyle/>
          <a:p>
            <a:r>
              <a:rPr lang="en-US" dirty="0"/>
              <a:t>Zirconium Phases</a:t>
            </a:r>
          </a:p>
        </p:txBody>
      </p:sp>
      <p:sp>
        <p:nvSpPr>
          <p:cNvPr id="3" name="Content Placeholder 2">
            <a:extLst>
              <a:ext uri="{FF2B5EF4-FFF2-40B4-BE49-F238E27FC236}">
                <a16:creationId xmlns:a16="http://schemas.microsoft.com/office/drawing/2014/main" id="{F7C1C893-9B69-DB4A-A83B-44166603EBB2}"/>
              </a:ext>
            </a:extLst>
          </p:cNvPr>
          <p:cNvSpPr>
            <a:spLocks noGrp="1"/>
          </p:cNvSpPr>
          <p:nvPr>
            <p:ph idx="1"/>
          </p:nvPr>
        </p:nvSpPr>
        <p:spPr>
          <a:xfrm>
            <a:off x="609600" y="2160495"/>
            <a:ext cx="5634182" cy="3965670"/>
          </a:xfrm>
        </p:spPr>
        <p:txBody>
          <a:bodyPr/>
          <a:lstStyle/>
          <a:p>
            <a:r>
              <a:rPr lang="en-GB" dirty="0">
                <a:latin typeface="Arial" charset="0"/>
                <a:cs typeface="Arial" charset="0"/>
              </a:rPr>
              <a:t>The α-</a:t>
            </a:r>
            <a:r>
              <a:rPr lang="en-GB" dirty="0" err="1">
                <a:latin typeface="Arial" charset="0"/>
                <a:cs typeface="Arial" charset="0"/>
              </a:rPr>
              <a:t>Zr</a:t>
            </a:r>
            <a:r>
              <a:rPr lang="en-GB" dirty="0">
                <a:latin typeface="Arial" charset="0"/>
                <a:cs typeface="Arial" charset="0"/>
              </a:rPr>
              <a:t> phase has a hexagonal-close-packed (HCP) structure. </a:t>
            </a:r>
          </a:p>
          <a:p>
            <a:pPr lvl="1"/>
            <a:r>
              <a:rPr lang="en-GB" dirty="0">
                <a:latin typeface="Arial" charset="0"/>
                <a:cs typeface="Arial" charset="0"/>
              </a:rPr>
              <a:t>At temperatures below about 863ºC</a:t>
            </a:r>
          </a:p>
          <a:p>
            <a:pPr lvl="1"/>
            <a:r>
              <a:rPr lang="en-GB" dirty="0">
                <a:latin typeface="Arial" charset="0"/>
                <a:cs typeface="Arial" charset="0"/>
              </a:rPr>
              <a:t>Has the most desirable properties</a:t>
            </a:r>
          </a:p>
          <a:p>
            <a:r>
              <a:rPr lang="en-GB" dirty="0">
                <a:latin typeface="Arial" charset="0"/>
                <a:cs typeface="Arial" charset="0"/>
              </a:rPr>
              <a:t>The β-</a:t>
            </a:r>
            <a:r>
              <a:rPr lang="en-GB" dirty="0" err="1">
                <a:latin typeface="Arial" charset="0"/>
                <a:cs typeface="Arial" charset="0"/>
              </a:rPr>
              <a:t>Zr</a:t>
            </a:r>
            <a:r>
              <a:rPr lang="en-GB" dirty="0">
                <a:latin typeface="Arial" charset="0"/>
                <a:cs typeface="Arial" charset="0"/>
              </a:rPr>
              <a:t> phase has a body-</a:t>
            </a:r>
            <a:r>
              <a:rPr lang="en-GB" dirty="0" err="1">
                <a:latin typeface="Arial" charset="0"/>
                <a:cs typeface="Arial" charset="0"/>
              </a:rPr>
              <a:t>centered</a:t>
            </a:r>
            <a:r>
              <a:rPr lang="en-GB" dirty="0">
                <a:latin typeface="Arial" charset="0"/>
                <a:cs typeface="Arial" charset="0"/>
              </a:rPr>
              <a:t> cubic (BCC) structure</a:t>
            </a:r>
          </a:p>
          <a:p>
            <a:pPr lvl="1"/>
            <a:r>
              <a:rPr lang="en-GB" dirty="0">
                <a:latin typeface="Arial" charset="0"/>
                <a:cs typeface="Arial" charset="0"/>
              </a:rPr>
              <a:t>We try to avoid this phase</a:t>
            </a:r>
            <a:endParaRPr lang="en-US" dirty="0">
              <a:latin typeface="Arial" charset="0"/>
              <a:cs typeface="Arial" charset="0"/>
            </a:endParaRPr>
          </a:p>
          <a:p>
            <a:endParaRPr lang="en-US" dirty="0"/>
          </a:p>
        </p:txBody>
      </p:sp>
      <p:sp>
        <p:nvSpPr>
          <p:cNvPr id="4" name="Slide Number Placeholder 3">
            <a:extLst>
              <a:ext uri="{FF2B5EF4-FFF2-40B4-BE49-F238E27FC236}">
                <a16:creationId xmlns:a16="http://schemas.microsoft.com/office/drawing/2014/main" id="{08DCA0D1-7668-C241-AB28-94D5E4F78BDD}"/>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pic>
        <p:nvPicPr>
          <p:cNvPr id="5" name="Picture 4">
            <a:extLst>
              <a:ext uri="{FF2B5EF4-FFF2-40B4-BE49-F238E27FC236}">
                <a16:creationId xmlns:a16="http://schemas.microsoft.com/office/drawing/2014/main" id="{31A2CACA-CCEF-404C-94F7-2F2960CE1E19}"/>
              </a:ext>
            </a:extLst>
          </p:cNvPr>
          <p:cNvPicPr>
            <a:picLocks noChangeAspect="1"/>
          </p:cNvPicPr>
          <p:nvPr/>
        </p:nvPicPr>
        <p:blipFill>
          <a:blip r:embed="rId2"/>
          <a:stretch>
            <a:fillRect/>
          </a:stretch>
        </p:blipFill>
        <p:spPr>
          <a:xfrm>
            <a:off x="7168504" y="2353419"/>
            <a:ext cx="4004885" cy="3247347"/>
          </a:xfrm>
          <a:prstGeom prst="rect">
            <a:avLst/>
          </a:prstGeom>
        </p:spPr>
      </p:pic>
    </p:spTree>
    <p:extLst>
      <p:ext uri="{BB962C8B-B14F-4D97-AF65-F5344CB8AC3E}">
        <p14:creationId xmlns:p14="http://schemas.microsoft.com/office/powerpoint/2010/main" val="312061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61BB-B0D7-BA4C-8A22-8C807301B28D}"/>
              </a:ext>
            </a:extLst>
          </p:cNvPr>
          <p:cNvSpPr>
            <a:spLocks noGrp="1"/>
          </p:cNvSpPr>
          <p:nvPr>
            <p:ph type="title"/>
          </p:nvPr>
        </p:nvSpPr>
        <p:spPr/>
        <p:txBody>
          <a:bodyPr/>
          <a:lstStyle/>
          <a:p>
            <a:r>
              <a:rPr lang="en-US" dirty="0" err="1"/>
              <a:t>Zr</a:t>
            </a:r>
            <a:r>
              <a:rPr lang="en-US" dirty="0"/>
              <a:t> Tube Fabrication</a:t>
            </a:r>
          </a:p>
        </p:txBody>
      </p:sp>
      <p:sp>
        <p:nvSpPr>
          <p:cNvPr id="3" name="Content Placeholder 2">
            <a:extLst>
              <a:ext uri="{FF2B5EF4-FFF2-40B4-BE49-F238E27FC236}">
                <a16:creationId xmlns:a16="http://schemas.microsoft.com/office/drawing/2014/main" id="{752810C5-A1EC-D34F-AE47-1B04BB330E14}"/>
              </a:ext>
            </a:extLst>
          </p:cNvPr>
          <p:cNvSpPr>
            <a:spLocks noGrp="1"/>
          </p:cNvSpPr>
          <p:nvPr>
            <p:ph idx="1"/>
          </p:nvPr>
        </p:nvSpPr>
        <p:spPr>
          <a:xfrm>
            <a:off x="609599" y="2160495"/>
            <a:ext cx="6132945" cy="3965670"/>
          </a:xfrm>
        </p:spPr>
        <p:txBody>
          <a:bodyPr>
            <a:normAutofit fontScale="77500" lnSpcReduction="20000"/>
          </a:bodyPr>
          <a:lstStyle/>
          <a:p>
            <a:r>
              <a:rPr lang="en-US" dirty="0"/>
              <a:t>The cladding tubes are fabricated using various processes that SEVERELY deform the material</a:t>
            </a:r>
          </a:p>
          <a:p>
            <a:r>
              <a:rPr lang="en-US" dirty="0"/>
              <a:t>The severe plastic deformation causes significant dislocation hardening, that can make the tube material too brittle</a:t>
            </a:r>
          </a:p>
          <a:p>
            <a:r>
              <a:rPr lang="en-US" dirty="0"/>
              <a:t>Plastic deformation along slip planes results in reorientation of the grains</a:t>
            </a:r>
          </a:p>
          <a:p>
            <a:r>
              <a:rPr lang="en-US" dirty="0"/>
              <a:t>The properties of the material are controlled by heat treatment</a:t>
            </a:r>
          </a:p>
          <a:p>
            <a:r>
              <a:rPr lang="en-US" dirty="0"/>
              <a:t>Raising the temperature, but below 863°C, anneals the sample to reduce cold work (stress-relieved)</a:t>
            </a:r>
          </a:p>
          <a:p>
            <a:r>
              <a:rPr lang="en-US" dirty="0"/>
              <a:t>Raising the temperature above 863°C changes to the β phase. They then quench the sample to create a random texture in the α phase</a:t>
            </a:r>
          </a:p>
        </p:txBody>
      </p:sp>
      <p:sp>
        <p:nvSpPr>
          <p:cNvPr id="4" name="Slide Number Placeholder 3">
            <a:extLst>
              <a:ext uri="{FF2B5EF4-FFF2-40B4-BE49-F238E27FC236}">
                <a16:creationId xmlns:a16="http://schemas.microsoft.com/office/drawing/2014/main" id="{D0D1D519-E2A7-8C4E-987C-5BFDD33EE748}"/>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pic>
        <p:nvPicPr>
          <p:cNvPr id="5" name="Picture 4">
            <a:extLst>
              <a:ext uri="{FF2B5EF4-FFF2-40B4-BE49-F238E27FC236}">
                <a16:creationId xmlns:a16="http://schemas.microsoft.com/office/drawing/2014/main" id="{8511FD9A-0168-BA4B-91BC-18F18FAAA8EA}"/>
              </a:ext>
            </a:extLst>
          </p:cNvPr>
          <p:cNvPicPr>
            <a:picLocks noChangeAspect="1"/>
          </p:cNvPicPr>
          <p:nvPr/>
        </p:nvPicPr>
        <p:blipFill>
          <a:blip r:embed="rId2"/>
          <a:stretch>
            <a:fillRect/>
          </a:stretch>
        </p:blipFill>
        <p:spPr>
          <a:xfrm>
            <a:off x="6478065" y="2160495"/>
            <a:ext cx="4289035" cy="4209185"/>
          </a:xfrm>
          <a:prstGeom prst="rect">
            <a:avLst/>
          </a:prstGeom>
        </p:spPr>
      </p:pic>
    </p:spTree>
    <p:extLst>
      <p:ext uri="{BB962C8B-B14F-4D97-AF65-F5344CB8AC3E}">
        <p14:creationId xmlns:p14="http://schemas.microsoft.com/office/powerpoint/2010/main" val="65043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D011-3A17-2142-932B-B36DF7C0FBCB}"/>
              </a:ext>
            </a:extLst>
          </p:cNvPr>
          <p:cNvSpPr>
            <a:spLocks noGrp="1"/>
          </p:cNvSpPr>
          <p:nvPr>
            <p:ph type="title"/>
          </p:nvPr>
        </p:nvSpPr>
        <p:spPr/>
        <p:txBody>
          <a:bodyPr/>
          <a:lstStyle/>
          <a:p>
            <a:r>
              <a:rPr lang="en-US" dirty="0" err="1"/>
              <a:t>Zr</a:t>
            </a:r>
            <a:r>
              <a:rPr lang="en-US" dirty="0"/>
              <a:t> alloy microstructures</a:t>
            </a:r>
          </a:p>
        </p:txBody>
      </p:sp>
      <p:sp>
        <p:nvSpPr>
          <p:cNvPr id="4" name="Slide Number Placeholder 3">
            <a:extLst>
              <a:ext uri="{FF2B5EF4-FFF2-40B4-BE49-F238E27FC236}">
                <a16:creationId xmlns:a16="http://schemas.microsoft.com/office/drawing/2014/main" id="{A2747340-2D7E-784F-BF64-D8D17CD6AE0F}"/>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grpSp>
        <p:nvGrpSpPr>
          <p:cNvPr id="5" name="Group 4">
            <a:extLst>
              <a:ext uri="{FF2B5EF4-FFF2-40B4-BE49-F238E27FC236}">
                <a16:creationId xmlns:a16="http://schemas.microsoft.com/office/drawing/2014/main" id="{A3433BFA-34FD-DA42-89B6-108C774EAD2E}"/>
              </a:ext>
            </a:extLst>
          </p:cNvPr>
          <p:cNvGrpSpPr/>
          <p:nvPr/>
        </p:nvGrpSpPr>
        <p:grpSpPr>
          <a:xfrm>
            <a:off x="2412779" y="2170462"/>
            <a:ext cx="7366441" cy="4368451"/>
            <a:chOff x="908216" y="1946866"/>
            <a:chExt cx="7366441" cy="4368451"/>
          </a:xfrm>
        </p:grpSpPr>
        <p:pic>
          <p:nvPicPr>
            <p:cNvPr id="6" name="Picture 5">
              <a:extLst>
                <a:ext uri="{FF2B5EF4-FFF2-40B4-BE49-F238E27FC236}">
                  <a16:creationId xmlns:a16="http://schemas.microsoft.com/office/drawing/2014/main" id="{AD42E7AE-42F3-7D43-AD7B-CF09C319E2B1}"/>
                </a:ext>
              </a:extLst>
            </p:cNvPr>
            <p:cNvPicPr>
              <a:picLocks noChangeAspect="1"/>
            </p:cNvPicPr>
            <p:nvPr/>
          </p:nvPicPr>
          <p:blipFill>
            <a:blip r:embed="rId2"/>
            <a:stretch>
              <a:fillRect/>
            </a:stretch>
          </p:blipFill>
          <p:spPr>
            <a:xfrm>
              <a:off x="1051878" y="2346152"/>
              <a:ext cx="7166369" cy="3969165"/>
            </a:xfrm>
            <a:prstGeom prst="rect">
              <a:avLst/>
            </a:prstGeom>
          </p:spPr>
        </p:pic>
        <p:sp>
          <p:nvSpPr>
            <p:cNvPr id="7" name="TextBox 6">
              <a:extLst>
                <a:ext uri="{FF2B5EF4-FFF2-40B4-BE49-F238E27FC236}">
                  <a16:creationId xmlns:a16="http://schemas.microsoft.com/office/drawing/2014/main" id="{0C060F2B-A411-8246-A426-4E87E60B3FC6}"/>
                </a:ext>
              </a:extLst>
            </p:cNvPr>
            <p:cNvSpPr txBox="1"/>
            <p:nvPr/>
          </p:nvSpPr>
          <p:spPr>
            <a:xfrm>
              <a:off x="908216" y="1949407"/>
              <a:ext cx="3374429" cy="369332"/>
            </a:xfrm>
            <a:prstGeom prst="rect">
              <a:avLst/>
            </a:prstGeom>
            <a:noFill/>
          </p:spPr>
          <p:txBody>
            <a:bodyPr wrap="square" rtlCol="0">
              <a:spAutoFit/>
            </a:bodyPr>
            <a:lstStyle/>
            <a:p>
              <a:pPr algn="ctr"/>
              <a:r>
                <a:rPr lang="en-US" i="1" dirty="0"/>
                <a:t>Fully recrystallized after quench</a:t>
              </a:r>
            </a:p>
          </p:txBody>
        </p:sp>
        <p:sp>
          <p:nvSpPr>
            <p:cNvPr id="8" name="TextBox 7">
              <a:extLst>
                <a:ext uri="{FF2B5EF4-FFF2-40B4-BE49-F238E27FC236}">
                  <a16:creationId xmlns:a16="http://schemas.microsoft.com/office/drawing/2014/main" id="{5A6B1839-6D02-334D-8442-DE6551B543D5}"/>
                </a:ext>
              </a:extLst>
            </p:cNvPr>
            <p:cNvSpPr txBox="1"/>
            <p:nvPr/>
          </p:nvSpPr>
          <p:spPr>
            <a:xfrm>
              <a:off x="4900228" y="1946866"/>
              <a:ext cx="3374429" cy="369332"/>
            </a:xfrm>
            <a:prstGeom prst="rect">
              <a:avLst/>
            </a:prstGeom>
            <a:noFill/>
          </p:spPr>
          <p:txBody>
            <a:bodyPr wrap="square" rtlCol="0">
              <a:spAutoFit/>
            </a:bodyPr>
            <a:lstStyle/>
            <a:p>
              <a:pPr algn="ctr"/>
              <a:r>
                <a:rPr lang="en-US" i="1" dirty="0"/>
                <a:t>Stress-relieved microstructure</a:t>
              </a:r>
            </a:p>
          </p:txBody>
        </p:sp>
      </p:grpSp>
    </p:spTree>
    <p:extLst>
      <p:ext uri="{BB962C8B-B14F-4D97-AF65-F5344CB8AC3E}">
        <p14:creationId xmlns:p14="http://schemas.microsoft.com/office/powerpoint/2010/main" val="280189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1032-92E3-8D4C-B568-E3664150F533}"/>
              </a:ext>
            </a:extLst>
          </p:cNvPr>
          <p:cNvSpPr>
            <a:spLocks noGrp="1"/>
          </p:cNvSpPr>
          <p:nvPr>
            <p:ph type="title"/>
          </p:nvPr>
        </p:nvSpPr>
        <p:spPr/>
        <p:txBody>
          <a:bodyPr/>
          <a:lstStyle/>
          <a:p>
            <a:r>
              <a:rPr lang="en-US" dirty="0"/>
              <a:t>Zirconium Creep and Growth</a:t>
            </a:r>
          </a:p>
        </p:txBody>
      </p:sp>
      <p:sp>
        <p:nvSpPr>
          <p:cNvPr id="3" name="Content Placeholder 2">
            <a:extLst>
              <a:ext uri="{FF2B5EF4-FFF2-40B4-BE49-F238E27FC236}">
                <a16:creationId xmlns:a16="http://schemas.microsoft.com/office/drawing/2014/main" id="{50C68D41-F74A-B643-8A24-25C2872B9151}"/>
              </a:ext>
            </a:extLst>
          </p:cNvPr>
          <p:cNvSpPr>
            <a:spLocks noGrp="1"/>
          </p:cNvSpPr>
          <p:nvPr>
            <p:ph idx="1"/>
          </p:nvPr>
        </p:nvSpPr>
        <p:spPr>
          <a:xfrm>
            <a:off x="609600" y="2160495"/>
            <a:ext cx="5449455" cy="3965670"/>
          </a:xfrm>
        </p:spPr>
        <p:txBody>
          <a:bodyPr>
            <a:normAutofit fontScale="85000" lnSpcReduction="10000"/>
          </a:bodyPr>
          <a:lstStyle/>
          <a:p>
            <a:r>
              <a:rPr lang="en-US" dirty="0"/>
              <a:t>The cladding undergoes a very large amount of irradiation during its life, the main effects are: </a:t>
            </a:r>
          </a:p>
          <a:p>
            <a:pPr lvl="1"/>
            <a:r>
              <a:rPr lang="en-US" dirty="0"/>
              <a:t>Interstitial loops form on prism planes</a:t>
            </a:r>
          </a:p>
          <a:p>
            <a:pPr lvl="1"/>
            <a:r>
              <a:rPr lang="en-US" dirty="0"/>
              <a:t>Later in the reactor exposure, vacancy loops form on the basal plane</a:t>
            </a:r>
          </a:p>
          <a:p>
            <a:r>
              <a:rPr lang="en-US" dirty="0"/>
              <a:t>The overall number of displacements to the cladding can be calculated with the NRT model to be G ~ 8 x 10-8 </a:t>
            </a:r>
            <a:r>
              <a:rPr lang="en-US" dirty="0" err="1"/>
              <a:t>dpa</a:t>
            </a:r>
            <a:r>
              <a:rPr lang="en-US" dirty="0"/>
              <a:t>/s, which, over 3 years exposure gives a total of ~ 8 </a:t>
            </a:r>
            <a:r>
              <a:rPr lang="en-US" dirty="0" err="1"/>
              <a:t>dpa</a:t>
            </a:r>
            <a:r>
              <a:rPr lang="en-US" dirty="0"/>
              <a:t> (every atom in the solid is displaced on the average eight times)</a:t>
            </a:r>
          </a:p>
          <a:p>
            <a:endParaRPr lang="en-US" dirty="0"/>
          </a:p>
          <a:p>
            <a:endParaRPr lang="en-US" dirty="0"/>
          </a:p>
        </p:txBody>
      </p:sp>
      <p:sp>
        <p:nvSpPr>
          <p:cNvPr id="4" name="Slide Number Placeholder 3">
            <a:extLst>
              <a:ext uri="{FF2B5EF4-FFF2-40B4-BE49-F238E27FC236}">
                <a16:creationId xmlns:a16="http://schemas.microsoft.com/office/drawing/2014/main" id="{1B2B577D-B750-DF4D-89BD-5E992BB2F90A}"/>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pic>
        <p:nvPicPr>
          <p:cNvPr id="5" name="Picture 2">
            <a:extLst>
              <a:ext uri="{FF2B5EF4-FFF2-40B4-BE49-F238E27FC236}">
                <a16:creationId xmlns:a16="http://schemas.microsoft.com/office/drawing/2014/main" id="{8749424C-6CBE-4548-82E5-435802B10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412279" y="2160495"/>
            <a:ext cx="5557956" cy="3613580"/>
          </a:xfrm>
          <a:prstGeom prst="rect">
            <a:avLst/>
          </a:prstGeom>
        </p:spPr>
      </p:pic>
    </p:spTree>
    <p:extLst>
      <p:ext uri="{BB962C8B-B14F-4D97-AF65-F5344CB8AC3E}">
        <p14:creationId xmlns:p14="http://schemas.microsoft.com/office/powerpoint/2010/main" val="6680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1887</TotalTime>
  <Words>423</Words>
  <Application>Microsoft Macintosh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ＭＳ Ｐゴシック</vt:lpstr>
      <vt:lpstr>Arial</vt:lpstr>
      <vt:lpstr>Calibri</vt:lpstr>
      <vt:lpstr>NCStateU-horizontal-left-logo</vt:lpstr>
      <vt:lpstr>Zirconium Cladding</vt:lpstr>
      <vt:lpstr>Last time</vt:lpstr>
      <vt:lpstr>Alloying Elements</vt:lpstr>
      <vt:lpstr>Zirconium Phases</vt:lpstr>
      <vt:lpstr>Zr Tube Fabrication</vt:lpstr>
      <vt:lpstr>Zr alloy microstructures</vt:lpstr>
      <vt:lpstr>Zirconium Creep and Growth</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 Beeler</cp:lastModifiedBy>
  <cp:revision>44</cp:revision>
  <dcterms:created xsi:type="dcterms:W3CDTF">2020-02-19T20:03:05Z</dcterms:created>
  <dcterms:modified xsi:type="dcterms:W3CDTF">2020-03-31T21:01:02Z</dcterms:modified>
</cp:coreProperties>
</file>