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380" r:id="rId3"/>
    <p:sldId id="381" r:id="rId4"/>
    <p:sldId id="382" r:id="rId5"/>
    <p:sldId id="388" r:id="rId6"/>
    <p:sldId id="383" r:id="rId7"/>
    <p:sldId id="384" r:id="rId8"/>
    <p:sldId id="389" r:id="rId9"/>
    <p:sldId id="390" r:id="rId10"/>
    <p:sldId id="391" r:id="rId11"/>
    <p:sldId id="392" r:id="rId12"/>
    <p:sldId id="395" r:id="rId13"/>
    <p:sldId id="397" r:id="rId14"/>
    <p:sldId id="398" r:id="rId15"/>
    <p:sldId id="399" r:id="rId16"/>
    <p:sldId id="400" r:id="rId17"/>
    <p:sldId id="394" r:id="rId18"/>
    <p:sldId id="387" r:id="rId19"/>
    <p:sldId id="396" r:id="rId20"/>
    <p:sldId id="3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CD4"/>
    <a:srgbClr val="3960BB"/>
    <a:srgbClr val="01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7"/>
    <p:restoredTop sz="94672"/>
  </p:normalViewPr>
  <p:slideViewPr>
    <p:cSldViewPr snapToGrid="0" snapToObjects="1">
      <p:cViewPr varScale="1">
        <p:scale>
          <a:sx n="125" d="100"/>
          <a:sy n="125" d="100"/>
        </p:scale>
        <p:origin x="176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4C3FB-728F-D542-A36B-58ED66AD060D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67437-FE57-AE4D-9793-B231528A0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7437-FE57-AE4D-9793-B231528A00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7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67437-FE57-AE4D-9793-B231528A00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919111" cy="6928556"/>
          </a:xfrm>
          <a:prstGeom prst="rect">
            <a:avLst/>
          </a:prstGeom>
          <a:solidFill>
            <a:srgbClr val="0124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611" y="2320921"/>
            <a:ext cx="6348589" cy="1279529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5285" y="3886200"/>
            <a:ext cx="5357113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2069EA7-0548-F14D-85E5-F5DD102DDCBB}" type="datetimeFigureOut">
              <a:rPr lang="en-US" smtClean="0"/>
              <a:pPr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PSU_ENG_RGB_REV_Black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15" y="66358"/>
            <a:ext cx="2078047" cy="74683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2109611" y="1857323"/>
            <a:ext cx="6348589" cy="540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124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err="1"/>
              <a:t>NucE</a:t>
            </a:r>
            <a:r>
              <a:rPr lang="en-US" sz="2400" i="1" dirty="0"/>
              <a:t> 497: Reactor Fuel Performance</a:t>
            </a:r>
          </a:p>
        </p:txBody>
      </p:sp>
    </p:spTree>
    <p:extLst>
      <p:ext uri="{BB962C8B-B14F-4D97-AF65-F5344CB8AC3E}">
        <p14:creationId xmlns:p14="http://schemas.microsoft.com/office/powerpoint/2010/main" val="370113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4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83439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60500"/>
            <a:ext cx="4095750" cy="415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1050" y="1460500"/>
            <a:ext cx="4095750" cy="415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924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83439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60500"/>
            <a:ext cx="4095750" cy="415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1050" y="1460500"/>
            <a:ext cx="4095750" cy="4152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31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071"/>
            <a:ext cx="8229600" cy="10058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8977"/>
            <a:ext cx="8229600" cy="495714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3"/>
          <p:cNvSpPr txBox="1">
            <a:spLocks/>
          </p:cNvSpPr>
          <p:nvPr userDrawn="1"/>
        </p:nvSpPr>
        <p:spPr>
          <a:xfrm>
            <a:off x="0" y="1"/>
            <a:ext cx="9144000" cy="595984"/>
          </a:xfrm>
          <a:prstGeom prst="rect">
            <a:avLst/>
          </a:prstGeom>
          <a:solidFill>
            <a:srgbClr val="012452"/>
          </a:solidFill>
          <a:ln>
            <a:solidFill>
              <a:srgbClr val="012452"/>
            </a:solidFill>
          </a:ln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</a:rPr>
              <a:t>NucE</a:t>
            </a:r>
            <a:r>
              <a:rPr lang="en-US" sz="2000" b="1" baseline="0" dirty="0">
                <a:solidFill>
                  <a:schemeClr val="bg1"/>
                </a:solidFill>
              </a:rPr>
              <a:t> 497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28380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rgbClr val="3F6CD4"/>
                </a:solidFill>
              </a:rPr>
              <a:t>Reactor Fuel Performance</a:t>
            </a:r>
          </a:p>
        </p:txBody>
      </p:sp>
      <p:pic>
        <p:nvPicPr>
          <p:cNvPr id="10" name="Picture 9" descr="PSU_ENG_RGB_REV_287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" t="17615" r="5681" b="16776"/>
          <a:stretch/>
        </p:blipFill>
        <p:spPr>
          <a:xfrm>
            <a:off x="66841" y="49827"/>
            <a:ext cx="1851527" cy="5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7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071"/>
            <a:ext cx="8229600" cy="10058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9911"/>
            <a:ext cx="4038600" cy="44962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9912"/>
            <a:ext cx="4038600" cy="44962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3"/>
          <p:cNvSpPr txBox="1">
            <a:spLocks/>
          </p:cNvSpPr>
          <p:nvPr userDrawn="1"/>
        </p:nvSpPr>
        <p:spPr>
          <a:xfrm>
            <a:off x="0" y="1"/>
            <a:ext cx="9144000" cy="595984"/>
          </a:xfrm>
          <a:prstGeom prst="rect">
            <a:avLst/>
          </a:prstGeom>
          <a:solidFill>
            <a:srgbClr val="012452"/>
          </a:solidFill>
          <a:ln>
            <a:solidFill>
              <a:srgbClr val="012452"/>
            </a:solidFill>
          </a:ln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</a:rPr>
              <a:t>NucE</a:t>
            </a:r>
            <a:r>
              <a:rPr lang="en-US" sz="2000" b="1" baseline="0" dirty="0">
                <a:solidFill>
                  <a:schemeClr val="bg1"/>
                </a:solidFill>
              </a:rPr>
              <a:t> 497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28380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rgbClr val="3F6CD4"/>
                </a:solidFill>
              </a:rPr>
              <a:t>Reactor Fuel Performance</a:t>
            </a:r>
          </a:p>
        </p:txBody>
      </p:sp>
      <p:pic>
        <p:nvPicPr>
          <p:cNvPr id="18" name="Picture 17" descr="PSU_ENG_RGB_REV_287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" t="17615" r="5681" b="16776"/>
          <a:stretch/>
        </p:blipFill>
        <p:spPr>
          <a:xfrm>
            <a:off x="66841" y="49827"/>
            <a:ext cx="1851527" cy="5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0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071"/>
            <a:ext cx="8229600" cy="10058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29911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9673"/>
            <a:ext cx="4040188" cy="38564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29911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9673"/>
            <a:ext cx="4041775" cy="38564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3"/>
          <p:cNvSpPr txBox="1">
            <a:spLocks/>
          </p:cNvSpPr>
          <p:nvPr userDrawn="1"/>
        </p:nvSpPr>
        <p:spPr>
          <a:xfrm>
            <a:off x="0" y="1"/>
            <a:ext cx="9144000" cy="595984"/>
          </a:xfrm>
          <a:prstGeom prst="rect">
            <a:avLst/>
          </a:prstGeom>
          <a:solidFill>
            <a:srgbClr val="012452"/>
          </a:solidFill>
          <a:ln>
            <a:solidFill>
              <a:srgbClr val="012452"/>
            </a:solidFill>
          </a:ln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</a:rPr>
              <a:t>NucE</a:t>
            </a:r>
            <a:r>
              <a:rPr lang="en-US" sz="2000" b="1" baseline="0" dirty="0">
                <a:solidFill>
                  <a:schemeClr val="bg1"/>
                </a:solidFill>
              </a:rPr>
              <a:t> 497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0" y="28380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rgbClr val="3F6CD4"/>
                </a:solidFill>
              </a:rPr>
              <a:t>Reactor Fuel Performance</a:t>
            </a:r>
          </a:p>
        </p:txBody>
      </p:sp>
      <p:pic>
        <p:nvPicPr>
          <p:cNvPr id="18" name="Picture 17" descr="PSU_ENG_RGB_REV_287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" t="17615" r="5681" b="16776"/>
          <a:stretch/>
        </p:blipFill>
        <p:spPr>
          <a:xfrm>
            <a:off x="66841" y="49827"/>
            <a:ext cx="1851527" cy="5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6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4070"/>
            <a:ext cx="8229600" cy="10038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3"/>
          <p:cNvSpPr txBox="1">
            <a:spLocks/>
          </p:cNvSpPr>
          <p:nvPr userDrawn="1"/>
        </p:nvSpPr>
        <p:spPr>
          <a:xfrm>
            <a:off x="0" y="1"/>
            <a:ext cx="9144000" cy="595984"/>
          </a:xfrm>
          <a:prstGeom prst="rect">
            <a:avLst/>
          </a:prstGeom>
          <a:solidFill>
            <a:srgbClr val="012452"/>
          </a:solidFill>
          <a:ln>
            <a:solidFill>
              <a:srgbClr val="012452"/>
            </a:solidFill>
          </a:ln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</a:rPr>
              <a:t>NucE</a:t>
            </a:r>
            <a:r>
              <a:rPr lang="en-US" sz="2000" b="1" baseline="0" dirty="0">
                <a:solidFill>
                  <a:schemeClr val="bg1"/>
                </a:solidFill>
              </a:rPr>
              <a:t> 497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28380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rgbClr val="3F6CD4"/>
                </a:solidFill>
              </a:rPr>
              <a:t>Reactor Fuel Performance</a:t>
            </a:r>
          </a:p>
        </p:txBody>
      </p:sp>
      <p:pic>
        <p:nvPicPr>
          <p:cNvPr id="14" name="Picture 13" descr="PSU_ENG_RGB_REV_287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" t="17615" r="5681" b="16776"/>
          <a:stretch/>
        </p:blipFill>
        <p:spPr>
          <a:xfrm>
            <a:off x="66841" y="49827"/>
            <a:ext cx="1851527" cy="5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3"/>
          <p:cNvSpPr txBox="1">
            <a:spLocks/>
          </p:cNvSpPr>
          <p:nvPr userDrawn="1"/>
        </p:nvSpPr>
        <p:spPr>
          <a:xfrm>
            <a:off x="0" y="1"/>
            <a:ext cx="9144000" cy="595984"/>
          </a:xfrm>
          <a:prstGeom prst="rect">
            <a:avLst/>
          </a:prstGeom>
          <a:solidFill>
            <a:srgbClr val="012452"/>
          </a:solidFill>
          <a:ln>
            <a:solidFill>
              <a:srgbClr val="012452"/>
            </a:solidFill>
          </a:ln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err="1">
                <a:solidFill>
                  <a:schemeClr val="bg1"/>
                </a:solidFill>
              </a:rPr>
              <a:t>NucE</a:t>
            </a:r>
            <a:r>
              <a:rPr lang="en-US" sz="2000" b="1" baseline="0" dirty="0">
                <a:solidFill>
                  <a:schemeClr val="bg1"/>
                </a:solidFill>
              </a:rPr>
              <a:t> 497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28380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srgbClr val="3F6CD4"/>
                </a:solidFill>
              </a:rPr>
              <a:t>Reactor Fuel Performance</a:t>
            </a:r>
          </a:p>
        </p:txBody>
      </p:sp>
      <p:pic>
        <p:nvPicPr>
          <p:cNvPr id="11" name="Picture 10" descr="PSU_ENG_RGB_REV_287-0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0" t="17615" r="5681" b="16776"/>
          <a:stretch/>
        </p:blipFill>
        <p:spPr>
          <a:xfrm>
            <a:off x="66841" y="49827"/>
            <a:ext cx="1851527" cy="50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2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069EA7-0548-F14D-85E5-F5DD102DDCBB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584DE9-44BA-A549-9DA5-398247FA1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4071"/>
            <a:ext cx="8229600" cy="525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0073"/>
            <a:ext cx="8229600" cy="5386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78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012452"/>
          </a:solidFill>
          <a:latin typeface="+mj-lt"/>
          <a:ea typeface="+mj-ea"/>
          <a:cs typeface="+mj-cs"/>
        </a:defRPr>
      </a:lvl1pPr>
    </p:titleStyle>
    <p:bodyStyle>
      <a:lvl1pPr marL="227013" indent="-227013" algn="l" defTabSz="457200" rtl="0" eaLnBrk="1" latinLnBrk="0" hangingPunct="1">
        <a:spcBef>
          <a:spcPct val="20000"/>
        </a:spcBef>
        <a:buClr>
          <a:srgbClr val="3960BB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960BB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960BB"/>
        </a:buClr>
        <a:buSzPct val="50000"/>
        <a:buFont typeface="Wingdings" charset="2"/>
        <a:buChar char="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34.emf"/><Relationship Id="rId7" Type="http://schemas.openxmlformats.org/officeDocument/2006/relationships/image" Target="../media/image19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36.emf"/><Relationship Id="rId10" Type="http://schemas.openxmlformats.org/officeDocument/2006/relationships/image" Target="../media/image32.png"/><Relationship Id="rId4" Type="http://schemas.openxmlformats.org/officeDocument/2006/relationships/image" Target="../media/image35.emf"/><Relationship Id="rId9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611" y="2320921"/>
            <a:ext cx="6348589" cy="1642816"/>
          </a:xfrm>
        </p:spPr>
        <p:txBody>
          <a:bodyPr>
            <a:normAutofit/>
          </a:bodyPr>
          <a:lstStyle/>
          <a:p>
            <a:pPr marL="1770063" indent="-1770063"/>
            <a:r>
              <a:rPr lang="en-US" dirty="0"/>
              <a:t>Lecture 7: Analytical solution of the fuel temperature 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5285" y="3886200"/>
            <a:ext cx="5357113" cy="2056834"/>
          </a:xfrm>
        </p:spPr>
        <p:txBody>
          <a:bodyPr>
            <a:normAutofit/>
          </a:bodyPr>
          <a:lstStyle/>
          <a:p>
            <a:r>
              <a:rPr lang="en-US" dirty="0"/>
              <a:t>January 25, 2017</a:t>
            </a:r>
          </a:p>
          <a:p>
            <a:r>
              <a:rPr lang="en-US" dirty="0"/>
              <a:t>Michael R Tonks</a:t>
            </a:r>
          </a:p>
          <a:p>
            <a:r>
              <a:rPr lang="en-US" dirty="0"/>
              <a:t>Mechanical and Nuclear Engineering</a:t>
            </a:r>
          </a:p>
          <a:p>
            <a:endParaRPr lang="en-US" dirty="0"/>
          </a:p>
          <a:p>
            <a:r>
              <a:rPr lang="en-US" dirty="0"/>
              <a:t>Some content taken Professor Motta’s book, chapter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0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to summarize the analytical temperature equations: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Note, </a:t>
            </a:r>
            <a:r>
              <a:rPr lang="en-US" dirty="0" err="1"/>
              <a:t>t</a:t>
            </a:r>
            <a:r>
              <a:rPr lang="en-US" baseline="-25000" dirty="0" err="1"/>
              <a:t>C</a:t>
            </a:r>
            <a:r>
              <a:rPr lang="en-US" dirty="0"/>
              <a:t> = </a:t>
            </a:r>
            <a:r>
              <a:rPr lang="en-US" dirty="0" err="1"/>
              <a:t>δ</a:t>
            </a:r>
            <a:r>
              <a:rPr lang="en-US" baseline="-25000" dirty="0" err="1"/>
              <a:t>c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5259" y="2683083"/>
            <a:ext cx="2842618" cy="495300"/>
            <a:chOff x="2222459" y="3832646"/>
            <a:chExt cx="2842618" cy="495300"/>
          </a:xfrm>
        </p:grpSpPr>
        <p:pic>
          <p:nvPicPr>
            <p:cNvPr id="5" name="Picture 4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877" y="3832646"/>
              <a:ext cx="1727200" cy="4953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222459" y="3870799"/>
              <a:ext cx="972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</a:rPr>
                <a:t>Fuel: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5259" y="3218752"/>
            <a:ext cx="3210918" cy="558800"/>
            <a:chOff x="2222459" y="4368315"/>
            <a:chExt cx="3210918" cy="558800"/>
          </a:xfrm>
        </p:grpSpPr>
        <p:pic>
          <p:nvPicPr>
            <p:cNvPr id="9" name="Picture 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877" y="4368315"/>
              <a:ext cx="2095500" cy="5588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222459" y="4398537"/>
              <a:ext cx="972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</a:rPr>
                <a:t>Gap: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6645" y="3828580"/>
            <a:ext cx="3511932" cy="520700"/>
            <a:chOff x="2073845" y="4978143"/>
            <a:chExt cx="3511932" cy="520700"/>
          </a:xfrm>
        </p:grpSpPr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877" y="4978143"/>
              <a:ext cx="2247900" cy="5207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073845" y="5002672"/>
              <a:ext cx="112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</a:rPr>
                <a:t>Cladding: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5259" y="4406415"/>
            <a:ext cx="3512385" cy="520700"/>
            <a:chOff x="2222459" y="5555978"/>
            <a:chExt cx="3512385" cy="520700"/>
          </a:xfrm>
        </p:grpSpPr>
        <p:pic>
          <p:nvPicPr>
            <p:cNvPr id="15" name="Picture 14" descr="latex-image-1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26"/>
            <a:stretch/>
          </p:blipFill>
          <p:spPr>
            <a:xfrm>
              <a:off x="3337877" y="5555978"/>
              <a:ext cx="2396967" cy="5207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222459" y="5600490"/>
              <a:ext cx="972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</a:rPr>
                <a:t>Coolant: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468006" y="2228241"/>
            <a:ext cx="293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Inc</a:t>
            </a:r>
            <a:r>
              <a:rPr lang="en-US" b="1" dirty="0"/>
              <a:t> terms of Q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56479" y="2192103"/>
            <a:ext cx="293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terms of LHR</a:t>
            </a:r>
          </a:p>
        </p:txBody>
      </p:sp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77" y="3178383"/>
            <a:ext cx="2197100" cy="5461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77" y="2607968"/>
            <a:ext cx="1625600" cy="4826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377" y="3771278"/>
            <a:ext cx="2527300" cy="6096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485" y="3110306"/>
            <a:ext cx="1181100" cy="508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4016" y="4349280"/>
            <a:ext cx="2471179" cy="8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1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/>
              <a:t>Fuel and Cladding Thermal Properties</a:t>
            </a:r>
            <a:r>
              <a:rPr lang="en-US"/>
              <a:t> 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939045794"/>
              </p:ext>
            </p:extLst>
          </p:nvPr>
        </p:nvGraphicFramePr>
        <p:xfrm>
          <a:off x="457200" y="1755775"/>
          <a:ext cx="8229600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4" imgW="5638800" imgH="1397000" progId="Word.Document.8">
                  <p:embed/>
                </p:oleObj>
              </mc:Choice>
              <mc:Fallback>
                <p:oleObj name="Document" r:id="rId4" imgW="5638800" imgH="1397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55775"/>
                        <a:ext cx="8229600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0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solve for the temperature profile across the radius, you first solve for the transition temperatures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first solve for the transition temperatures.</a:t>
            </a:r>
          </a:p>
          <a:p>
            <a:r>
              <a:rPr lang="en-US" dirty="0"/>
              <a:t>Start from the coolant and work inward</a:t>
            </a:r>
          </a:p>
          <a:p>
            <a:r>
              <a:rPr lang="en-US" dirty="0"/>
              <a:t>Then, assume a linear profile everywhere except in</a:t>
            </a:r>
            <a:br>
              <a:rPr lang="en-US" dirty="0"/>
            </a:br>
            <a:r>
              <a:rPr lang="en-US" dirty="0"/>
              <a:t>in the fuel</a:t>
            </a:r>
          </a:p>
          <a:p>
            <a:r>
              <a:rPr lang="en-US" dirty="0"/>
              <a:t>Finally, solve for the temperature profile throughout</a:t>
            </a:r>
            <a:br>
              <a:rPr lang="en-US" dirty="0"/>
            </a:br>
            <a:r>
              <a:rPr lang="en-US" dirty="0"/>
              <a:t>the fuel</a:t>
            </a:r>
          </a:p>
        </p:txBody>
      </p:sp>
      <p:pic>
        <p:nvPicPr>
          <p:cNvPr id="4" name="Picture 7" descr="temp_3Dslice.png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038" t="21089" r="40648" b="19846"/>
          <a:stretch>
            <a:fillRect/>
          </a:stretch>
        </p:blipFill>
        <p:spPr bwMode="auto">
          <a:xfrm>
            <a:off x="6844356" y="2122101"/>
            <a:ext cx="2270643" cy="453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90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770577" y="3920789"/>
            <a:ext cx="3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 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0993" y="2289841"/>
            <a:ext cx="375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98235" y="228984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3189" y="1778957"/>
            <a:ext cx="106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/>
              <a:t>T</a:t>
            </a:r>
            <a:r>
              <a:rPr lang="en-US" baseline="-25000" dirty="0"/>
              <a:t>CO</a:t>
            </a:r>
            <a:r>
              <a:rPr lang="en-US" dirty="0"/>
              <a:t>   T</a:t>
            </a:r>
            <a:r>
              <a:rPr lang="en-US" baseline="-25000" dirty="0"/>
              <a:t>CI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4512" y="3929965"/>
            <a:ext cx="55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cool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826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 the temperature profile for a fuel rod using the following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cool</a:t>
            </a:r>
            <a:r>
              <a:rPr lang="en-US" dirty="0"/>
              <a:t>=580 K; LHR = 200 W/cm; </a:t>
            </a:r>
            <a:r>
              <a:rPr lang="en-US" dirty="0" err="1"/>
              <a:t>h</a:t>
            </a:r>
            <a:r>
              <a:rPr lang="en-US" baseline="-25000" dirty="0" err="1"/>
              <a:t>cool</a:t>
            </a:r>
            <a:r>
              <a:rPr lang="en-US" dirty="0"/>
              <a:t> =2.5 W/cm</a:t>
            </a:r>
            <a:r>
              <a:rPr lang="en-US" baseline="30000" dirty="0"/>
              <a:t>2</a:t>
            </a:r>
            <a:r>
              <a:rPr lang="en-US" dirty="0"/>
              <a:t>- K</a:t>
            </a:r>
          </a:p>
          <a:p>
            <a:r>
              <a:rPr lang="en-US" dirty="0"/>
              <a:t>Fuel pellet radius R</a:t>
            </a:r>
            <a:r>
              <a:rPr lang="en-US" baseline="-25000" dirty="0"/>
              <a:t>F</a:t>
            </a:r>
            <a:r>
              <a:rPr lang="en-US" dirty="0"/>
              <a:t> =0.5 cm, Cladding thickness </a:t>
            </a:r>
            <a:r>
              <a:rPr lang="en-US" baseline="-25000" dirty="0"/>
              <a:t>C</a:t>
            </a:r>
            <a:r>
              <a:rPr lang="en-US" dirty="0"/>
              <a:t>= 0.06 cm; </a:t>
            </a:r>
            <a:br>
              <a:rPr lang="en-US" dirty="0"/>
            </a:br>
            <a:r>
              <a:rPr lang="en-US" dirty="0"/>
              <a:t>Gap width </a:t>
            </a:r>
            <a:r>
              <a:rPr lang="en-US" baseline="-25000" dirty="0"/>
              <a:t>gap</a:t>
            </a:r>
            <a:r>
              <a:rPr lang="en-US" dirty="0"/>
              <a:t>= 30 m </a:t>
            </a:r>
          </a:p>
          <a:p>
            <a:r>
              <a:rPr lang="en-US" dirty="0"/>
              <a:t>First, we calculate T</a:t>
            </a:r>
            <a:r>
              <a:rPr lang="en-US" baseline="-25000" dirty="0"/>
              <a:t>CO </a:t>
            </a:r>
            <a:r>
              <a:rPr lang="en-US" dirty="0"/>
              <a:t>= LHR/(2 π </a:t>
            </a:r>
            <a:r>
              <a:rPr lang="en-US" dirty="0" err="1"/>
              <a:t>R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/>
              <a:t>cool</a:t>
            </a:r>
            <a:r>
              <a:rPr lang="en-US" dirty="0"/>
              <a:t>) + </a:t>
            </a:r>
            <a:r>
              <a:rPr lang="en-US" dirty="0" err="1"/>
              <a:t>T</a:t>
            </a:r>
            <a:r>
              <a:rPr lang="en-US" baseline="-25000" dirty="0" err="1"/>
              <a:t>cool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CO </a:t>
            </a:r>
            <a:r>
              <a:rPr lang="en-US" dirty="0"/>
              <a:t>= 200/(2 π*0.5*2.5) + 580 = 25.5 + 580 = 605.5 K;</a:t>
            </a:r>
          </a:p>
          <a:p>
            <a:r>
              <a:rPr lang="en-US" dirty="0"/>
              <a:t>Then, T</a:t>
            </a:r>
            <a:r>
              <a:rPr lang="en-US" baseline="-25000" dirty="0"/>
              <a:t>CI</a:t>
            </a:r>
            <a:r>
              <a:rPr lang="en-US" dirty="0"/>
              <a:t> = LHR </a:t>
            </a:r>
            <a:r>
              <a:rPr lang="en-US" baseline="-25000" dirty="0"/>
              <a:t>C</a:t>
            </a:r>
            <a:r>
              <a:rPr lang="en-US" dirty="0"/>
              <a:t>/(2 π </a:t>
            </a:r>
            <a:r>
              <a:rPr lang="en-US" dirty="0" err="1"/>
              <a:t>R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c</a:t>
            </a:r>
            <a:r>
              <a:rPr lang="en-US" dirty="0"/>
              <a:t>) + T</a:t>
            </a:r>
            <a:r>
              <a:rPr lang="en-US" baseline="-25000" dirty="0"/>
              <a:t>CO,</a:t>
            </a:r>
            <a:r>
              <a:rPr lang="en-US" dirty="0"/>
              <a:t> where </a:t>
            </a:r>
            <a:r>
              <a:rPr lang="en-US" dirty="0" err="1"/>
              <a:t>k</a:t>
            </a:r>
            <a:r>
              <a:rPr lang="en-US" baseline="-25000" dirty="0" err="1"/>
              <a:t>c</a:t>
            </a:r>
            <a:r>
              <a:rPr lang="en-US" dirty="0"/>
              <a:t> =  0.17 W/cm-K (from table)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CI </a:t>
            </a:r>
            <a:r>
              <a:rPr lang="en-US" dirty="0"/>
              <a:t>= 200*0.06/(2 π*0.5*0.17) + 605.5 = 22.5 + 605.5 = 628.0 K ;</a:t>
            </a:r>
          </a:p>
          <a:p>
            <a:r>
              <a:rPr lang="en-US" dirty="0"/>
              <a:t>Next,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LHR /(2 π </a:t>
            </a:r>
            <a:r>
              <a:rPr lang="en-US" dirty="0" err="1"/>
              <a:t>R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dirty="0" err="1"/>
              <a:t>h</a:t>
            </a:r>
            <a:r>
              <a:rPr lang="en-US" baseline="-25000" dirty="0" err="1"/>
              <a:t>gap</a:t>
            </a:r>
            <a:r>
              <a:rPr lang="en-US" dirty="0"/>
              <a:t>) + T</a:t>
            </a:r>
            <a:r>
              <a:rPr lang="en-US" baseline="-25000" dirty="0"/>
              <a:t>CI,</a:t>
            </a:r>
            <a:r>
              <a:rPr lang="en-US" dirty="0"/>
              <a:t> where </a:t>
            </a:r>
            <a:r>
              <a:rPr lang="en-US" dirty="0" err="1"/>
              <a:t>k</a:t>
            </a:r>
            <a:r>
              <a:rPr lang="en-US" baseline="-25000" dirty="0" err="1"/>
              <a:t>He</a:t>
            </a:r>
            <a:r>
              <a:rPr lang="en-US" dirty="0"/>
              <a:t> = 16-e6 T</a:t>
            </a:r>
            <a:r>
              <a:rPr lang="en-US" baseline="-25000" dirty="0"/>
              <a:t>ci</a:t>
            </a:r>
            <a:r>
              <a:rPr lang="en-US" baseline="30000" dirty="0"/>
              <a:t>0.79</a:t>
            </a:r>
            <a:r>
              <a:rPr lang="en-US" dirty="0"/>
              <a:t> = 0.0026 W/cm-K</a:t>
            </a:r>
            <a:br>
              <a:rPr lang="en-US" dirty="0"/>
            </a:br>
            <a:r>
              <a:rPr lang="en-US" dirty="0" err="1"/>
              <a:t>h</a:t>
            </a:r>
            <a:r>
              <a:rPr lang="en-US" baseline="-25000" dirty="0" err="1"/>
              <a:t>gap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aseline="-25000" dirty="0" err="1"/>
              <a:t>He</a:t>
            </a:r>
            <a:r>
              <a:rPr lang="en-US" dirty="0"/>
              <a:t>/</a:t>
            </a:r>
            <a:r>
              <a:rPr lang="en-US" dirty="0" err="1"/>
              <a:t>δ</a:t>
            </a:r>
            <a:r>
              <a:rPr lang="en-US" baseline="-25000" dirty="0" err="1"/>
              <a:t>gap</a:t>
            </a:r>
            <a:r>
              <a:rPr lang="en-US" dirty="0"/>
              <a:t> = 0.0026/30e-4 = 0.87 W/cm</a:t>
            </a:r>
            <a:r>
              <a:rPr lang="en-US" baseline="30000" dirty="0"/>
              <a:t>2</a:t>
            </a:r>
            <a:r>
              <a:rPr lang="en-US" dirty="0"/>
              <a:t>-K </a:t>
            </a:r>
            <a:br>
              <a:rPr lang="en-US" dirty="0"/>
            </a:b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dirty="0"/>
              <a:t>= 200/(2 π*0.5*0.87) + 628.0 = 73.5 + 628.0 = 701.5 K ;</a:t>
            </a:r>
          </a:p>
          <a:p>
            <a:r>
              <a:rPr lang="en-US" dirty="0"/>
              <a:t>Finally, T</a:t>
            </a:r>
            <a:r>
              <a:rPr lang="en-US" baseline="-25000" dirty="0"/>
              <a:t>0</a:t>
            </a:r>
            <a:r>
              <a:rPr lang="en-US" dirty="0"/>
              <a:t> = LHR/(2 π k) +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baseline="-25000" dirty="0"/>
              <a:t>,</a:t>
            </a:r>
            <a:r>
              <a:rPr lang="en-US" dirty="0"/>
              <a:t> where k =  0.03 W/cm-K (from table) </a:t>
            </a:r>
            <a:br>
              <a:rPr lang="en-US" dirty="0"/>
            </a:br>
            <a:r>
              <a:rPr lang="en-US" dirty="0"/>
              <a:t>T</a:t>
            </a:r>
            <a:r>
              <a:rPr lang="en-US" baseline="-25000" dirty="0"/>
              <a:t>0 </a:t>
            </a:r>
            <a:r>
              <a:rPr lang="en-US" dirty="0"/>
              <a:t>= 200/(4 π*0.03) + 701.5 = 530.5 + 701.5 = 1232.0 K 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6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finish, by calculating the temperature profile throughout the fuel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74" y="1627935"/>
            <a:ext cx="29845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12" y="265664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problem: Calculate the fuel centerline temperature if 30% of the gas in the gap is </a:t>
            </a:r>
            <a:r>
              <a:rPr lang="en-US" dirty="0" err="1"/>
              <a:t>Xe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cool</a:t>
            </a:r>
            <a:r>
              <a:rPr lang="en-US" dirty="0"/>
              <a:t>=580 K; LHR = 200 W/cm; </a:t>
            </a:r>
            <a:r>
              <a:rPr lang="en-US" dirty="0" err="1"/>
              <a:t>h</a:t>
            </a:r>
            <a:r>
              <a:rPr lang="en-US" baseline="-25000" dirty="0" err="1"/>
              <a:t>cool</a:t>
            </a:r>
            <a:r>
              <a:rPr lang="en-US" dirty="0"/>
              <a:t> =2.5 W/cm</a:t>
            </a:r>
            <a:r>
              <a:rPr lang="en-US" baseline="30000" dirty="0"/>
              <a:t>2</a:t>
            </a:r>
            <a:r>
              <a:rPr lang="en-US" dirty="0"/>
              <a:t>- K</a:t>
            </a:r>
          </a:p>
          <a:p>
            <a:r>
              <a:rPr lang="en-US" dirty="0"/>
              <a:t>Fuel pellet radius R</a:t>
            </a:r>
            <a:r>
              <a:rPr lang="en-US" baseline="-25000" dirty="0"/>
              <a:t>F</a:t>
            </a:r>
            <a:r>
              <a:rPr lang="en-US" dirty="0"/>
              <a:t> =0.5 cm, Cladding thickness </a:t>
            </a:r>
            <a:r>
              <a:rPr lang="en-US" baseline="-25000" dirty="0"/>
              <a:t>C</a:t>
            </a:r>
            <a:r>
              <a:rPr lang="en-US" dirty="0"/>
              <a:t>= 0.06 cm; </a:t>
            </a:r>
            <a:br>
              <a:rPr lang="en-US" dirty="0"/>
            </a:br>
            <a:r>
              <a:rPr lang="en-US" dirty="0"/>
              <a:t>Gap width </a:t>
            </a:r>
            <a:r>
              <a:rPr lang="en-US" baseline="-25000" dirty="0"/>
              <a:t>gap</a:t>
            </a:r>
            <a:r>
              <a:rPr lang="en-US" dirty="0"/>
              <a:t>= 30 m </a:t>
            </a:r>
          </a:p>
          <a:p>
            <a:r>
              <a:rPr lang="en-US" dirty="0"/>
              <a:t>T</a:t>
            </a:r>
            <a:r>
              <a:rPr lang="en-US" baseline="-25000" dirty="0"/>
              <a:t>OC </a:t>
            </a:r>
            <a:r>
              <a:rPr lang="en-US" dirty="0"/>
              <a:t>= 605.5 K; T</a:t>
            </a:r>
            <a:r>
              <a:rPr lang="en-US" baseline="-25000" dirty="0"/>
              <a:t>IC </a:t>
            </a:r>
            <a:r>
              <a:rPr lang="en-US" dirty="0"/>
              <a:t>= 628.0 K; T</a:t>
            </a:r>
            <a:r>
              <a:rPr lang="en-US" baseline="-25000" dirty="0"/>
              <a:t>0</a:t>
            </a:r>
            <a:r>
              <a:rPr lang="en-US" dirty="0"/>
              <a:t> – T</a:t>
            </a:r>
            <a:r>
              <a:rPr lang="en-US" baseline="-25000" dirty="0"/>
              <a:t>IC</a:t>
            </a:r>
            <a:r>
              <a:rPr lang="en-US" dirty="0"/>
              <a:t> = 530.5 K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He</a:t>
            </a:r>
            <a:r>
              <a:rPr lang="en-US" dirty="0"/>
              <a:t> = 0.0026 W/cm-K, </a:t>
            </a:r>
            <a:r>
              <a:rPr lang="en-US" dirty="0" err="1"/>
              <a:t>k</a:t>
            </a:r>
            <a:r>
              <a:rPr lang="en-US" baseline="-25000" dirty="0" err="1"/>
              <a:t>Xe</a:t>
            </a:r>
            <a:r>
              <a:rPr lang="en-US" dirty="0"/>
              <a:t> = 0.7e-6 T</a:t>
            </a:r>
            <a:r>
              <a:rPr lang="en-US" baseline="-25000" dirty="0"/>
              <a:t>CI</a:t>
            </a:r>
            <a:r>
              <a:rPr lang="en-US" baseline="30000" dirty="0"/>
              <a:t>0.79</a:t>
            </a:r>
            <a:r>
              <a:rPr lang="en-US" baseline="-25000" dirty="0"/>
              <a:t>,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88" y="3128411"/>
            <a:ext cx="1464019" cy="39927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47" y="3092801"/>
            <a:ext cx="1181100" cy="5080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44" y="2430676"/>
            <a:ext cx="2197100" cy="5461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57200" y="3858891"/>
            <a:ext cx="7982744" cy="1743837"/>
          </a:xfrm>
          <a:prstGeom prst="roundRect">
            <a:avLst>
              <a:gd name="adj" fmla="val 77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66688" indent="-166688">
              <a:buFont typeface="Arial"/>
              <a:buChar char="•"/>
            </a:pPr>
            <a:r>
              <a:rPr lang="en-US" dirty="0" err="1"/>
              <a:t>k</a:t>
            </a:r>
            <a:r>
              <a:rPr lang="en-US" baseline="-25000" dirty="0" err="1"/>
              <a:t>Xe</a:t>
            </a:r>
            <a:r>
              <a:rPr lang="en-US" dirty="0"/>
              <a:t> = 0.7e-6 628</a:t>
            </a:r>
            <a:r>
              <a:rPr lang="en-US" baseline="30000" dirty="0"/>
              <a:t>0.79</a:t>
            </a:r>
            <a:r>
              <a:rPr lang="en-US" dirty="0"/>
              <a:t> = 1.36e-4 W/cm-K</a:t>
            </a:r>
          </a:p>
          <a:p>
            <a:pPr marL="166688" indent="-166688">
              <a:buFont typeface="Arial"/>
              <a:buChar char="•"/>
            </a:pPr>
            <a:r>
              <a:rPr lang="en-US" dirty="0" err="1"/>
              <a:t>k</a:t>
            </a:r>
            <a:r>
              <a:rPr lang="en-US" baseline="-25000" dirty="0" err="1"/>
              <a:t>gap</a:t>
            </a:r>
            <a:r>
              <a:rPr lang="en-US" dirty="0"/>
              <a:t> = 0.0026</a:t>
            </a:r>
            <a:r>
              <a:rPr lang="en-US" baseline="30000" dirty="0"/>
              <a:t>(1-0.3)</a:t>
            </a:r>
            <a:r>
              <a:rPr lang="en-US" dirty="0"/>
              <a:t>*(1.36e-4)</a:t>
            </a:r>
            <a:r>
              <a:rPr lang="en-US" baseline="30000" dirty="0"/>
              <a:t>0.3</a:t>
            </a:r>
            <a:r>
              <a:rPr lang="en-US" dirty="0"/>
              <a:t> = 0.001 W/cm-K</a:t>
            </a:r>
          </a:p>
          <a:p>
            <a:pPr marL="166688" indent="-166688">
              <a:buFont typeface="Arial"/>
              <a:buChar char="•"/>
            </a:pPr>
            <a:r>
              <a:rPr lang="en-US" dirty="0" err="1"/>
              <a:t>h</a:t>
            </a:r>
            <a:r>
              <a:rPr lang="en-US" baseline="-25000" dirty="0" err="1"/>
              <a:t>gap</a:t>
            </a:r>
            <a:r>
              <a:rPr lang="en-US" baseline="-25000" dirty="0"/>
              <a:t> </a:t>
            </a:r>
            <a:r>
              <a:rPr lang="en-US" dirty="0"/>
              <a:t>= 0.001/30e-4 = 0.3386 W/cm</a:t>
            </a:r>
            <a:r>
              <a:rPr lang="en-US" baseline="30000" dirty="0"/>
              <a:t>2</a:t>
            </a:r>
            <a:r>
              <a:rPr lang="en-US" dirty="0"/>
              <a:t>-K</a:t>
            </a:r>
          </a:p>
          <a:p>
            <a:pPr marL="166688" indent="-166688">
              <a:buFont typeface="Arial"/>
              <a:buChar char="•"/>
            </a:pP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= 200/(2π0.5*0.3386) + 628.0 = 188.0 + 628.0 = 816.0 K</a:t>
            </a:r>
          </a:p>
          <a:p>
            <a:pPr marL="166688" indent="-166688">
              <a:buFont typeface="Arial"/>
              <a:buChar char="•"/>
            </a:pPr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 = 816.0 + 530.5 = 1346.5 K</a:t>
            </a:r>
          </a:p>
        </p:txBody>
      </p:sp>
    </p:spTree>
    <p:extLst>
      <p:ext uri="{BB962C8B-B14F-4D97-AF65-F5344CB8AC3E}">
        <p14:creationId xmlns:p14="http://schemas.microsoft.com/office/powerpoint/2010/main" val="40619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30% </a:t>
            </a:r>
            <a:r>
              <a:rPr lang="en-US" dirty="0" err="1"/>
              <a:t>Xe</a:t>
            </a:r>
            <a:r>
              <a:rPr lang="en-US" dirty="0"/>
              <a:t> in the gap has a large impact on the fuel centerline temperature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5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heat generation rate varies axially, so the LHR does as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fuel rod of length 2Z</a:t>
            </a:r>
            <a:r>
              <a:rPr lang="en-US" baseline="-25000" dirty="0"/>
              <a:t>0</a:t>
            </a:r>
            <a:r>
              <a:rPr lang="en-US" dirty="0"/>
              <a:t>, 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Where</a:t>
            </a:r>
          </a:p>
          <a:p>
            <a:pPr lvl="1"/>
            <a:r>
              <a:rPr lang="en-US" dirty="0"/>
              <a:t>LHR</a:t>
            </a:r>
            <a:r>
              <a:rPr lang="en-US" baseline="30000" dirty="0"/>
              <a:t>0</a:t>
            </a:r>
            <a:r>
              <a:rPr lang="en-US" baseline="-25000" dirty="0"/>
              <a:t> </a:t>
            </a:r>
            <a:r>
              <a:rPr lang="en-US" dirty="0"/>
              <a:t>is the centerline linear heat rate (z = Z0)</a:t>
            </a:r>
          </a:p>
          <a:p>
            <a:pPr lvl="1"/>
            <a:r>
              <a:rPr lang="en-US" dirty="0"/>
              <a:t>                             where </a:t>
            </a:r>
            <a:r>
              <a:rPr lang="en-US" dirty="0" err="1"/>
              <a:t>Z</a:t>
            </a:r>
            <a:r>
              <a:rPr lang="en-US" baseline="-25000" dirty="0" err="1"/>
              <a:t>ex</a:t>
            </a:r>
            <a:r>
              <a:rPr lang="en-US" dirty="0"/>
              <a:t> is the extrapolation distance</a:t>
            </a:r>
          </a:p>
          <a:p>
            <a:pPr lvl="1"/>
            <a:r>
              <a:rPr lang="en-US" dirty="0" err="1"/>
              <a:t>γ</a:t>
            </a:r>
            <a:r>
              <a:rPr lang="en-US" dirty="0"/>
              <a:t> ≈ 1.3</a:t>
            </a:r>
          </a:p>
        </p:txBody>
      </p:sp>
      <p:sp>
        <p:nvSpPr>
          <p:cNvPr id="4" name="Rectangle 3"/>
          <p:cNvSpPr/>
          <p:nvPr/>
        </p:nvSpPr>
        <p:spPr>
          <a:xfrm>
            <a:off x="8039257" y="1512065"/>
            <a:ext cx="222585" cy="502620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261842" y="6538274"/>
            <a:ext cx="424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261842" y="3888551"/>
            <a:ext cx="424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458241" y="5944691"/>
            <a:ext cx="13093" cy="5935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16588" y="6049443"/>
            <a:ext cx="3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7436964" y="6286788"/>
            <a:ext cx="7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= 0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7436964" y="3651509"/>
            <a:ext cx="72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= Z</a:t>
            </a:r>
            <a:r>
              <a:rPr lang="en-US" baseline="-25000" dirty="0"/>
              <a:t>0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44" y="2258360"/>
            <a:ext cx="5143334" cy="8233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68" y="3984447"/>
            <a:ext cx="1445228" cy="3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64" y="1154826"/>
            <a:ext cx="4471136" cy="2739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21595"/>
            <a:ext cx="4374210" cy="797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coolant temperature actually varies with axial position along the rod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29911"/>
            <a:ext cx="2603173" cy="802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2432392"/>
            <a:ext cx="3549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Integrating from the core entry</a:t>
            </a:r>
            <a:br>
              <a:rPr lang="en-US" dirty="0"/>
            </a:br>
            <a:r>
              <a:rPr lang="en-US" dirty="0"/>
              <a:t> (z = 0) to height z: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747819"/>
            <a:ext cx="6089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axial power profile results in axial variation of LHR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6731" r="6449" b="57623"/>
          <a:stretch/>
        </p:blipFill>
        <p:spPr>
          <a:xfrm>
            <a:off x="457201" y="4084078"/>
            <a:ext cx="5630386" cy="938187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900656"/>
            <a:ext cx="6362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 will calculate the LHR and </a:t>
            </a:r>
            <a:r>
              <a:rPr lang="en-US" dirty="0" err="1"/>
              <a:t>T</a:t>
            </a:r>
            <a:r>
              <a:rPr lang="en-US" baseline="-25000" dirty="0" err="1"/>
              <a:t>cool</a:t>
            </a:r>
            <a:r>
              <a:rPr lang="en-US" dirty="0"/>
              <a:t> with axial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mdot = 0.25 kg/s-rod; Z</a:t>
            </a:r>
            <a:r>
              <a:rPr lang="is-IS" baseline="-25000" dirty="0"/>
              <a:t>0</a:t>
            </a:r>
            <a:r>
              <a:rPr lang="is-IS" dirty="0"/>
              <a:t> = 150 cm; LHR</a:t>
            </a:r>
            <a:r>
              <a:rPr lang="is-IS" baseline="30000" dirty="0"/>
              <a:t>0</a:t>
            </a:r>
            <a:r>
              <a:rPr lang="is-IS" dirty="0"/>
              <a:t> = 150 W/cm; C</a:t>
            </a:r>
            <a:r>
              <a:rPr lang="is-IS" baseline="-25000" dirty="0"/>
              <a:t>PW </a:t>
            </a:r>
            <a:r>
              <a:rPr lang="is-IS" dirty="0"/>
              <a:t>= 4200 J/kg-K; T</a:t>
            </a:r>
            <a:r>
              <a:rPr lang="is-IS" baseline="-25000" dirty="0"/>
              <a:t>in</a:t>
            </a:r>
            <a:r>
              <a:rPr lang="is-IS" dirty="0"/>
              <a:t> = 570 K </a:t>
            </a:r>
          </a:p>
          <a:p>
            <a:r>
              <a:rPr lang="is-IS" dirty="0"/>
              <a:t>Plugging these values into the equations gives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34" y="4924248"/>
            <a:ext cx="54864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800" y="3214941"/>
            <a:ext cx="5486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7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begin our discussion of heat transport in the fuel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1: Fuel basics</a:t>
            </a:r>
          </a:p>
          <a:p>
            <a:r>
              <a:rPr lang="en-US" dirty="0"/>
              <a:t>Module 2: Heat transport</a:t>
            </a:r>
          </a:p>
          <a:p>
            <a:pPr lvl="1"/>
            <a:r>
              <a:rPr lang="en-US" dirty="0"/>
              <a:t>Intro to heat transport and the heat equation</a:t>
            </a:r>
          </a:p>
          <a:p>
            <a:pPr lvl="1"/>
            <a:r>
              <a:rPr lang="en-US" b="1" dirty="0"/>
              <a:t>Analytical solution of the heat equation</a:t>
            </a:r>
          </a:p>
          <a:p>
            <a:pPr lvl="1"/>
            <a:r>
              <a:rPr lang="en-US" dirty="0"/>
              <a:t>Numerical solution of the heat equation</a:t>
            </a:r>
          </a:p>
          <a:p>
            <a:pPr lvl="1"/>
            <a:r>
              <a:rPr lang="en-US" dirty="0"/>
              <a:t>1D solution of the heat equation using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2D solution of the heat equation using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Coolant temperature change, power generation, and melting</a:t>
            </a:r>
          </a:p>
          <a:p>
            <a:r>
              <a:rPr lang="en-US" dirty="0"/>
              <a:t>Module 3: Mechanical behavior</a:t>
            </a:r>
          </a:p>
          <a:p>
            <a:r>
              <a:rPr lang="en-US" dirty="0"/>
              <a:t>Module 4: Materials issues in the fuel</a:t>
            </a:r>
          </a:p>
          <a:p>
            <a:r>
              <a:rPr lang="en-US" dirty="0"/>
              <a:t>Module 5: Materials issues in the cladding</a:t>
            </a:r>
          </a:p>
          <a:p>
            <a:r>
              <a:rPr lang="en-US" dirty="0"/>
              <a:t>Module 6: Accidents, used fuel, and fuel cycle</a:t>
            </a:r>
          </a:p>
        </p:txBody>
      </p:sp>
    </p:spTree>
    <p:extLst>
      <p:ext uri="{BB962C8B-B14F-4D97-AF65-F5344CB8AC3E}">
        <p14:creationId xmlns:p14="http://schemas.microsoft.com/office/powerpoint/2010/main" val="6505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derive analytical expressions for the temperature profile within a fuel rod by </a:t>
            </a:r>
            <a:r>
              <a:rPr lang="en-US"/>
              <a:t>making four </a:t>
            </a:r>
            <a:r>
              <a:rPr lang="en-US" dirty="0"/>
              <a:t>assumptions</a:t>
            </a:r>
          </a:p>
          <a:p>
            <a:pPr lvl="1"/>
            <a:r>
              <a:rPr lang="en-US" dirty="0"/>
              <a:t>Steady state solution</a:t>
            </a:r>
          </a:p>
          <a:p>
            <a:pPr lvl="1"/>
            <a:r>
              <a:rPr lang="en-US" dirty="0"/>
              <a:t>Temperature is axisymmetric</a:t>
            </a:r>
          </a:p>
          <a:p>
            <a:pPr lvl="1"/>
            <a:r>
              <a:rPr lang="en-US" dirty="0"/>
              <a:t>T is constant in z</a:t>
            </a:r>
          </a:p>
          <a:p>
            <a:pPr lvl="1"/>
            <a:r>
              <a:rPr lang="en-US" dirty="0"/>
              <a:t>The thermal conductivity is independent of temperature</a:t>
            </a:r>
          </a:p>
          <a:p>
            <a:r>
              <a:rPr lang="en-US" dirty="0"/>
              <a:t>The temperature profile in the fuel is parabolic.</a:t>
            </a:r>
          </a:p>
          <a:p>
            <a:r>
              <a:rPr lang="en-US" dirty="0"/>
              <a:t>We assume the temperature profiles in the gap, cladding, and coolant are linear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3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solve for the temperature profile in the fuel and cladding, we make assumptions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48289"/>
            <a:ext cx="5451642" cy="4507831"/>
          </a:xfrm>
        </p:spPr>
        <p:txBody>
          <a:bodyPr/>
          <a:lstStyle/>
          <a:p>
            <a:r>
              <a:rPr lang="en-US" i="1" dirty="0"/>
              <a:t>Assumption 1:</a:t>
            </a:r>
            <a:r>
              <a:rPr lang="en-US" dirty="0"/>
              <a:t> We only care about the steady state solution</a:t>
            </a:r>
          </a:p>
          <a:p>
            <a:endParaRPr lang="en-US" dirty="0"/>
          </a:p>
          <a:p>
            <a:r>
              <a:rPr lang="en-US" i="1" dirty="0"/>
              <a:t>Assumption 2:</a:t>
            </a:r>
            <a:r>
              <a:rPr lang="en-US" dirty="0"/>
              <a:t> The behavior is axisymmetric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Assumption 3: T is constant in z</a:t>
            </a:r>
          </a:p>
          <a:p>
            <a:r>
              <a:rPr lang="en-US" i="1" dirty="0"/>
              <a:t>Assumption 4:</a:t>
            </a:r>
            <a:r>
              <a:rPr lang="en-US" dirty="0"/>
              <a:t> The thermal</a:t>
            </a:r>
            <a:br>
              <a:rPr lang="en-US" dirty="0"/>
            </a:br>
            <a:r>
              <a:rPr lang="en-US" dirty="0"/>
              <a:t>conductivity k is independent of T</a:t>
            </a:r>
          </a:p>
        </p:txBody>
      </p:sp>
      <p:pic>
        <p:nvPicPr>
          <p:cNvPr id="4" name="Picture 7" descr="temp_3Dslice.png"/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7038" t="21089" r="40648" b="19846"/>
          <a:stretch>
            <a:fillRect/>
          </a:stretch>
        </p:blipFill>
        <p:spPr bwMode="auto">
          <a:xfrm>
            <a:off x="6844356" y="2122101"/>
            <a:ext cx="2270643" cy="453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9001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70577" y="3920789"/>
            <a:ext cx="3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70993" y="2289841"/>
            <a:ext cx="375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98235" y="228984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baseline="-25000" dirty="0" err="1">
                <a:solidFill>
                  <a:schemeClr val="bg1"/>
                </a:solidFill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03189" y="1778957"/>
            <a:ext cx="106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/>
              <a:t>T</a:t>
            </a:r>
            <a:r>
              <a:rPr lang="en-US" baseline="-25000" dirty="0"/>
              <a:t>CO</a:t>
            </a:r>
            <a:r>
              <a:rPr lang="en-US" dirty="0"/>
              <a:t>   T</a:t>
            </a:r>
            <a:r>
              <a:rPr lang="en-US" baseline="-25000" dirty="0"/>
              <a:t>CI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84512" y="3929965"/>
            <a:ext cx="559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cool</a:t>
            </a:r>
            <a:endParaRPr lang="en-US" baseline="-25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621" y="4427526"/>
            <a:ext cx="2503235" cy="2411771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741" y="1599963"/>
            <a:ext cx="2717800" cy="5334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031" y="2886553"/>
            <a:ext cx="2082800" cy="2667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9" y="3622733"/>
            <a:ext cx="5435600" cy="6223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21" y="5323692"/>
            <a:ext cx="32258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5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843763" y="3114804"/>
            <a:ext cx="3274054" cy="3552834"/>
          </a:xfrm>
          <a:prstGeom prst="roundRect">
            <a:avLst>
              <a:gd name="adj" fmla="val 48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pPr marL="169863" indent="-169863">
              <a:buFont typeface="Arial"/>
              <a:buChar char="•"/>
            </a:pPr>
            <a:endParaRPr lang="en-US" dirty="0"/>
          </a:p>
          <a:p>
            <a:pPr marL="169863" indent="-169863">
              <a:buFont typeface="Arial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start by solving for the temperature profile in the fuel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1061"/>
            <a:ext cx="8229600" cy="4715059"/>
          </a:xfrm>
        </p:spPr>
        <p:txBody>
          <a:bodyPr/>
          <a:lstStyle/>
          <a:p>
            <a:r>
              <a:rPr lang="en-US" dirty="0"/>
              <a:t>Consider the radius r = 0 in the center and r = </a:t>
            </a:r>
            <a:r>
              <a:rPr lang="en-US" dirty="0" err="1"/>
              <a:t>R</a:t>
            </a:r>
            <a:r>
              <a:rPr lang="en-US" baseline="-25000" dirty="0" err="1"/>
              <a:t>f</a:t>
            </a:r>
            <a:r>
              <a:rPr lang="en-US" dirty="0"/>
              <a:t> on the outer edge</a:t>
            </a:r>
          </a:p>
          <a:p>
            <a:r>
              <a:rPr lang="en-US" dirty="0"/>
              <a:t>Use the boundary conditions: T’(0) = 0, T(</a:t>
            </a:r>
            <a:r>
              <a:rPr lang="en-US" dirty="0" err="1"/>
              <a:t>R</a:t>
            </a:r>
            <a:r>
              <a:rPr lang="en-US" baseline="-25000" dirty="0" err="1"/>
              <a:t>f</a:t>
            </a:r>
            <a:r>
              <a:rPr lang="en-US" dirty="0"/>
              <a:t>) =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endParaRPr lang="en-US" baseline="-25000" dirty="0"/>
          </a:p>
          <a:p>
            <a:r>
              <a:rPr lang="en-US" dirty="0"/>
              <a:t>Solve for the temperature T(r)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85838" y="3114804"/>
            <a:ext cx="3522085" cy="3552834"/>
          </a:xfrm>
          <a:prstGeom prst="roundRect">
            <a:avLst>
              <a:gd name="adj" fmla="val 48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pPr marL="169863" indent="-169863">
              <a:buFont typeface="Arial"/>
              <a:buChar char="•"/>
            </a:pPr>
            <a:endParaRPr lang="en-US" dirty="0"/>
          </a:p>
          <a:p>
            <a:pPr marL="169863" indent="-169863">
              <a:buFont typeface="Arial"/>
              <a:buChar char="•"/>
            </a:pPr>
            <a:endParaRPr lang="en-US" dirty="0"/>
          </a:p>
        </p:txBody>
      </p:sp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32" y="1382261"/>
            <a:ext cx="2286000" cy="55880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21" y="3263824"/>
            <a:ext cx="2146300" cy="55880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78" y="4031780"/>
            <a:ext cx="2184400" cy="520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06" y="4864024"/>
            <a:ext cx="1714500" cy="5080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78" y="5696602"/>
            <a:ext cx="1282700" cy="495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48" y="3263824"/>
            <a:ext cx="2057400" cy="5080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66" y="4006380"/>
            <a:ext cx="1638300" cy="5461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48" y="4825924"/>
            <a:ext cx="2489200" cy="5461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61" y="5696602"/>
            <a:ext cx="1600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heat rate is the heat rate delivered per unit length of fuel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LHR = πR</a:t>
            </a:r>
            <a:r>
              <a:rPr lang="en-US" baseline="-25000" dirty="0"/>
              <a:t>f</a:t>
            </a:r>
            <a:r>
              <a:rPr lang="en-US" baseline="30000" dirty="0"/>
              <a:t>2</a:t>
            </a:r>
            <a:r>
              <a:rPr lang="en-US" dirty="0"/>
              <a:t>Q</a:t>
            </a:r>
            <a:r>
              <a:rPr lang="en-US" baseline="-25000" dirty="0"/>
              <a:t>av</a:t>
            </a:r>
            <a:r>
              <a:rPr lang="en-US" dirty="0"/>
              <a:t> (W/cm), where </a:t>
            </a:r>
            <a:r>
              <a:rPr lang="en-US" dirty="0" err="1"/>
              <a:t>Q</a:t>
            </a:r>
            <a:r>
              <a:rPr lang="en-US" baseline="-25000" dirty="0" err="1"/>
              <a:t>av</a:t>
            </a:r>
            <a:r>
              <a:rPr lang="en-US" dirty="0"/>
              <a:t> is the radially averaged heat generation rate</a:t>
            </a:r>
          </a:p>
          <a:p>
            <a:r>
              <a:rPr lang="en-US" dirty="0"/>
              <a:t>If we </a:t>
            </a:r>
            <a:r>
              <a:rPr lang="en-US" dirty="0" err="1"/>
              <a:t>substitue</a:t>
            </a:r>
            <a:r>
              <a:rPr lang="en-US" dirty="0"/>
              <a:t> LHR into our temperature equations, we get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4" y="2871882"/>
            <a:ext cx="2984500" cy="6985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4" y="3778568"/>
            <a:ext cx="16256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Next, we need to determine the heat transport through the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78260"/>
            <a:ext cx="8229600" cy="3277859"/>
          </a:xfrm>
        </p:spPr>
        <p:txBody>
          <a:bodyPr/>
          <a:lstStyle/>
          <a:p>
            <a:r>
              <a:rPr lang="en-US" dirty="0"/>
              <a:t>Derive an expression to solve for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- T</a:t>
            </a:r>
            <a:r>
              <a:rPr lang="en-US" baseline="-25000" dirty="0"/>
              <a:t>IC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3776" y="1263278"/>
            <a:ext cx="3234031" cy="2114983"/>
            <a:chOff x="1793776" y="1263278"/>
            <a:chExt cx="3234031" cy="2114983"/>
          </a:xfrm>
        </p:grpSpPr>
        <p:sp>
          <p:nvSpPr>
            <p:cNvPr id="4" name="Rectangle 3"/>
            <p:cNvSpPr/>
            <p:nvPr/>
          </p:nvSpPr>
          <p:spPr>
            <a:xfrm>
              <a:off x="1793776" y="1629911"/>
              <a:ext cx="1977081" cy="151265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Fuel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46987" y="1629911"/>
              <a:ext cx="358237" cy="151265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clad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64964" y="2998534"/>
              <a:ext cx="1662843" cy="379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q</a:t>
              </a:r>
              <a:r>
                <a:rPr lang="en-US" baseline="-25000" dirty="0" err="1"/>
                <a:t>fuel</a:t>
              </a:r>
              <a:r>
                <a:rPr lang="en-US" dirty="0"/>
                <a:t> = </a:t>
              </a:r>
              <a:r>
                <a:rPr lang="en-US" dirty="0" err="1"/>
                <a:t>q</a:t>
              </a:r>
              <a:r>
                <a:rPr lang="en-US" baseline="-25000" dirty="0" err="1"/>
                <a:t>gap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25685" y="1263278"/>
              <a:ext cx="1662843" cy="379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</a:t>
              </a:r>
              <a:r>
                <a:rPr lang="en-US" baseline="-25000" dirty="0" err="1"/>
                <a:t>s</a:t>
              </a:r>
              <a:r>
                <a:rPr lang="en-US" dirty="0"/>
                <a:t>         T</a:t>
              </a:r>
              <a:r>
                <a:rPr lang="en-US" baseline="-25000" dirty="0"/>
                <a:t>IC</a:t>
              </a:r>
            </a:p>
          </p:txBody>
        </p:sp>
      </p:grpSp>
      <p:pic>
        <p:nvPicPr>
          <p:cNvPr id="9" name="Picture 8" descr="latex-image-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85"/>
          <a:stretch/>
        </p:blipFill>
        <p:spPr>
          <a:xfrm>
            <a:off x="5509552" y="1452513"/>
            <a:ext cx="2362200" cy="59015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85838" y="3823458"/>
            <a:ext cx="3522085" cy="2844180"/>
          </a:xfrm>
          <a:prstGeom prst="roundRect">
            <a:avLst>
              <a:gd name="adj" fmla="val 48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/>
          </a:p>
          <a:p>
            <a:pPr marL="169863" indent="-169863">
              <a:buFont typeface="Arial"/>
              <a:buChar char="•"/>
            </a:pPr>
            <a:endParaRPr lang="en-US" dirty="0"/>
          </a:p>
          <a:p>
            <a:pPr marL="169863" indent="-169863">
              <a:buFont typeface="Arial"/>
              <a:buChar char="•"/>
            </a:pP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843763" y="3823458"/>
            <a:ext cx="3274054" cy="2942548"/>
          </a:xfrm>
          <a:prstGeom prst="roundRect">
            <a:avLst>
              <a:gd name="adj" fmla="val 48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169863" indent="-169863">
              <a:buFont typeface="Arial"/>
              <a:buChar char="•"/>
            </a:pPr>
            <a:r>
              <a:rPr lang="en-US" dirty="0"/>
              <a:t>We can define the gap conductance</a:t>
            </a:r>
          </a:p>
          <a:p>
            <a:pPr marL="169863" indent="-169863">
              <a:buFont typeface="Arial"/>
              <a:buChar char="•"/>
            </a:pPr>
            <a:endParaRPr lang="en-US" dirty="0"/>
          </a:p>
          <a:p>
            <a:pPr marL="169863" indent="-169863">
              <a:buFont typeface="Arial"/>
              <a:buChar char="•"/>
            </a:pPr>
            <a:endParaRPr lang="en-US" dirty="0"/>
          </a:p>
          <a:p>
            <a:pPr marL="169863" indent="-169863">
              <a:buFont typeface="Arial"/>
              <a:buChar char="•"/>
            </a:pPr>
            <a:r>
              <a:rPr lang="en-US" dirty="0"/>
              <a:t>So, </a:t>
            </a:r>
          </a:p>
          <a:p>
            <a:pPr marL="169863" indent="-169863">
              <a:buFont typeface="Arial"/>
              <a:buChar char="•"/>
            </a:pPr>
            <a:endParaRPr lang="en-US" dirty="0"/>
          </a:p>
          <a:p>
            <a:pPr marL="169863" indent="-169863">
              <a:buFont typeface="Arial"/>
              <a:buChar char="•"/>
            </a:pPr>
            <a:endParaRPr lang="en-US" dirty="0"/>
          </a:p>
          <a:p>
            <a:pPr marL="169863" indent="-169863">
              <a:buFont typeface="Arial"/>
              <a:buChar char="•"/>
            </a:pPr>
            <a:r>
              <a:rPr lang="en-US" dirty="0"/>
              <a:t>We assume a linear temperature profile across the gap</a:t>
            </a: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552" y="2108139"/>
            <a:ext cx="1498600" cy="6096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45" y="4047981"/>
            <a:ext cx="2235200" cy="5461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488" y="4925281"/>
            <a:ext cx="2247900" cy="5461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94" y="4417281"/>
            <a:ext cx="1181100" cy="5080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94" y="5267651"/>
            <a:ext cx="2197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thermal conductivity of the gap depends on the gas that is filling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gas can is filled with He at the beginning of life, but begins to fill with </a:t>
            </a:r>
            <a:r>
              <a:rPr lang="en-US" dirty="0" err="1"/>
              <a:t>Xe</a:t>
            </a:r>
            <a:r>
              <a:rPr lang="en-US" dirty="0"/>
              <a:t> due to fission gas release.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= 16 for He and 0.7 for </a:t>
            </a:r>
            <a:r>
              <a:rPr lang="en-US" dirty="0" err="1"/>
              <a:t>Xe</a:t>
            </a:r>
            <a:endParaRPr lang="en-US" dirty="0"/>
          </a:p>
          <a:p>
            <a:r>
              <a:rPr lang="en-US" dirty="0"/>
              <a:t>The fraction of </a:t>
            </a:r>
            <a:r>
              <a:rPr lang="en-US" dirty="0" err="1"/>
              <a:t>Xe</a:t>
            </a:r>
            <a:r>
              <a:rPr lang="en-US" dirty="0"/>
              <a:t> in the gas mixture, y, increases with time</a:t>
            </a:r>
          </a:p>
          <a:p>
            <a:r>
              <a:rPr lang="en-US" dirty="0"/>
              <a:t>The thermal conductivity of the mixture is determined with</a:t>
            </a:r>
          </a:p>
          <a:p>
            <a:endParaRPr lang="en-US" dirty="0"/>
          </a:p>
          <a:p>
            <a:r>
              <a:rPr lang="en-US" dirty="0"/>
              <a:t>Then, compute the conductance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87" y="2354016"/>
            <a:ext cx="3351873" cy="5348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287" y="4196728"/>
            <a:ext cx="1464019" cy="399278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87" y="4925281"/>
            <a:ext cx="11811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find the temperature change in the cladding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78260"/>
            <a:ext cx="8229600" cy="3277859"/>
          </a:xfrm>
        </p:spPr>
        <p:txBody>
          <a:bodyPr/>
          <a:lstStyle/>
          <a:p>
            <a:r>
              <a:rPr lang="en-US" dirty="0"/>
              <a:t>The expression for T</a:t>
            </a:r>
            <a:r>
              <a:rPr lang="en-US" baseline="-25000" dirty="0"/>
              <a:t>IC</a:t>
            </a:r>
            <a:r>
              <a:rPr lang="en-US" dirty="0"/>
              <a:t> – T</a:t>
            </a:r>
            <a:r>
              <a:rPr lang="en-US" baseline="-25000" dirty="0"/>
              <a:t>OC</a:t>
            </a:r>
            <a:r>
              <a:rPr lang="en-US" dirty="0"/>
              <a:t> is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baseline="-25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793776" y="1302560"/>
            <a:ext cx="6111299" cy="2380501"/>
            <a:chOff x="1793776" y="1302560"/>
            <a:chExt cx="6111299" cy="2380501"/>
          </a:xfrm>
        </p:grpSpPr>
        <p:sp>
          <p:nvSpPr>
            <p:cNvPr id="4" name="Rectangle 3"/>
            <p:cNvSpPr/>
            <p:nvPr/>
          </p:nvSpPr>
          <p:spPr>
            <a:xfrm>
              <a:off x="1793776" y="1629911"/>
              <a:ext cx="1977081" cy="151265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Fuel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46987" y="1629911"/>
              <a:ext cx="358237" cy="151265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clad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70857" y="2998534"/>
              <a:ext cx="1662843" cy="379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q</a:t>
              </a:r>
              <a:r>
                <a:rPr lang="en-US" baseline="-25000" dirty="0" err="1"/>
                <a:t>fc</a:t>
              </a:r>
              <a:r>
                <a:rPr lang="en-US" dirty="0"/>
                <a:t> = </a:t>
              </a:r>
              <a:r>
                <a:rPr lang="en-US" dirty="0" err="1"/>
                <a:t>q</a:t>
              </a:r>
              <a:r>
                <a:rPr lang="en-US" baseline="-25000" dirty="0" err="1"/>
                <a:t>clad</a:t>
              </a:r>
              <a:endParaRPr lang="en-US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97043" y="1302560"/>
              <a:ext cx="1662843" cy="379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</a:t>
              </a:r>
              <a:r>
                <a:rPr lang="en-US" baseline="-25000" dirty="0"/>
                <a:t>IC</a:t>
              </a:r>
              <a:r>
                <a:rPr lang="en-US" dirty="0"/>
                <a:t>       T</a:t>
              </a:r>
              <a:r>
                <a:rPr lang="en-US" baseline="-25000" dirty="0"/>
                <a:t>OC</a:t>
              </a:r>
            </a:p>
          </p:txBody>
        </p:sp>
        <p:pic>
          <p:nvPicPr>
            <p:cNvPr id="10" name="Picture 9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700" y="1549733"/>
              <a:ext cx="2374900" cy="571500"/>
            </a:xfrm>
            <a:prstGeom prst="rect">
              <a:avLst/>
            </a:prstGeom>
          </p:spPr>
        </p:pic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975" y="2310369"/>
              <a:ext cx="2324100" cy="609600"/>
            </a:xfrm>
            <a:prstGeom prst="rect">
              <a:avLst/>
            </a:prstGeom>
          </p:spPr>
        </p:pic>
        <p:pic>
          <p:nvPicPr>
            <p:cNvPr id="15" name="Picture 1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123" y="3073461"/>
              <a:ext cx="901700" cy="609600"/>
            </a:xfrm>
            <a:prstGeom prst="rect">
              <a:avLst/>
            </a:prstGeom>
          </p:spPr>
        </p:pic>
      </p:grp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8" y="3838734"/>
            <a:ext cx="2527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9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step is to compute the temperature change through the coolant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conduction through the coolant is due to convection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</a:t>
            </a:r>
            <a:r>
              <a:rPr lang="en-US" baseline="-25000" dirty="0" err="1"/>
              <a:t>cool</a:t>
            </a:r>
            <a:r>
              <a:rPr lang="en-US" dirty="0"/>
              <a:t> is the convective heat transfer coefficient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4" y="2045518"/>
            <a:ext cx="2471179" cy="86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27">
      <a:dk1>
        <a:sysClr val="windowText" lastClr="000000"/>
      </a:dk1>
      <a:lt1>
        <a:sysClr val="window" lastClr="FFFFFF"/>
      </a:lt1>
      <a:dk2>
        <a:srgbClr val="3154CA"/>
      </a:dk2>
      <a:lt2>
        <a:srgbClr val="B3B3B3"/>
      </a:lt2>
      <a:accent1>
        <a:srgbClr val="01245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41013</TotalTime>
  <Words>1166</Words>
  <Application>Microsoft Macintosh PowerPoint</Application>
  <PresentationFormat>On-screen Show (4:3)</PresentationFormat>
  <Paragraphs>144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Document</vt:lpstr>
      <vt:lpstr>Lecture 7: Analytical solution of the fuel temperature profile</vt:lpstr>
      <vt:lpstr>Today we will begin our discussion of heat transport in the fuel</vt:lpstr>
      <vt:lpstr>In order to solve for the temperature profile in the fuel and cladding, we make assumptions</vt:lpstr>
      <vt:lpstr>We will start by solving for the temperature profile in the fuel</vt:lpstr>
      <vt:lpstr>The linear heat rate is the heat rate delivered per unit length of fuel</vt:lpstr>
      <vt:lpstr>Next, we need to determine the heat transport through the gap</vt:lpstr>
      <vt:lpstr>The thermal conductivity of the gap depends on the gas that is filling it</vt:lpstr>
      <vt:lpstr>Now we find the temperature change in the cladding</vt:lpstr>
      <vt:lpstr>The last step is to compute the temperature change through the coolant</vt:lpstr>
      <vt:lpstr>So, to summarize the analytical temperature equations:</vt:lpstr>
      <vt:lpstr>Fuel and Cladding Thermal Properties </vt:lpstr>
      <vt:lpstr>To solve for the temperature profile across the radius, you first solve for the transition temperatures</vt:lpstr>
      <vt:lpstr>Example: Calculate the temperature profile for a fuel rod using the following data:</vt:lpstr>
      <vt:lpstr>We finish, by calculating the temperature profile throughout the fuel</vt:lpstr>
      <vt:lpstr>In class problem: Calculate the fuel centerline temperature if 30% of the gas in the gap is Xe</vt:lpstr>
      <vt:lpstr>Even 30% Xe in the gap has a large impact on the fuel centerline temperature</vt:lpstr>
      <vt:lpstr>The heat generation rate varies axially, so the LHR does as well</vt:lpstr>
      <vt:lpstr>The coolant temperature actually varies with axial position along the rod</vt:lpstr>
      <vt:lpstr>Example: We will calculate the LHR and Tcool with axial variation</vt:lpstr>
      <vt:lpstr>Summary</vt:lpstr>
    </vt:vector>
  </TitlesOfParts>
  <Company>INL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Michael R Tonks</dc:title>
  <dc:creator>Michael Tonks</dc:creator>
  <cp:lastModifiedBy>Benjamin Beeler</cp:lastModifiedBy>
  <cp:revision>499</cp:revision>
  <dcterms:created xsi:type="dcterms:W3CDTF">2015-01-31T22:26:01Z</dcterms:created>
  <dcterms:modified xsi:type="dcterms:W3CDTF">2020-01-17T22:13:30Z</dcterms:modified>
</cp:coreProperties>
</file>