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3"/>
  </p:notesMasterIdLst>
  <p:sldIdLst>
    <p:sldId id="371" r:id="rId2"/>
    <p:sldId id="258" r:id="rId3"/>
    <p:sldId id="373" r:id="rId4"/>
    <p:sldId id="372" r:id="rId5"/>
    <p:sldId id="374" r:id="rId6"/>
    <p:sldId id="375" r:id="rId7"/>
    <p:sldId id="376" r:id="rId8"/>
    <p:sldId id="377" r:id="rId9"/>
    <p:sldId id="378" r:id="rId10"/>
    <p:sldId id="379" r:id="rId11"/>
    <p:sldId id="380" r:id="rId12"/>
  </p:sldIdLst>
  <p:sldSz cx="9144000" cy="5143500" type="screen16x9"/>
  <p:notesSz cx="7315200" cy="96012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hmoud Hawary" initials="MH" lastIdx="1" clrIdx="0">
    <p:extLst>
      <p:ext uri="{19B8F6BF-5375-455C-9EA6-DF929625EA0E}">
        <p15:presenceInfo xmlns:p15="http://schemas.microsoft.com/office/powerpoint/2012/main" userId="S::myhawary@ncsu.edu::4eba711d-c438-4200-be9e-949b500a557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95918" autoAdjust="0"/>
  </p:normalViewPr>
  <p:slideViewPr>
    <p:cSldViewPr snapToGrid="0" snapToObjects="1">
      <p:cViewPr varScale="1">
        <p:scale>
          <a:sx n="164" d="100"/>
          <a:sy n="164" d="100"/>
        </p:scale>
        <p:origin x="504" y="160"/>
      </p:cViewPr>
      <p:guideLst>
        <p:guide orient="horz" pos="1620"/>
        <p:guide pos="2880"/>
      </p:guideLst>
    </p:cSldViewPr>
  </p:slideViewPr>
  <p:outlineViewPr>
    <p:cViewPr>
      <p:scale>
        <a:sx n="66" d="100"/>
        <a:sy n="66" d="100"/>
      </p:scale>
      <p:origin x="0" y="-5148"/>
    </p:cViewPr>
  </p:outlineViewPr>
  <p:notesTextViewPr>
    <p:cViewPr>
      <p:scale>
        <a:sx n="400" d="100"/>
        <a:sy n="4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3B082CBE-0587-4EB7-88C8-D5D0E8965D31}" type="datetimeFigureOut">
              <a:rPr lang="en-US" smtClean="0"/>
              <a:t>2/15/24</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2204FBD6-3AAC-4A3A-B097-4D5D21F6BDDD}" type="slidenum">
              <a:rPr lang="en-US" smtClean="0"/>
              <a:t>‹#›</a:t>
            </a:fld>
            <a:endParaRPr lang="en-US"/>
          </a:p>
        </p:txBody>
      </p:sp>
    </p:spTree>
    <p:extLst>
      <p:ext uri="{BB962C8B-B14F-4D97-AF65-F5344CB8AC3E}">
        <p14:creationId xmlns:p14="http://schemas.microsoft.com/office/powerpoint/2010/main" val="1959059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204FBD6-3AAC-4A3A-B097-4D5D21F6BDDD}" type="slidenum">
              <a:rPr lang="en-US" smtClean="0"/>
              <a:t>2</a:t>
            </a:fld>
            <a:endParaRPr lang="en-US"/>
          </a:p>
        </p:txBody>
      </p:sp>
    </p:spTree>
    <p:extLst>
      <p:ext uri="{BB962C8B-B14F-4D97-AF65-F5344CB8AC3E}">
        <p14:creationId xmlns:p14="http://schemas.microsoft.com/office/powerpoint/2010/main" val="2632211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74FAE7ED-6932-4DEA-8A7A-FF3E917EC42B}" type="datetime1">
              <a:rPr lang="en-US" smtClean="0"/>
              <a:t>2/15/24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82176-A547-F94B-AC51-D6E9C882CB88}" type="slidenum">
              <a:rPr lang="en-US"/>
              <a:pPr>
                <a:defRPr/>
              </a:pPr>
              <a:t>‹#›</a:t>
            </a:fld>
            <a:endParaRPr lang="en-US"/>
          </a:p>
        </p:txBody>
      </p:sp>
    </p:spTree>
    <p:extLst>
      <p:ext uri="{BB962C8B-B14F-4D97-AF65-F5344CB8AC3E}">
        <p14:creationId xmlns:p14="http://schemas.microsoft.com/office/powerpoint/2010/main" val="788444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FAF7CD6-EE25-4BB3-9376-A83041780F0C}" type="datetime1">
              <a:rPr lang="en-US" smtClean="0"/>
              <a:t>2/15/24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9610A8-B29A-B34A-A0B5-3DF26A2EB850}" type="slidenum">
              <a:rPr lang="en-US"/>
              <a:pPr>
                <a:defRPr/>
              </a:pPr>
              <a:t>‹#›</a:t>
            </a:fld>
            <a:endParaRPr lang="en-US"/>
          </a:p>
        </p:txBody>
      </p:sp>
    </p:spTree>
    <p:extLst>
      <p:ext uri="{BB962C8B-B14F-4D97-AF65-F5344CB8AC3E}">
        <p14:creationId xmlns:p14="http://schemas.microsoft.com/office/powerpoint/2010/main" val="215469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27741891-5394-4D71-A374-B2D366B5373C}" type="datetime1">
              <a:rPr lang="en-US" smtClean="0"/>
              <a:t>2/15/24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2D0221-73D0-6245-9CCD-73A1D8FCB5E4}" type="slidenum">
              <a:rPr lang="en-US"/>
              <a:pPr>
                <a:defRPr/>
              </a:pPr>
              <a:t>‹#›</a:t>
            </a:fld>
            <a:endParaRPr lang="en-US"/>
          </a:p>
        </p:txBody>
      </p:sp>
    </p:spTree>
    <p:extLst>
      <p:ext uri="{BB962C8B-B14F-4D97-AF65-F5344CB8AC3E}">
        <p14:creationId xmlns:p14="http://schemas.microsoft.com/office/powerpoint/2010/main" val="82651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DE4E33C-9597-488E-9D70-BD5653FDECF1}" type="datetime1">
              <a:rPr lang="en-US" smtClean="0"/>
              <a:t>2/15/24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F2C605-4958-CF43-AA48-80339EFDB0AF}" type="slidenum">
              <a:rPr lang="en-US"/>
              <a:pPr>
                <a:defRPr/>
              </a:pPr>
              <a:t>‹#›</a:t>
            </a:fld>
            <a:endParaRPr lang="en-US"/>
          </a:p>
        </p:txBody>
      </p:sp>
    </p:spTree>
    <p:extLst>
      <p:ext uri="{BB962C8B-B14F-4D97-AF65-F5344CB8AC3E}">
        <p14:creationId xmlns:p14="http://schemas.microsoft.com/office/powerpoint/2010/main" val="425754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035563"/>
            <a:ext cx="7772400" cy="1021556"/>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4BD80B51-44ED-494B-971E-57120C51339F}" type="datetime1">
              <a:rPr lang="en-US" smtClean="0"/>
              <a:t>2/15/24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A6BD0F-ABBC-C14D-BC96-77BE126A748B}" type="slidenum">
              <a:rPr lang="en-US"/>
              <a:pPr>
                <a:defRPr/>
              </a:pPr>
              <a:t>‹#›</a:t>
            </a:fld>
            <a:endParaRPr lang="en-US"/>
          </a:p>
        </p:txBody>
      </p:sp>
    </p:spTree>
    <p:extLst>
      <p:ext uri="{BB962C8B-B14F-4D97-AF65-F5344CB8AC3E}">
        <p14:creationId xmlns:p14="http://schemas.microsoft.com/office/powerpoint/2010/main" val="3944886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76377"/>
            <a:ext cx="4038600" cy="31182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76377"/>
            <a:ext cx="4038600" cy="31182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F2DB1864-E434-4F6A-8D3C-93D7B3D5E39B}" type="datetime1">
              <a:rPr lang="en-US" smtClean="0"/>
              <a:t>2/15/24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35E9FC-F6D5-0349-BBED-EA7D7A9BC49B}" type="slidenum">
              <a:rPr lang="en-US"/>
              <a:pPr>
                <a:defRPr/>
              </a:pPr>
              <a:t>‹#›</a:t>
            </a:fld>
            <a:endParaRPr lang="en-US"/>
          </a:p>
        </p:txBody>
      </p:sp>
    </p:spTree>
    <p:extLst>
      <p:ext uri="{BB962C8B-B14F-4D97-AF65-F5344CB8AC3E}">
        <p14:creationId xmlns:p14="http://schemas.microsoft.com/office/powerpoint/2010/main" val="1785265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3" y="650504"/>
            <a:ext cx="8229600" cy="801290"/>
          </a:xfrm>
        </p:spPr>
        <p:txBody>
          <a:bodyPr/>
          <a:lstStyle>
            <a:lvl1pPr>
              <a:defRPr/>
            </a:lvl1pPr>
          </a:lstStyle>
          <a:p>
            <a:r>
              <a:rPr lang="en-US"/>
              <a:t>Click to edit Master title style</a:t>
            </a:r>
            <a:endParaRPr lang="en-US" dirty="0"/>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1C8E6A9F-690E-45E9-9033-B115EE1CD498}" type="datetime1">
              <a:rPr lang="en-US" smtClean="0"/>
              <a:t>2/15/24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B5B94E0-5E06-6D42-A41D-50D581B40900}" type="slidenum">
              <a:rPr lang="en-US"/>
              <a:pPr>
                <a:defRPr/>
              </a:pPr>
              <a:t>‹#›</a:t>
            </a:fld>
            <a:endParaRPr lang="en-US"/>
          </a:p>
        </p:txBody>
      </p:sp>
    </p:spTree>
    <p:extLst>
      <p:ext uri="{BB962C8B-B14F-4D97-AF65-F5344CB8AC3E}">
        <p14:creationId xmlns:p14="http://schemas.microsoft.com/office/powerpoint/2010/main" val="760394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302B307-D7EA-4202-BF40-BE124D8BCD53}" type="datetime1">
              <a:rPr lang="en-US" smtClean="0"/>
              <a:t>2/15/24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2AB7D4D-4E81-5B40-91F6-CF14C25F8623}" type="slidenum">
              <a:rPr lang="en-US"/>
              <a:pPr>
                <a:defRPr/>
              </a:pPr>
              <a:t>‹#›</a:t>
            </a:fld>
            <a:endParaRPr lang="en-US"/>
          </a:p>
        </p:txBody>
      </p:sp>
    </p:spTree>
    <p:extLst>
      <p:ext uri="{BB962C8B-B14F-4D97-AF65-F5344CB8AC3E}">
        <p14:creationId xmlns:p14="http://schemas.microsoft.com/office/powerpoint/2010/main" val="87628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0534FC5-B77A-4025-B9C7-643118C1D545}" type="datetime1">
              <a:rPr lang="en-US" smtClean="0"/>
              <a:t>2/15/24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35B2FA7-4FDB-5643-811E-7991DEE50B01}" type="slidenum">
              <a:rPr lang="en-US"/>
              <a:pPr>
                <a:defRPr/>
              </a:pPr>
              <a:t>‹#›</a:t>
            </a:fld>
            <a:endParaRPr lang="en-US"/>
          </a:p>
        </p:txBody>
      </p:sp>
    </p:spTree>
    <p:extLst>
      <p:ext uri="{BB962C8B-B14F-4D97-AF65-F5344CB8AC3E}">
        <p14:creationId xmlns:p14="http://schemas.microsoft.com/office/powerpoint/2010/main" val="2779307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752C4A9-CD5D-4AB5-B8B2-8A3B546CC8A7}" type="datetime1">
              <a:rPr lang="en-US" smtClean="0"/>
              <a:t>2/15/24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DD8B14-AE1E-054C-8668-93D0F0400A18}" type="slidenum">
              <a:rPr lang="en-US"/>
              <a:pPr>
                <a:defRPr/>
              </a:pPr>
              <a:t>‹#›</a:t>
            </a:fld>
            <a:endParaRPr lang="en-US"/>
          </a:p>
        </p:txBody>
      </p:sp>
    </p:spTree>
    <p:extLst>
      <p:ext uri="{BB962C8B-B14F-4D97-AF65-F5344CB8AC3E}">
        <p14:creationId xmlns:p14="http://schemas.microsoft.com/office/powerpoint/2010/main" val="4059402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2776B05-2126-4ABA-88F9-0DD30175590E}" type="datetime1">
              <a:rPr lang="en-US" smtClean="0"/>
              <a:t>2/15/24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EF0004-A563-C64B-9FAD-6198662E1BD1}" type="slidenum">
              <a:rPr lang="en-US"/>
              <a:pPr>
                <a:defRPr/>
              </a:pPr>
              <a:t>‹#›</a:t>
            </a:fld>
            <a:endParaRPr lang="en-US"/>
          </a:p>
        </p:txBody>
      </p:sp>
    </p:spTree>
    <p:extLst>
      <p:ext uri="{BB962C8B-B14F-4D97-AF65-F5344CB8AC3E}">
        <p14:creationId xmlns:p14="http://schemas.microsoft.com/office/powerpoint/2010/main" val="121490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675085"/>
            <a:ext cx="8229600" cy="8012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Headline Line One</a:t>
            </a:r>
            <a:br>
              <a:rPr lang="en-US" dirty="0"/>
            </a:br>
            <a:r>
              <a:rPr lang="en-US" dirty="0"/>
              <a:t>Headline Line Two</a:t>
            </a:r>
          </a:p>
        </p:txBody>
      </p:sp>
      <p:sp>
        <p:nvSpPr>
          <p:cNvPr id="1027" name="Text Placeholder 2"/>
          <p:cNvSpPr>
            <a:spLocks noGrp="1"/>
          </p:cNvSpPr>
          <p:nvPr>
            <p:ph type="body" idx="1"/>
          </p:nvPr>
        </p:nvSpPr>
        <p:spPr bwMode="auto">
          <a:xfrm>
            <a:off x="457200" y="2266950"/>
            <a:ext cx="8229600" cy="23276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Arial" panose="020B0604020202020204" pitchFamily="34" charset="0"/>
                <a:ea typeface="+mn-ea"/>
                <a:cs typeface="Arial" panose="020B0604020202020204" pitchFamily="34" charset="0"/>
              </a:defRPr>
            </a:lvl1pPr>
          </a:lstStyle>
          <a:p>
            <a:pPr>
              <a:defRPr/>
            </a:pPr>
            <a:fld id="{BCD780FE-1246-47F1-9291-8B7DADEA17F3}" type="datetime1">
              <a:rPr lang="en-US" smtClean="0"/>
              <a:t>2/15/24</a:t>
            </a:fld>
            <a:endParaRPr lang="en-US" dirty="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anose="020B0604020202020204" pitchFamily="34" charset="0"/>
                <a:ea typeface="+mn-ea"/>
                <a:cs typeface="Arial" panose="020B0604020202020204" pitchFamily="34" charset="0"/>
              </a:defRPr>
            </a:lvl1pPr>
          </a:lstStyle>
          <a:p>
            <a:pPr>
              <a:defRPr/>
            </a:pPr>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0EF7D53D-272A-624E-BE3D-99D13E2B4193}" type="slidenum">
              <a:rPr lang="en-US"/>
              <a:pPr>
                <a:defRPr/>
              </a:pPr>
              <a:t>‹#›</a:t>
            </a:fld>
            <a:endParaRPr lang="en-US" dirty="0"/>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 y="0"/>
            <a:ext cx="9152194" cy="457200"/>
          </a:xfrm>
          <a:prstGeom prst="rect">
            <a:avLst/>
          </a:prstGeom>
        </p:spPr>
      </p:pic>
      <p:pic>
        <p:nvPicPr>
          <p:cNvPr id="2" name="Picture 1">
            <a:extLst>
              <a:ext uri="{FF2B5EF4-FFF2-40B4-BE49-F238E27FC236}">
                <a16:creationId xmlns:a16="http://schemas.microsoft.com/office/drawing/2014/main" id="{990B73F0-E404-913B-1329-D7FDF0882C07}"/>
              </a:ext>
            </a:extLst>
          </p:cNvPr>
          <p:cNvPicPr>
            <a:picLocks noChangeAspect="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846090" y="6749"/>
            <a:ext cx="1294200" cy="924711"/>
          </a:xfrm>
          <a:prstGeom prst="rect">
            <a:avLst/>
          </a:prstGeom>
          <a:noFill/>
          <a:ln>
            <a:solidFill>
              <a:srgbClr val="CC0001"/>
            </a:solid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yhawary@ncsu.edu" TargetMode="External"/><Relationship Id="rId2" Type="http://schemas.openxmlformats.org/officeDocument/2006/relationships/hyperlink" Target="mailto:murty@ncsu.edu" TargetMode="External"/><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www.ncsu.edu/provost/academic_regulations/syllabus/reg.ht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1A3C7ACF-2216-16E1-DEF7-EBD2780B70E5}"/>
              </a:ext>
            </a:extLst>
          </p:cNvPr>
          <p:cNvSpPr>
            <a:spLocks noGrp="1"/>
          </p:cNvSpPr>
          <p:nvPr>
            <p:ph type="ctrTitle"/>
          </p:nvPr>
        </p:nvSpPr>
        <p:spPr>
          <a:xfrm>
            <a:off x="2333429" y="690452"/>
            <a:ext cx="4477139" cy="1102519"/>
          </a:xfrm>
          <a:ln>
            <a:solidFill>
              <a:srgbClr val="CC0001"/>
            </a:solidFill>
          </a:ln>
        </p:spPr>
        <p:txBody>
          <a:bodyPr/>
          <a:lstStyle/>
          <a:p>
            <a:r>
              <a:rPr lang="en-US" dirty="0">
                <a:solidFill>
                  <a:srgbClr val="CC0001"/>
                </a:solidFill>
              </a:rPr>
              <a:t>Nuclear Materials</a:t>
            </a:r>
            <a:br>
              <a:rPr lang="en-US" dirty="0">
                <a:solidFill>
                  <a:srgbClr val="CC0001"/>
                </a:solidFill>
              </a:rPr>
            </a:br>
            <a:r>
              <a:rPr lang="en-US" dirty="0">
                <a:solidFill>
                  <a:srgbClr val="CC0001"/>
                </a:solidFill>
              </a:rPr>
              <a:t>NE/MSE 409-509</a:t>
            </a:r>
          </a:p>
        </p:txBody>
      </p:sp>
      <p:sp>
        <p:nvSpPr>
          <p:cNvPr id="6" name="Subtitle 5">
            <a:extLst>
              <a:ext uri="{FF2B5EF4-FFF2-40B4-BE49-F238E27FC236}">
                <a16:creationId xmlns:a16="http://schemas.microsoft.com/office/drawing/2014/main" id="{56AA89FA-B981-3595-85D7-61ADE3E7E6A7}"/>
              </a:ext>
            </a:extLst>
          </p:cNvPr>
          <p:cNvSpPr>
            <a:spLocks noGrp="1"/>
          </p:cNvSpPr>
          <p:nvPr>
            <p:ph type="subTitle" idx="1"/>
          </p:nvPr>
        </p:nvSpPr>
        <p:spPr>
          <a:xfrm>
            <a:off x="3199622" y="2019421"/>
            <a:ext cx="2744755" cy="1102519"/>
          </a:xfrm>
          <a:ln>
            <a:solidFill>
              <a:srgbClr val="CC0001"/>
            </a:solidFill>
          </a:ln>
        </p:spPr>
        <p:txBody>
          <a:bodyPr/>
          <a:lstStyle/>
          <a:p>
            <a:pPr algn="ctr"/>
            <a:r>
              <a:rPr lang="en-US" sz="1200" b="1" dirty="0">
                <a:solidFill>
                  <a:schemeClr val="tx1"/>
                </a:solidFill>
              </a:rPr>
              <a:t>Prof. K.L. Murty</a:t>
            </a:r>
          </a:p>
          <a:p>
            <a:pPr algn="ctr"/>
            <a:r>
              <a:rPr lang="en-US" sz="1200" dirty="0">
                <a:solidFill>
                  <a:schemeClr val="tx1"/>
                </a:solidFill>
              </a:rPr>
              <a:t>North Carolina State University</a:t>
            </a:r>
          </a:p>
          <a:p>
            <a:pPr algn="ctr"/>
            <a:r>
              <a:rPr lang="en-US" sz="1200" dirty="0">
                <a:solidFill>
                  <a:schemeClr val="tx1"/>
                </a:solidFill>
              </a:rPr>
              <a:t>Office: 3143 Burlington </a:t>
            </a:r>
            <a:r>
              <a:rPr lang="en-US" sz="1200" dirty="0" err="1">
                <a:solidFill>
                  <a:schemeClr val="tx1"/>
                </a:solidFill>
              </a:rPr>
              <a:t>Eng</a:t>
            </a:r>
            <a:r>
              <a:rPr lang="en-US" sz="1200" dirty="0">
                <a:solidFill>
                  <a:schemeClr val="tx1"/>
                </a:solidFill>
              </a:rPr>
              <a:t> Labs</a:t>
            </a:r>
          </a:p>
          <a:p>
            <a:pPr algn="ctr"/>
            <a:r>
              <a:rPr lang="en-US" sz="1200" dirty="0">
                <a:solidFill>
                  <a:schemeClr val="tx1"/>
                </a:solidFill>
              </a:rPr>
              <a:t>Email: </a:t>
            </a:r>
            <a:r>
              <a:rPr lang="en-US" sz="1200" dirty="0">
                <a:solidFill>
                  <a:srgbClr val="00B0F0"/>
                </a:solidFill>
                <a:hlinkClick r:id="rId2"/>
              </a:rPr>
              <a:t>murty@ncsu.edu</a:t>
            </a:r>
            <a:endParaRPr lang="en-US" sz="1200" dirty="0">
              <a:solidFill>
                <a:srgbClr val="00B0F0"/>
              </a:solidFill>
            </a:endParaRPr>
          </a:p>
          <a:p>
            <a:pPr algn="ctr"/>
            <a:r>
              <a:rPr lang="en-US" sz="1100" dirty="0">
                <a:solidFill>
                  <a:schemeClr val="tx1"/>
                </a:solidFill>
              </a:rPr>
              <a:t>Queries by email</a:t>
            </a:r>
          </a:p>
        </p:txBody>
      </p:sp>
      <p:sp>
        <p:nvSpPr>
          <p:cNvPr id="4" name="Slide Number Placeholder 3">
            <a:extLst>
              <a:ext uri="{FF2B5EF4-FFF2-40B4-BE49-F238E27FC236}">
                <a16:creationId xmlns:a16="http://schemas.microsoft.com/office/drawing/2014/main" id="{66DA5EBF-5D8C-805C-AE75-47A9D28FFA6D}"/>
              </a:ext>
            </a:extLst>
          </p:cNvPr>
          <p:cNvSpPr>
            <a:spLocks noGrp="1"/>
          </p:cNvSpPr>
          <p:nvPr>
            <p:ph type="sldNum" sz="quarter" idx="12"/>
          </p:nvPr>
        </p:nvSpPr>
        <p:spPr/>
        <p:txBody>
          <a:bodyPr/>
          <a:lstStyle/>
          <a:p>
            <a:pPr>
              <a:defRPr/>
            </a:pPr>
            <a:fld id="{3FF2C605-4958-CF43-AA48-80339EFDB0AF}" type="slidenum">
              <a:rPr lang="en-US" smtClean="0"/>
              <a:pPr>
                <a:defRPr/>
              </a:pPr>
              <a:t>1</a:t>
            </a:fld>
            <a:endParaRPr lang="en-US"/>
          </a:p>
        </p:txBody>
      </p:sp>
      <p:sp>
        <p:nvSpPr>
          <p:cNvPr id="8" name="Subtitle 5">
            <a:extLst>
              <a:ext uri="{FF2B5EF4-FFF2-40B4-BE49-F238E27FC236}">
                <a16:creationId xmlns:a16="http://schemas.microsoft.com/office/drawing/2014/main" id="{7D572B00-BAFA-BB9A-1814-AECD0CA8EC99}"/>
              </a:ext>
            </a:extLst>
          </p:cNvPr>
          <p:cNvSpPr txBox="1">
            <a:spLocks/>
          </p:cNvSpPr>
          <p:nvPr/>
        </p:nvSpPr>
        <p:spPr bwMode="auto">
          <a:xfrm>
            <a:off x="403548" y="3274340"/>
            <a:ext cx="4211995" cy="849791"/>
          </a:xfrm>
          <a:prstGeom prst="rect">
            <a:avLst/>
          </a:prstGeom>
          <a:noFill/>
          <a:ln>
            <a:solidFill>
              <a:schemeClr val="tx1"/>
            </a:solid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marL="0" indent="0" algn="ctr" defTabSz="457200" rtl="0" eaLnBrk="1" fontAlgn="base" hangingPunct="1">
              <a:spcBef>
                <a:spcPct val="20000"/>
              </a:spcBef>
              <a:spcAft>
                <a:spcPct val="0"/>
              </a:spcAft>
              <a:buFont typeface="Arial" charset="0"/>
              <a:buNone/>
              <a:defRPr sz="2400" kern="1200">
                <a:solidFill>
                  <a:schemeClr val="tx1">
                    <a:tint val="75000"/>
                  </a:schemeClr>
                </a:solidFill>
                <a:latin typeface="Arial"/>
                <a:ea typeface="ＭＳ Ｐゴシック" charset="0"/>
                <a:cs typeface="Arial"/>
              </a:defRPr>
            </a:lvl1pPr>
            <a:lvl2pPr marL="457200" indent="0" algn="ctr" defTabSz="457200" rtl="0" eaLnBrk="1" fontAlgn="base" hangingPunct="1">
              <a:spcBef>
                <a:spcPct val="20000"/>
              </a:spcBef>
              <a:spcAft>
                <a:spcPct val="0"/>
              </a:spcAft>
              <a:buFont typeface="Arial" charset="0"/>
              <a:buNone/>
              <a:defRPr sz="2400" kern="1200">
                <a:solidFill>
                  <a:schemeClr val="tx1">
                    <a:tint val="75000"/>
                  </a:schemeClr>
                </a:solidFill>
                <a:latin typeface="Arial"/>
                <a:ea typeface="ＭＳ Ｐゴシック" charset="0"/>
                <a:cs typeface="Arial"/>
              </a:defRPr>
            </a:lvl2pPr>
            <a:lvl3pPr marL="914400" indent="0" algn="ctr" defTabSz="457200" rtl="0" eaLnBrk="1" fontAlgn="base" hangingPunct="1">
              <a:spcBef>
                <a:spcPct val="20000"/>
              </a:spcBef>
              <a:spcAft>
                <a:spcPct val="0"/>
              </a:spcAft>
              <a:buFont typeface="Arial" charset="0"/>
              <a:buNone/>
              <a:defRPr kern="1200">
                <a:solidFill>
                  <a:schemeClr val="tx1">
                    <a:tint val="75000"/>
                  </a:schemeClr>
                </a:solidFill>
                <a:latin typeface="Arial"/>
                <a:ea typeface="ＭＳ Ｐゴシック" charset="0"/>
                <a:cs typeface="Arial"/>
              </a:defRPr>
            </a:lvl3pPr>
            <a:lvl4pPr marL="1371600" indent="0" algn="ctr" defTabSz="457200" rtl="0" eaLnBrk="1" fontAlgn="base" hangingPunct="1">
              <a:spcBef>
                <a:spcPct val="20000"/>
              </a:spcBef>
              <a:spcAft>
                <a:spcPct val="0"/>
              </a:spcAft>
              <a:buFont typeface="Arial" charset="0"/>
              <a:buNone/>
              <a:defRPr sz="1400" kern="1200">
                <a:solidFill>
                  <a:schemeClr val="tx1">
                    <a:tint val="75000"/>
                  </a:schemeClr>
                </a:solidFill>
                <a:latin typeface="Arial"/>
                <a:ea typeface="ＭＳ Ｐゴシック" charset="0"/>
                <a:cs typeface="Arial"/>
              </a:defRPr>
            </a:lvl4pPr>
            <a:lvl5pPr marL="1828800" indent="0" algn="ctr" defTabSz="457200" rtl="0" eaLnBrk="1" fontAlgn="base" hangingPunct="1">
              <a:spcBef>
                <a:spcPct val="20000"/>
              </a:spcBef>
              <a:spcAft>
                <a:spcPct val="0"/>
              </a:spcAft>
              <a:buFont typeface="Arial" charset="0"/>
              <a:buNone/>
              <a:defRPr sz="1000" kern="1200">
                <a:solidFill>
                  <a:schemeClr val="tx1">
                    <a:tint val="75000"/>
                  </a:schemeClr>
                </a:solidFill>
                <a:latin typeface="Arial"/>
                <a:ea typeface="ＭＳ Ｐゴシック" charset="0"/>
                <a:cs typeface="Arial"/>
              </a:defRPr>
            </a:lvl5pPr>
            <a:lvl6pPr marL="22860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sz="2000" kern="1200">
                <a:solidFill>
                  <a:schemeClr val="tx1">
                    <a:tint val="75000"/>
                  </a:schemeClr>
                </a:solidFill>
                <a:latin typeface="+mn-lt"/>
                <a:ea typeface="+mn-ea"/>
                <a:cs typeface="+mn-cs"/>
              </a:defRPr>
            </a:lvl9pPr>
          </a:lstStyle>
          <a:p>
            <a:pPr algn="l"/>
            <a:r>
              <a:rPr lang="en-US" sz="1050" b="1" dirty="0">
                <a:solidFill>
                  <a:schemeClr val="tx1"/>
                </a:solidFill>
              </a:rPr>
              <a:t>TA/Co-Instructor: Mr. Mahmoud Hawary</a:t>
            </a:r>
          </a:p>
          <a:p>
            <a:pPr algn="l"/>
            <a:r>
              <a:rPr lang="en-US" sz="1000" dirty="0">
                <a:solidFill>
                  <a:schemeClr val="tx1"/>
                </a:solidFill>
              </a:rPr>
              <a:t>Office: </a:t>
            </a:r>
            <a:r>
              <a:rPr lang="en-US" sz="1050" dirty="0">
                <a:solidFill>
                  <a:schemeClr val="tx1"/>
                </a:solidFill>
              </a:rPr>
              <a:t>3144 Burlington </a:t>
            </a:r>
            <a:r>
              <a:rPr lang="en-US" sz="1050" dirty="0" err="1">
                <a:solidFill>
                  <a:schemeClr val="tx1"/>
                </a:solidFill>
              </a:rPr>
              <a:t>Eng</a:t>
            </a:r>
            <a:r>
              <a:rPr lang="en-US" sz="1050" dirty="0">
                <a:solidFill>
                  <a:schemeClr val="tx1"/>
                </a:solidFill>
              </a:rPr>
              <a:t> Labs</a:t>
            </a:r>
          </a:p>
          <a:p>
            <a:pPr algn="l"/>
            <a:r>
              <a:rPr lang="en-US" sz="1050" dirty="0">
                <a:solidFill>
                  <a:schemeClr val="tx1"/>
                </a:solidFill>
              </a:rPr>
              <a:t>Email: </a:t>
            </a:r>
            <a:r>
              <a:rPr lang="en-US" sz="1050" dirty="0">
                <a:solidFill>
                  <a:schemeClr val="tx1"/>
                </a:solidFill>
                <a:hlinkClick r:id="rId3"/>
              </a:rPr>
              <a:t>myhawary@ncsu.edu</a:t>
            </a:r>
            <a:r>
              <a:rPr lang="en-US" sz="1050" dirty="0">
                <a:solidFill>
                  <a:schemeClr val="tx1"/>
                </a:solidFill>
              </a:rPr>
              <a:t> </a:t>
            </a:r>
            <a:endParaRPr lang="en-US" sz="1050" u="sng" dirty="0">
              <a:solidFill>
                <a:srgbClr val="FF0000"/>
              </a:solidFill>
            </a:endParaRPr>
          </a:p>
          <a:p>
            <a:pPr algn="l"/>
            <a:r>
              <a:rPr lang="en-US" sz="1000" dirty="0">
                <a:solidFill>
                  <a:schemeClr val="tx1"/>
                </a:solidFill>
              </a:rPr>
              <a:t>Office Hours: M,W 10:00am-11:00am (In-person and Online)</a:t>
            </a:r>
          </a:p>
        </p:txBody>
      </p:sp>
      <p:sp>
        <p:nvSpPr>
          <p:cNvPr id="9" name="TextBox 8">
            <a:extLst>
              <a:ext uri="{FF2B5EF4-FFF2-40B4-BE49-F238E27FC236}">
                <a16:creationId xmlns:a16="http://schemas.microsoft.com/office/drawing/2014/main" id="{C9AD484B-8060-4FC0-769D-7F768E8F1B45}"/>
              </a:ext>
            </a:extLst>
          </p:cNvPr>
          <p:cNvSpPr txBox="1"/>
          <p:nvPr/>
        </p:nvSpPr>
        <p:spPr>
          <a:xfrm>
            <a:off x="403548" y="4187028"/>
            <a:ext cx="5070412" cy="515526"/>
          </a:xfrm>
          <a:prstGeom prst="rect">
            <a:avLst/>
          </a:prstGeom>
          <a:noFill/>
          <a:ln>
            <a:solidFill>
              <a:schemeClr val="tx1"/>
            </a:solidFill>
          </a:ln>
        </p:spPr>
        <p:txBody>
          <a:bodyPr wrap="square" rtlCol="0">
            <a:spAutoFit/>
          </a:bodyPr>
          <a:lstStyle/>
          <a:p>
            <a:pPr>
              <a:lnSpc>
                <a:spcPct val="150000"/>
              </a:lnSpc>
              <a:spcBef>
                <a:spcPts val="0"/>
              </a:spcBef>
            </a:pPr>
            <a:r>
              <a:rPr lang="en-US" sz="1100" b="1" i="1" dirty="0"/>
              <a:t>Textbook</a:t>
            </a:r>
          </a:p>
          <a:p>
            <a:pPr>
              <a:spcBef>
                <a:spcPts val="0"/>
              </a:spcBef>
            </a:pPr>
            <a:r>
              <a:rPr lang="en-US" sz="1100" dirty="0"/>
              <a:t>K.L. </a:t>
            </a:r>
            <a:r>
              <a:rPr lang="en-US" sz="1100" dirty="0" err="1"/>
              <a:t>Murty</a:t>
            </a:r>
            <a:r>
              <a:rPr lang="en-US" sz="1100" dirty="0"/>
              <a:t> and I. </a:t>
            </a:r>
            <a:r>
              <a:rPr lang="en-US" sz="1100" dirty="0" err="1"/>
              <a:t>Charit</a:t>
            </a:r>
            <a:r>
              <a:rPr lang="en-US" sz="1100" dirty="0"/>
              <a:t>, “Introduction to Nuclear Materials” published by Wiley, 2013.</a:t>
            </a:r>
          </a:p>
        </p:txBody>
      </p:sp>
      <p:pic>
        <p:nvPicPr>
          <p:cNvPr id="57350" name="Picture 6">
            <a:extLst>
              <a:ext uri="{FF2B5EF4-FFF2-40B4-BE49-F238E27FC236}">
                <a16:creationId xmlns:a16="http://schemas.microsoft.com/office/drawing/2014/main" id="{A601ABD9-DA27-5366-5E5B-894A5B70BF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2293835"/>
            <a:ext cx="1817258" cy="25623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099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73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02CD2A-1D80-5835-3943-D2138E901B56}"/>
              </a:ext>
            </a:extLst>
          </p:cNvPr>
          <p:cNvSpPr>
            <a:spLocks noGrp="1"/>
          </p:cNvSpPr>
          <p:nvPr>
            <p:ph type="sldNum" sz="quarter" idx="12"/>
          </p:nvPr>
        </p:nvSpPr>
        <p:spPr/>
        <p:txBody>
          <a:bodyPr/>
          <a:lstStyle/>
          <a:p>
            <a:pPr>
              <a:defRPr/>
            </a:pPr>
            <a:fld id="{3FF2C605-4958-CF43-AA48-80339EFDB0AF}" type="slidenum">
              <a:rPr lang="en-US" smtClean="0"/>
              <a:pPr>
                <a:defRPr/>
              </a:pPr>
              <a:t>10</a:t>
            </a:fld>
            <a:endParaRPr lang="en-US"/>
          </a:p>
        </p:txBody>
      </p:sp>
      <p:sp>
        <p:nvSpPr>
          <p:cNvPr id="5" name="TextBox 4">
            <a:extLst>
              <a:ext uri="{FF2B5EF4-FFF2-40B4-BE49-F238E27FC236}">
                <a16:creationId xmlns:a16="http://schemas.microsoft.com/office/drawing/2014/main" id="{8972333E-DFB4-5818-3E46-79C95CBC7594}"/>
              </a:ext>
            </a:extLst>
          </p:cNvPr>
          <p:cNvSpPr txBox="1"/>
          <p:nvPr/>
        </p:nvSpPr>
        <p:spPr>
          <a:xfrm>
            <a:off x="323937" y="472419"/>
            <a:ext cx="1995097" cy="369332"/>
          </a:xfrm>
          <a:prstGeom prst="rect">
            <a:avLst/>
          </a:prstGeom>
          <a:noFill/>
        </p:spPr>
        <p:txBody>
          <a:bodyPr wrap="none" rtlCol="0">
            <a:spAutoFit/>
          </a:bodyPr>
          <a:lstStyle/>
          <a:p>
            <a:pPr algn="ctr"/>
            <a:r>
              <a:rPr lang="en-US" b="1" u="sng" dirty="0">
                <a:latin typeface="Times New Roman" panose="02020603050405020304" pitchFamily="18" charset="0"/>
                <a:cs typeface="Times New Roman" panose="02020603050405020304" pitchFamily="18" charset="0"/>
              </a:rPr>
              <a:t>509 List of Project</a:t>
            </a:r>
          </a:p>
        </p:txBody>
      </p:sp>
      <p:sp>
        <p:nvSpPr>
          <p:cNvPr id="6" name="TextBox 5">
            <a:extLst>
              <a:ext uri="{FF2B5EF4-FFF2-40B4-BE49-F238E27FC236}">
                <a16:creationId xmlns:a16="http://schemas.microsoft.com/office/drawing/2014/main" id="{C85DC919-4AAF-5930-1369-0339B4FB1652}"/>
              </a:ext>
            </a:extLst>
          </p:cNvPr>
          <p:cNvSpPr txBox="1"/>
          <p:nvPr/>
        </p:nvSpPr>
        <p:spPr>
          <a:xfrm>
            <a:off x="180237" y="1366546"/>
            <a:ext cx="8633144" cy="3323987"/>
          </a:xfrm>
          <a:prstGeom prst="rect">
            <a:avLst/>
          </a:prstGeom>
          <a:noFill/>
        </p:spPr>
        <p:txBody>
          <a:bodyPr wrap="square" rtlCol="0">
            <a:spAutoFit/>
          </a:bodyPr>
          <a:lstStyle/>
          <a:p>
            <a:pPr marL="228600" marR="0" indent="-228600" algn="just">
              <a:spcBef>
                <a:spcPts val="0"/>
              </a:spcBef>
              <a:spcAft>
                <a:spcPts val="0"/>
              </a:spcAft>
              <a:buFont typeface="+mj-lt"/>
              <a:buAutoNum type="arabicPeriod"/>
            </a:pPr>
            <a:r>
              <a:rPr lang="en-US" sz="1050" dirty="0">
                <a:latin typeface="Times New Roman"/>
                <a:ea typeface="Times New Roman"/>
                <a:cs typeface="Times New Roman"/>
              </a:rPr>
              <a:t>Radiation Embrittlement of Pressure Vessel Steels / </a:t>
            </a:r>
            <a:r>
              <a:rPr lang="en-US" sz="1050" dirty="0" err="1">
                <a:latin typeface="Times New Roman"/>
                <a:ea typeface="Times New Roman"/>
                <a:cs typeface="Times New Roman"/>
              </a:rPr>
              <a:t>Micromechanisms</a:t>
            </a:r>
            <a:r>
              <a:rPr lang="en-US" sz="1050" dirty="0">
                <a:latin typeface="Times New Roman"/>
                <a:ea typeface="Times New Roman"/>
                <a:cs typeface="Times New Roman"/>
              </a:rPr>
              <a:t>.</a:t>
            </a:r>
            <a:endParaRPr lang="en-US" sz="1050" dirty="0">
              <a:latin typeface="Times"/>
              <a:ea typeface="Times New Roman"/>
              <a:cs typeface="Times New Roman"/>
            </a:endParaRPr>
          </a:p>
          <a:p>
            <a:pPr marL="228600" marR="0" indent="-228600" algn="just">
              <a:spcBef>
                <a:spcPts val="0"/>
              </a:spcBef>
              <a:spcAft>
                <a:spcPts val="0"/>
              </a:spcAft>
              <a:buFont typeface="+mj-lt"/>
              <a:buAutoNum type="arabicPeriod"/>
            </a:pPr>
            <a:r>
              <a:rPr lang="en-US" sz="1050" dirty="0">
                <a:latin typeface="Times New Roman"/>
                <a:ea typeface="Times New Roman"/>
                <a:cs typeface="Times New Roman"/>
              </a:rPr>
              <a:t>Assessment of radiation effects on mechanical and fracture properties using small (subsize) specimen testing (briefly review various techniques and emphasize one specific technique and show its viability).</a:t>
            </a:r>
            <a:endParaRPr lang="en-US" sz="1050" dirty="0">
              <a:latin typeface="Times"/>
              <a:ea typeface="Times New Roman"/>
              <a:cs typeface="Times New Roman"/>
            </a:endParaRPr>
          </a:p>
          <a:p>
            <a:pPr marL="228600" marR="0" indent="-228600" algn="just">
              <a:spcBef>
                <a:spcPts val="0"/>
              </a:spcBef>
              <a:spcAft>
                <a:spcPts val="0"/>
              </a:spcAft>
              <a:buFont typeface="+mj-lt"/>
              <a:buAutoNum type="arabicPeriod"/>
            </a:pPr>
            <a:r>
              <a:rPr lang="en-US" sz="1050" dirty="0">
                <a:latin typeface="Times New Roman"/>
                <a:ea typeface="Times New Roman"/>
                <a:cs typeface="Times New Roman"/>
              </a:rPr>
              <a:t>Radiation effects on mechanical and fracture (or corrosion) characteristics of Zircaloys and their effects on in-reactor performance (LWRs).</a:t>
            </a:r>
            <a:endParaRPr lang="en-US" sz="1050" dirty="0">
              <a:latin typeface="Times"/>
              <a:ea typeface="Times New Roman"/>
              <a:cs typeface="Times New Roman"/>
            </a:endParaRPr>
          </a:p>
          <a:p>
            <a:pPr marL="228600" marR="0" indent="-228600" algn="just">
              <a:spcBef>
                <a:spcPts val="0"/>
              </a:spcBef>
              <a:spcAft>
                <a:spcPts val="0"/>
              </a:spcAft>
              <a:buFont typeface="+mj-lt"/>
              <a:buAutoNum type="arabicPeriod"/>
            </a:pPr>
            <a:r>
              <a:rPr lang="en-US" sz="1050" dirty="0">
                <a:latin typeface="Times New Roman"/>
                <a:ea typeface="Times New Roman"/>
                <a:cs typeface="Times New Roman"/>
              </a:rPr>
              <a:t>Cracking problems associated with Steam Generator Tubing (LWRs) and mitigating methods.</a:t>
            </a:r>
            <a:endParaRPr lang="en-US" sz="1050" dirty="0">
              <a:latin typeface="Times"/>
              <a:ea typeface="Times New Roman"/>
              <a:cs typeface="Times New Roman"/>
            </a:endParaRPr>
          </a:p>
          <a:p>
            <a:pPr marL="228600" marR="0" indent="-228600" algn="just">
              <a:spcBef>
                <a:spcPts val="0"/>
              </a:spcBef>
              <a:spcAft>
                <a:spcPts val="0"/>
              </a:spcAft>
              <a:buFont typeface="+mj-lt"/>
              <a:buAutoNum type="arabicPeriod"/>
            </a:pPr>
            <a:r>
              <a:rPr lang="en-US" sz="1050" dirty="0">
                <a:latin typeface="Times New Roman"/>
                <a:ea typeface="Times New Roman"/>
                <a:cs typeface="Times New Roman"/>
              </a:rPr>
              <a:t>Core shroud cracking in BWRs - probable mechanisms and methods for repairs.</a:t>
            </a:r>
            <a:endParaRPr lang="en-US" sz="1050" dirty="0">
              <a:latin typeface="Times"/>
              <a:ea typeface="Times New Roman"/>
              <a:cs typeface="Times New Roman"/>
            </a:endParaRPr>
          </a:p>
          <a:p>
            <a:pPr marL="228600" marR="0" indent="-228600" algn="just">
              <a:spcBef>
                <a:spcPts val="0"/>
              </a:spcBef>
              <a:spcAft>
                <a:spcPts val="0"/>
              </a:spcAft>
              <a:buFont typeface="+mj-lt"/>
              <a:buAutoNum type="arabicPeriod"/>
            </a:pPr>
            <a:r>
              <a:rPr lang="en-US" sz="1050" dirty="0">
                <a:latin typeface="Times New Roman"/>
                <a:ea typeface="Times New Roman"/>
                <a:cs typeface="Times New Roman"/>
              </a:rPr>
              <a:t>NRC regulations on the PV steel (base, weld and HAZ) embrittlement and assessment of the degree of damage of operating reactors and solutions for life extension (annealing and radiation effects of annealed </a:t>
            </a:r>
            <a:r>
              <a:rPr lang="en-US" sz="1050" dirty="0" err="1">
                <a:latin typeface="Times New Roman"/>
                <a:ea typeface="Times New Roman"/>
                <a:cs typeface="Times New Roman"/>
              </a:rPr>
              <a:t>reirradiated</a:t>
            </a:r>
            <a:r>
              <a:rPr lang="en-US" sz="1050" dirty="0">
                <a:latin typeface="Times New Roman"/>
                <a:ea typeface="Times New Roman"/>
                <a:cs typeface="Times New Roman"/>
              </a:rPr>
              <a:t> steels).</a:t>
            </a:r>
            <a:endParaRPr lang="en-US" sz="1050" dirty="0">
              <a:latin typeface="Times"/>
              <a:ea typeface="Times New Roman"/>
              <a:cs typeface="Times New Roman"/>
            </a:endParaRPr>
          </a:p>
          <a:p>
            <a:pPr marL="228600" marR="0" indent="-228600" algn="just">
              <a:spcBef>
                <a:spcPts val="0"/>
              </a:spcBef>
              <a:spcAft>
                <a:spcPts val="0"/>
              </a:spcAft>
              <a:buFont typeface="+mj-lt"/>
              <a:buAutoNum type="arabicPeriod"/>
            </a:pPr>
            <a:r>
              <a:rPr lang="en-US" sz="1050" dirty="0">
                <a:latin typeface="Times New Roman"/>
                <a:ea typeface="Times New Roman"/>
                <a:cs typeface="Times New Roman"/>
              </a:rPr>
              <a:t>Life assessment and prediction of a specific structural component in LWRs.</a:t>
            </a:r>
            <a:endParaRPr lang="en-US" sz="1050" dirty="0">
              <a:latin typeface="Times"/>
              <a:ea typeface="Times New Roman"/>
              <a:cs typeface="Times New Roman"/>
            </a:endParaRPr>
          </a:p>
          <a:p>
            <a:pPr marL="228600" marR="0" indent="-228600" algn="just">
              <a:spcBef>
                <a:spcPts val="0"/>
              </a:spcBef>
              <a:spcAft>
                <a:spcPts val="0"/>
              </a:spcAft>
              <a:buFont typeface="+mj-lt"/>
              <a:buAutoNum type="arabicPeriod"/>
            </a:pPr>
            <a:r>
              <a:rPr lang="en-US" sz="1050" dirty="0">
                <a:latin typeface="Times New Roman"/>
                <a:ea typeface="Times New Roman"/>
                <a:cs typeface="Times New Roman"/>
              </a:rPr>
              <a:t>Liquid metal embrittlement of fast reactor cladding materials &amp; effects of radiation.</a:t>
            </a:r>
            <a:endParaRPr lang="en-US" sz="1050" dirty="0">
              <a:latin typeface="Times"/>
              <a:ea typeface="Times New Roman"/>
              <a:cs typeface="Times New Roman"/>
            </a:endParaRPr>
          </a:p>
          <a:p>
            <a:pPr marL="228600" marR="0" indent="-228600" algn="just">
              <a:spcBef>
                <a:spcPts val="0"/>
              </a:spcBef>
              <a:spcAft>
                <a:spcPts val="0"/>
              </a:spcAft>
              <a:buFont typeface="+mj-lt"/>
              <a:buAutoNum type="arabicPeriod"/>
            </a:pPr>
            <a:r>
              <a:rPr lang="en-US" sz="1050" dirty="0">
                <a:latin typeface="Times New Roman"/>
                <a:ea typeface="Times New Roman"/>
                <a:cs typeface="Times New Roman"/>
              </a:rPr>
              <a:t>New techniques for radiation damage assessment [choose one and describe in detail the technique, its applicability, limitations, etc., examples: Positron Annihilation (PA), Filed Ion Atom Probe (FIM-AP), SQUID magnetic measurements, Internal Friction (IF), Small Punch (SP) Test, Automated Ball Indentation (ABI), Small Angle Neutron Scattering (SANS), Mossbauer Spectroscopy (MS), Muon Spin Rotation (</a:t>
            </a:r>
            <a:r>
              <a:rPr lang="en-US" sz="1050" dirty="0" err="1">
                <a:latin typeface="Symbol"/>
                <a:ea typeface="Times New Roman"/>
                <a:cs typeface="Times New Roman"/>
              </a:rPr>
              <a:t>m</a:t>
            </a:r>
            <a:r>
              <a:rPr lang="en-US" sz="1050" dirty="0" err="1">
                <a:latin typeface="Times New Roman"/>
                <a:ea typeface="Times New Roman"/>
                <a:cs typeface="Times New Roman"/>
              </a:rPr>
              <a:t>SR</a:t>
            </a:r>
            <a:r>
              <a:rPr lang="en-US" sz="1050" dirty="0">
                <a:latin typeface="Times New Roman"/>
                <a:ea typeface="Times New Roman"/>
                <a:cs typeface="Times New Roman"/>
              </a:rPr>
              <a:t>), Acoustic Emission (AE), Molecular Dynamics and Computer Simulation, etc. Note that many of these techniques were attempted in understanding the radiation damage in PV steels.] - emphasis on nondestructive examination and testing (NDE &amp; NDT).</a:t>
            </a:r>
            <a:endParaRPr lang="en-US" sz="1050" dirty="0">
              <a:latin typeface="Times"/>
              <a:ea typeface="Times New Roman"/>
              <a:cs typeface="Times New Roman"/>
            </a:endParaRPr>
          </a:p>
          <a:p>
            <a:pPr marL="228600" marR="0" indent="-228600" algn="just">
              <a:spcBef>
                <a:spcPts val="0"/>
              </a:spcBef>
              <a:spcAft>
                <a:spcPts val="0"/>
              </a:spcAft>
              <a:buFont typeface="+mj-lt"/>
              <a:buAutoNum type="arabicPeriod"/>
            </a:pPr>
            <a:r>
              <a:rPr lang="en-US" sz="1050" dirty="0">
                <a:latin typeface="Times New Roman"/>
                <a:ea typeface="Times New Roman"/>
                <a:cs typeface="Times New Roman"/>
              </a:rPr>
              <a:t>Vanadium alloys for fusion applications.</a:t>
            </a:r>
            <a:endParaRPr lang="en-US" sz="1050" dirty="0">
              <a:latin typeface="Times"/>
              <a:ea typeface="Times New Roman"/>
              <a:cs typeface="Times New Roman"/>
            </a:endParaRPr>
          </a:p>
          <a:p>
            <a:pPr marL="228600" marR="0" indent="-228600" algn="just">
              <a:spcBef>
                <a:spcPts val="0"/>
              </a:spcBef>
              <a:spcAft>
                <a:spcPts val="0"/>
              </a:spcAft>
              <a:buFont typeface="+mj-lt"/>
              <a:buAutoNum type="arabicPeriod"/>
            </a:pPr>
            <a:r>
              <a:rPr lang="en-US" sz="1050" dirty="0">
                <a:latin typeface="Times New Roman"/>
                <a:ea typeface="Times New Roman"/>
                <a:cs typeface="Times New Roman"/>
              </a:rPr>
              <a:t>Dry storage feasibility of LWR spent fuel - with emphasis on material problems (criteria prior to transfer from on-site pool to dry storage, reliability of the fuel bundles for 100-year storage)</a:t>
            </a:r>
            <a:endParaRPr lang="en-US" sz="1050" dirty="0">
              <a:latin typeface="Times"/>
              <a:ea typeface="Times New Roman"/>
              <a:cs typeface="Times New Roman"/>
            </a:endParaRPr>
          </a:p>
          <a:p>
            <a:pPr marL="228600" marR="0" indent="-228600" algn="just">
              <a:spcBef>
                <a:spcPts val="0"/>
              </a:spcBef>
              <a:spcAft>
                <a:spcPts val="0"/>
              </a:spcAft>
              <a:buFont typeface="+mj-lt"/>
              <a:buAutoNum type="arabicPeriod"/>
            </a:pPr>
            <a:r>
              <a:rPr lang="en-US" sz="1050" dirty="0">
                <a:latin typeface="Times New Roman"/>
                <a:ea typeface="Times New Roman"/>
                <a:cs typeface="Times New Roman"/>
              </a:rPr>
              <a:t>Materials for Space Reactors; Materials for Next Generation Reactors</a:t>
            </a:r>
            <a:endParaRPr lang="en-US" sz="1050" dirty="0">
              <a:latin typeface="Times"/>
              <a:ea typeface="Times New Roman"/>
              <a:cs typeface="Times New Roman"/>
            </a:endParaRPr>
          </a:p>
          <a:p>
            <a:pPr marL="228600" marR="0" indent="-228600" algn="just">
              <a:spcBef>
                <a:spcPts val="0"/>
              </a:spcBef>
              <a:spcAft>
                <a:spcPts val="0"/>
              </a:spcAft>
              <a:buFont typeface="+mj-lt"/>
              <a:buAutoNum type="arabicPeriod"/>
            </a:pPr>
            <a:r>
              <a:rPr lang="en-US" sz="1050" dirty="0">
                <a:latin typeface="Times New Roman"/>
                <a:ea typeface="Times New Roman"/>
                <a:cs typeface="Times New Roman"/>
              </a:rPr>
              <a:t>Mechanical and Creep properties of Graphite, </a:t>
            </a:r>
            <a:r>
              <a:rPr lang="en-US" sz="1050" dirty="0" err="1">
                <a:latin typeface="Times New Roman"/>
                <a:ea typeface="Times New Roman"/>
                <a:cs typeface="Times New Roman"/>
              </a:rPr>
              <a:t>SiC</a:t>
            </a:r>
            <a:r>
              <a:rPr lang="en-US" sz="1050" dirty="0">
                <a:latin typeface="Times New Roman"/>
                <a:ea typeface="Times New Roman"/>
                <a:cs typeface="Times New Roman"/>
              </a:rPr>
              <a:t>, etc., – effects of radiation</a:t>
            </a:r>
            <a:endParaRPr lang="en-US" sz="1050" dirty="0">
              <a:latin typeface="Times"/>
              <a:ea typeface="Times New Roman"/>
              <a:cs typeface="Times New Roman"/>
            </a:endParaRPr>
          </a:p>
        </p:txBody>
      </p:sp>
      <p:sp>
        <p:nvSpPr>
          <p:cNvPr id="3" name="Rectangle 2">
            <a:extLst>
              <a:ext uri="{FF2B5EF4-FFF2-40B4-BE49-F238E27FC236}">
                <a16:creationId xmlns:a16="http://schemas.microsoft.com/office/drawing/2014/main" id="{40B58479-622A-1ED3-B4F6-35CDE9CBB901}"/>
              </a:ext>
            </a:extLst>
          </p:cNvPr>
          <p:cNvSpPr/>
          <p:nvPr/>
        </p:nvSpPr>
        <p:spPr>
          <a:xfrm>
            <a:off x="1615326" y="916907"/>
            <a:ext cx="5913348" cy="338554"/>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Project (10% of the grade) – report due </a:t>
            </a:r>
            <a:r>
              <a:rPr lang="en-US" sz="1600" b="1" dirty="0">
                <a:latin typeface="Times New Roman" panose="02020603050405020304" pitchFamily="18" charset="0"/>
                <a:cs typeface="Times New Roman" panose="02020603050405020304" pitchFamily="18" charset="0"/>
              </a:rPr>
              <a:t>Tuesday 11/30/2022</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429843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02CD2A-1D80-5835-3943-D2138E901B56}"/>
              </a:ext>
            </a:extLst>
          </p:cNvPr>
          <p:cNvSpPr>
            <a:spLocks noGrp="1"/>
          </p:cNvSpPr>
          <p:nvPr>
            <p:ph type="sldNum" sz="quarter" idx="12"/>
          </p:nvPr>
        </p:nvSpPr>
        <p:spPr/>
        <p:txBody>
          <a:bodyPr/>
          <a:lstStyle/>
          <a:p>
            <a:pPr>
              <a:defRPr/>
            </a:pPr>
            <a:fld id="{3FF2C605-4958-CF43-AA48-80339EFDB0AF}" type="slidenum">
              <a:rPr lang="en-US" smtClean="0"/>
              <a:pPr>
                <a:defRPr/>
              </a:pPr>
              <a:t>11</a:t>
            </a:fld>
            <a:endParaRPr lang="en-US"/>
          </a:p>
        </p:txBody>
      </p:sp>
      <p:sp>
        <p:nvSpPr>
          <p:cNvPr id="5" name="TextBox 4">
            <a:extLst>
              <a:ext uri="{FF2B5EF4-FFF2-40B4-BE49-F238E27FC236}">
                <a16:creationId xmlns:a16="http://schemas.microsoft.com/office/drawing/2014/main" id="{8972333E-DFB4-5818-3E46-79C95CBC7594}"/>
              </a:ext>
            </a:extLst>
          </p:cNvPr>
          <p:cNvSpPr txBox="1"/>
          <p:nvPr/>
        </p:nvSpPr>
        <p:spPr>
          <a:xfrm>
            <a:off x="131442" y="472419"/>
            <a:ext cx="3469861" cy="369332"/>
          </a:xfrm>
          <a:prstGeom prst="rect">
            <a:avLst/>
          </a:prstGeom>
          <a:noFill/>
        </p:spPr>
        <p:txBody>
          <a:bodyPr wrap="none" rtlCol="0">
            <a:spAutoFit/>
          </a:bodyPr>
          <a:lstStyle/>
          <a:p>
            <a:pPr algn="ctr"/>
            <a:r>
              <a:rPr lang="en-US" b="1" u="sng" dirty="0">
                <a:latin typeface="Times New Roman" panose="02020603050405020304" pitchFamily="18" charset="0"/>
                <a:cs typeface="Times New Roman" panose="02020603050405020304" pitchFamily="18" charset="0"/>
              </a:rPr>
              <a:t>Significance of Nuclear Materials</a:t>
            </a:r>
          </a:p>
        </p:txBody>
      </p:sp>
      <p:pic>
        <p:nvPicPr>
          <p:cNvPr id="2" name="Picture 3">
            <a:extLst>
              <a:ext uri="{FF2B5EF4-FFF2-40B4-BE49-F238E27FC236}">
                <a16:creationId xmlns:a16="http://schemas.microsoft.com/office/drawing/2014/main" id="{FE9B64F2-7222-2D8E-1695-63B6FA84D8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1663" y="2089498"/>
            <a:ext cx="3313212" cy="96450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2">
            <a:extLst>
              <a:ext uri="{FF2B5EF4-FFF2-40B4-BE49-F238E27FC236}">
                <a16:creationId xmlns:a16="http://schemas.microsoft.com/office/drawing/2014/main" id="{236644CA-3E3A-FF32-D3B2-1FDD574EDA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29878" y="1514452"/>
            <a:ext cx="4150566" cy="2114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Rectangle 7">
            <a:extLst>
              <a:ext uri="{FF2B5EF4-FFF2-40B4-BE49-F238E27FC236}">
                <a16:creationId xmlns:a16="http://schemas.microsoft.com/office/drawing/2014/main" id="{7139C259-7899-E3E3-759A-6F809AB162BA}"/>
              </a:ext>
            </a:extLst>
          </p:cNvPr>
          <p:cNvSpPr/>
          <p:nvPr/>
        </p:nvSpPr>
        <p:spPr>
          <a:xfrm>
            <a:off x="536509" y="4099121"/>
            <a:ext cx="7924800" cy="646331"/>
          </a:xfrm>
          <a:prstGeom prst="rect">
            <a:avLst/>
          </a:prstGeom>
          <a:ln>
            <a:solidFill>
              <a:schemeClr val="tx2"/>
            </a:solidFill>
          </a:ln>
        </p:spPr>
        <p:txBody>
          <a:bodyPr wrap="square">
            <a:spAutoFit/>
          </a:bodyPr>
          <a:lstStyle/>
          <a:p>
            <a:pPr algn="ctr"/>
            <a:r>
              <a:rPr lang="en-US" dirty="0" err="1">
                <a:latin typeface="Times New Roman" panose="02020603050405020304" pitchFamily="18" charset="0"/>
                <a:cs typeface="Times New Roman" panose="02020603050405020304" pitchFamily="18" charset="0"/>
              </a:rPr>
              <a:t>Murty</a:t>
            </a:r>
            <a:r>
              <a:rPr lang="en-US" dirty="0">
                <a:latin typeface="Times New Roman" panose="02020603050405020304" pitchFamily="18" charset="0"/>
                <a:cs typeface="Times New Roman" panose="02020603050405020304" pitchFamily="18" charset="0"/>
              </a:rPr>
              <a:t>, J Nuclear Energy Science and Power Generation Technology 2012 </a:t>
            </a:r>
          </a:p>
          <a:p>
            <a:pPr algn="ctr"/>
            <a:r>
              <a:rPr lang="en-US" dirty="0">
                <a:latin typeface="Times New Roman" panose="02020603050405020304" pitchFamily="18" charset="0"/>
                <a:cs typeface="Times New Roman" panose="02020603050405020304" pitchFamily="18" charset="0"/>
              </a:rPr>
              <a:t>http://dx.doi.org/10.4172/2325-9809.1000e104 </a:t>
            </a:r>
          </a:p>
        </p:txBody>
      </p:sp>
    </p:spTree>
    <p:extLst>
      <p:ext uri="{BB962C8B-B14F-4D97-AF65-F5344CB8AC3E}">
        <p14:creationId xmlns:p14="http://schemas.microsoft.com/office/powerpoint/2010/main" val="1945246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4F8742-EA84-48CC-B9AA-60198FC8F8B4}"/>
              </a:ext>
            </a:extLst>
          </p:cNvPr>
          <p:cNvSpPr txBox="1"/>
          <p:nvPr/>
        </p:nvSpPr>
        <p:spPr>
          <a:xfrm>
            <a:off x="71403" y="540020"/>
            <a:ext cx="3309560" cy="369332"/>
          </a:xfrm>
          <a:prstGeom prst="rect">
            <a:avLst/>
          </a:prstGeom>
          <a:noFill/>
        </p:spPr>
        <p:txBody>
          <a:bodyPr wrap="none" rtlCol="0">
            <a:spAutoFit/>
          </a:bodyPr>
          <a:lstStyle/>
          <a:p>
            <a:pPr algn="ctr"/>
            <a:r>
              <a:rPr lang="en-US" b="1" u="sng" dirty="0">
                <a:latin typeface="Times New Roman" panose="02020603050405020304" pitchFamily="18" charset="0"/>
                <a:cs typeface="Times New Roman" panose="02020603050405020304" pitchFamily="18" charset="0"/>
              </a:rPr>
              <a:t>Nuclear Materials</a:t>
            </a:r>
            <a:r>
              <a:rPr lang="en-US" b="1" dirty="0">
                <a:latin typeface="Times New Roman" panose="02020603050405020304" pitchFamily="18" charset="0"/>
                <a:cs typeface="Times New Roman" panose="02020603050405020304" pitchFamily="18" charset="0"/>
              </a:rPr>
              <a:t> (importance)</a:t>
            </a:r>
          </a:p>
        </p:txBody>
      </p:sp>
      <p:sp>
        <p:nvSpPr>
          <p:cNvPr id="3" name="TextBox 2">
            <a:extLst>
              <a:ext uri="{FF2B5EF4-FFF2-40B4-BE49-F238E27FC236}">
                <a16:creationId xmlns:a16="http://schemas.microsoft.com/office/drawing/2014/main" id="{D28C0A17-4339-4158-A41C-0C9A64DB62C1}"/>
              </a:ext>
            </a:extLst>
          </p:cNvPr>
          <p:cNvSpPr txBox="1"/>
          <p:nvPr/>
        </p:nvSpPr>
        <p:spPr>
          <a:xfrm>
            <a:off x="781050" y="1132078"/>
            <a:ext cx="7723775" cy="923330"/>
          </a:xfrm>
          <a:prstGeom prst="rect">
            <a:avLst/>
          </a:prstGeom>
          <a:noFill/>
          <a:ln>
            <a:solidFill>
              <a:schemeClr val="tx1"/>
            </a:solidFill>
          </a:ln>
        </p:spPr>
        <p:txBody>
          <a:bodyPr wrap="square" rtlCol="0">
            <a:spAutoFit/>
          </a:bodyPr>
          <a:lstStyle/>
          <a:p>
            <a:r>
              <a:rPr lang="en-US" sz="1800" dirty="0">
                <a:solidFill>
                  <a:schemeClr val="tx1"/>
                </a:solidFill>
                <a:latin typeface="Times New Roman" panose="02020603050405020304" pitchFamily="18" charset="0"/>
                <a:cs typeface="Times New Roman" panose="02020603050405020304" pitchFamily="18" charset="0"/>
              </a:rPr>
              <a:t>“We physicists can dream up and work out all the details of power reactors based on dozens of combinations of the essentials, but it’s only a paper reactor until the metallurgist tells us whether it can be built and from what.” – CO Smith</a:t>
            </a:r>
          </a:p>
        </p:txBody>
      </p:sp>
      <p:sp>
        <p:nvSpPr>
          <p:cNvPr id="5" name="TextBox 4">
            <a:extLst>
              <a:ext uri="{FF2B5EF4-FFF2-40B4-BE49-F238E27FC236}">
                <a16:creationId xmlns:a16="http://schemas.microsoft.com/office/drawing/2014/main" id="{58165EC7-344A-DEE1-234B-ABB1D66C5FE6}"/>
              </a:ext>
            </a:extLst>
          </p:cNvPr>
          <p:cNvSpPr txBox="1"/>
          <p:nvPr/>
        </p:nvSpPr>
        <p:spPr>
          <a:xfrm>
            <a:off x="346075" y="2571750"/>
            <a:ext cx="8451850" cy="1754326"/>
          </a:xfrm>
          <a:prstGeom prst="rect">
            <a:avLst/>
          </a:prstGeom>
          <a:noFill/>
        </p:spPr>
        <p:txBody>
          <a:bodyPr wrap="square">
            <a:spAutoFit/>
          </a:bodyPr>
          <a:lstStyle/>
          <a:p>
            <a:r>
              <a:rPr lang="en-US" b="1" i="1" dirty="0">
                <a:solidFill>
                  <a:schemeClr val="tx1"/>
                </a:solidFill>
                <a:latin typeface="Times New Roman" panose="02020603050405020304" pitchFamily="18" charset="0"/>
                <a:cs typeface="Times New Roman" panose="02020603050405020304" pitchFamily="18" charset="0"/>
              </a:rPr>
              <a:t>Main objectives are to introduce the students to:</a:t>
            </a:r>
          </a:p>
          <a:p>
            <a:pPr marL="514350" lvl="1"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basic issues concerned with the selection of materials for various components in nuclear reactors </a:t>
            </a:r>
          </a:p>
          <a:p>
            <a:pPr marL="514350" lvl="1" indent="-285750">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effects of radiation and environment on various properties of materials in nuclear applications to get an appreciation of the materials' limitations on the operation of reactors</a:t>
            </a:r>
          </a:p>
        </p:txBody>
      </p:sp>
    </p:spTree>
    <p:extLst>
      <p:ext uri="{BB962C8B-B14F-4D97-AF65-F5344CB8AC3E}">
        <p14:creationId xmlns:p14="http://schemas.microsoft.com/office/powerpoint/2010/main" val="29031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02CD2A-1D80-5835-3943-D2138E901B56}"/>
              </a:ext>
            </a:extLst>
          </p:cNvPr>
          <p:cNvSpPr>
            <a:spLocks noGrp="1"/>
          </p:cNvSpPr>
          <p:nvPr>
            <p:ph type="sldNum" sz="quarter" idx="12"/>
          </p:nvPr>
        </p:nvSpPr>
        <p:spPr/>
        <p:txBody>
          <a:bodyPr/>
          <a:lstStyle/>
          <a:p>
            <a:pPr>
              <a:defRPr/>
            </a:pPr>
            <a:fld id="{3FF2C605-4958-CF43-AA48-80339EFDB0AF}" type="slidenum">
              <a:rPr lang="en-US" smtClean="0"/>
              <a:pPr>
                <a:defRPr/>
              </a:pPr>
              <a:t>3</a:t>
            </a:fld>
            <a:endParaRPr lang="en-US"/>
          </a:p>
        </p:txBody>
      </p:sp>
      <p:sp>
        <p:nvSpPr>
          <p:cNvPr id="5" name="TextBox 4">
            <a:extLst>
              <a:ext uri="{FF2B5EF4-FFF2-40B4-BE49-F238E27FC236}">
                <a16:creationId xmlns:a16="http://schemas.microsoft.com/office/drawing/2014/main" id="{8972333E-DFB4-5818-3E46-79C95CBC7594}"/>
              </a:ext>
            </a:extLst>
          </p:cNvPr>
          <p:cNvSpPr txBox="1"/>
          <p:nvPr/>
        </p:nvSpPr>
        <p:spPr>
          <a:xfrm>
            <a:off x="132929" y="528622"/>
            <a:ext cx="1749197" cy="369332"/>
          </a:xfrm>
          <a:prstGeom prst="rect">
            <a:avLst/>
          </a:prstGeom>
          <a:noFill/>
        </p:spPr>
        <p:txBody>
          <a:bodyPr wrap="none" rtlCol="0">
            <a:spAutoFit/>
          </a:bodyPr>
          <a:lstStyle/>
          <a:p>
            <a:pPr algn="ctr"/>
            <a:r>
              <a:rPr lang="en-US" b="1" u="sng" dirty="0">
                <a:latin typeface="Times New Roman" panose="02020603050405020304" pitchFamily="18" charset="0"/>
                <a:cs typeface="Times New Roman" panose="02020603050405020304" pitchFamily="18" charset="0"/>
              </a:rPr>
              <a:t>Course Outline</a:t>
            </a:r>
            <a:endParaRPr lang="en-US"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5DC919-4AAF-5930-1369-0339B4FB1652}"/>
              </a:ext>
            </a:extLst>
          </p:cNvPr>
          <p:cNvSpPr txBox="1"/>
          <p:nvPr/>
        </p:nvSpPr>
        <p:spPr>
          <a:xfrm>
            <a:off x="643128" y="1096218"/>
            <a:ext cx="4333238" cy="2951064"/>
          </a:xfrm>
          <a:prstGeom prst="rect">
            <a:avLst/>
          </a:prstGeom>
          <a:noFill/>
        </p:spPr>
        <p:txBody>
          <a:bodyPr wrap="none" rtlCol="0">
            <a:spAutoFit/>
          </a:bodyPr>
          <a:lstStyle/>
          <a:p>
            <a:pPr marL="342900" indent="-342900">
              <a:lnSpc>
                <a:spcPct val="150000"/>
              </a:lnSpc>
              <a:spcBef>
                <a:spcPts val="0"/>
              </a:spcBef>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Overview of Nuclear Reactor Systems</a:t>
            </a:r>
          </a:p>
          <a:p>
            <a:pPr marL="342900" indent="-342900">
              <a:lnSpc>
                <a:spcPct val="150000"/>
              </a:lnSpc>
              <a:spcBef>
                <a:spcPts val="0"/>
              </a:spcBef>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Fundamental Nature of Materials</a:t>
            </a:r>
          </a:p>
          <a:p>
            <a:pPr marL="342900" indent="-342900">
              <a:lnSpc>
                <a:spcPct val="150000"/>
              </a:lnSpc>
              <a:spcBef>
                <a:spcPts val="0"/>
              </a:spcBef>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Fundamentals of Radiation Damage</a:t>
            </a:r>
          </a:p>
          <a:p>
            <a:pPr marL="342900" indent="-342900">
              <a:lnSpc>
                <a:spcPct val="150000"/>
              </a:lnSpc>
              <a:spcBef>
                <a:spcPts val="0"/>
              </a:spcBef>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Properties of Materials </a:t>
            </a:r>
          </a:p>
          <a:p>
            <a:pPr marL="342900" indent="-342900">
              <a:lnSpc>
                <a:spcPct val="150000"/>
              </a:lnSpc>
              <a:spcBef>
                <a:spcPts val="0"/>
              </a:spcBef>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Dislocation Theory</a:t>
            </a:r>
          </a:p>
          <a:p>
            <a:pPr marL="342900" indent="-342900">
              <a:lnSpc>
                <a:spcPct val="150000"/>
              </a:lnSpc>
              <a:spcBef>
                <a:spcPts val="0"/>
              </a:spcBef>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Radiation Effects on Materials </a:t>
            </a:r>
          </a:p>
          <a:p>
            <a:pPr marL="342900" indent="-342900">
              <a:lnSpc>
                <a:spcPct val="150000"/>
              </a:lnSpc>
              <a:spcBef>
                <a:spcPts val="0"/>
              </a:spcBef>
              <a:buFont typeface="+mj-lt"/>
              <a:buAutoNum type="arabicPeriod"/>
            </a:pPr>
            <a:r>
              <a:rPr lang="en-US" sz="1800" dirty="0">
                <a:solidFill>
                  <a:schemeClr val="tx1"/>
                </a:solidFill>
                <a:latin typeface="Times New Roman" panose="02020603050405020304" pitchFamily="18" charset="0"/>
                <a:cs typeface="Times New Roman" panose="02020603050405020304" pitchFamily="18" charset="0"/>
              </a:rPr>
              <a:t>Reactor Materials (Cladding, RPVs, etc.)</a:t>
            </a:r>
          </a:p>
        </p:txBody>
      </p:sp>
    </p:spTree>
    <p:extLst>
      <p:ext uri="{BB962C8B-B14F-4D97-AF65-F5344CB8AC3E}">
        <p14:creationId xmlns:p14="http://schemas.microsoft.com/office/powerpoint/2010/main" val="40749363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02CD2A-1D80-5835-3943-D2138E901B56}"/>
              </a:ext>
            </a:extLst>
          </p:cNvPr>
          <p:cNvSpPr>
            <a:spLocks noGrp="1"/>
          </p:cNvSpPr>
          <p:nvPr>
            <p:ph type="sldNum" sz="quarter" idx="12"/>
          </p:nvPr>
        </p:nvSpPr>
        <p:spPr/>
        <p:txBody>
          <a:bodyPr/>
          <a:lstStyle/>
          <a:p>
            <a:pPr>
              <a:defRPr/>
            </a:pPr>
            <a:fld id="{3FF2C605-4958-CF43-AA48-80339EFDB0AF}" type="slidenum">
              <a:rPr lang="en-US" smtClean="0"/>
              <a:pPr>
                <a:defRPr/>
              </a:pPr>
              <a:t>4</a:t>
            </a:fld>
            <a:endParaRPr lang="en-US"/>
          </a:p>
        </p:txBody>
      </p:sp>
      <p:sp>
        <p:nvSpPr>
          <p:cNvPr id="5" name="TextBox 4">
            <a:extLst>
              <a:ext uri="{FF2B5EF4-FFF2-40B4-BE49-F238E27FC236}">
                <a16:creationId xmlns:a16="http://schemas.microsoft.com/office/drawing/2014/main" id="{8972333E-DFB4-5818-3E46-79C95CBC7594}"/>
              </a:ext>
            </a:extLst>
          </p:cNvPr>
          <p:cNvSpPr txBox="1"/>
          <p:nvPr/>
        </p:nvSpPr>
        <p:spPr>
          <a:xfrm>
            <a:off x="141850" y="528622"/>
            <a:ext cx="2634055" cy="369332"/>
          </a:xfrm>
          <a:prstGeom prst="rect">
            <a:avLst/>
          </a:prstGeom>
          <a:noFill/>
        </p:spPr>
        <p:txBody>
          <a:bodyPr wrap="none" rtlCol="0">
            <a:spAutoFit/>
          </a:bodyPr>
          <a:lstStyle/>
          <a:p>
            <a:pPr algn="ctr"/>
            <a:r>
              <a:rPr lang="en-US" b="1" u="sng" dirty="0">
                <a:latin typeface="Times New Roman" panose="02020603050405020304" pitchFamily="18" charset="0"/>
                <a:cs typeface="Times New Roman" panose="02020603050405020304" pitchFamily="18" charset="0"/>
              </a:rPr>
              <a:t>Course Outline</a:t>
            </a:r>
            <a:r>
              <a:rPr lang="en-US" dirty="0">
                <a:latin typeface="Times New Roman" panose="02020603050405020304" pitchFamily="18" charset="0"/>
                <a:cs typeface="Times New Roman" panose="02020603050405020304" pitchFamily="18" charset="0"/>
              </a:rPr>
              <a:t> (detailed)</a:t>
            </a:r>
            <a:endParaRPr lang="en-US" b="1" dirty="0">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637A4C89-8AF6-4490-9B99-CA94ED4CCD09}"/>
              </a:ext>
            </a:extLst>
          </p:cNvPr>
          <p:cNvGrpSpPr/>
          <p:nvPr/>
        </p:nvGrpSpPr>
        <p:grpSpPr>
          <a:xfrm>
            <a:off x="216159" y="897954"/>
            <a:ext cx="2862943" cy="3413681"/>
            <a:chOff x="216159" y="1116612"/>
            <a:chExt cx="4575110" cy="3413681"/>
          </a:xfrm>
        </p:grpSpPr>
        <p:sp>
          <p:nvSpPr>
            <p:cNvPr id="8" name="TextBox 7">
              <a:extLst>
                <a:ext uri="{FF2B5EF4-FFF2-40B4-BE49-F238E27FC236}">
                  <a16:creationId xmlns:a16="http://schemas.microsoft.com/office/drawing/2014/main" id="{5D847854-9502-E64E-D4E0-390F363073F3}"/>
                </a:ext>
              </a:extLst>
            </p:cNvPr>
            <p:cNvSpPr txBox="1"/>
            <p:nvPr/>
          </p:nvSpPr>
          <p:spPr>
            <a:xfrm>
              <a:off x="216159" y="1116612"/>
              <a:ext cx="4575110" cy="676467"/>
            </a:xfrm>
            <a:prstGeom prst="rect">
              <a:avLst/>
            </a:prstGeom>
            <a:noFill/>
          </p:spPr>
          <p:txBody>
            <a:bodyPr wrap="square">
              <a:spAutoFit/>
            </a:bodyPr>
            <a:lstStyle/>
            <a:p>
              <a:pPr marL="400050" marR="0" indent="-171450">
                <a:lnSpc>
                  <a:spcPct val="107000"/>
                </a:lnSpc>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1.</a:t>
              </a: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	</a:t>
              </a: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Overview of Nuclear Systems</a:t>
              </a: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    </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400050" marR="0" indent="-171450">
                <a:lnSpc>
                  <a:spcPct val="107000"/>
                </a:lnSpc>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	a. Various types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400050" marR="0" indent="-171450">
                <a:lnSpc>
                  <a:spcPct val="107000"/>
                </a:lnSpc>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	b. Materials - Selection</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63A5C047-A3AF-6AE1-C21F-5A359E0FF6F4}"/>
                </a:ext>
              </a:extLst>
            </p:cNvPr>
            <p:cNvSpPr txBox="1"/>
            <p:nvPr/>
          </p:nvSpPr>
          <p:spPr>
            <a:xfrm>
              <a:off x="216159" y="1887301"/>
              <a:ext cx="4575110" cy="874085"/>
            </a:xfrm>
            <a:prstGeom prst="rect">
              <a:avLst/>
            </a:prstGeom>
            <a:noFill/>
          </p:spPr>
          <p:txBody>
            <a:bodyPr wrap="square">
              <a:spAutoFit/>
            </a:bodyPr>
            <a:lstStyle>
              <a:defPPr>
                <a:defRPr lang="en-US"/>
              </a:defPPr>
              <a:lvl1pPr marL="400050" marR="0" indent="-171450">
                <a:lnSpc>
                  <a:spcPct val="107000"/>
                </a:lnSpc>
                <a:spcBef>
                  <a:spcPts val="0"/>
                </a:spcBef>
                <a:spcAft>
                  <a:spcPts val="0"/>
                </a:spcAft>
                <a:defRPr sz="1600">
                  <a:effectLst/>
                  <a:latin typeface="Calibri" panose="020F0502020204030204" pitchFamily="34" charset="0"/>
                  <a:ea typeface="Batang" panose="02030600000101010101" pitchFamily="18" charset="-127"/>
                  <a:cs typeface="Calibri" panose="020F0502020204030204" pitchFamily="34" charset="0"/>
                </a:defRPr>
              </a:lvl1pPr>
            </a:lstStyle>
            <a:p>
              <a:r>
                <a:rPr lang="en-US" sz="1200" b="1" dirty="0">
                  <a:latin typeface="Times New Roman" panose="02020603050405020304" pitchFamily="18" charset="0"/>
                  <a:cs typeface="Times New Roman" panose="02020603050405020304" pitchFamily="18" charset="0"/>
                </a:rPr>
                <a:t>2.	Nature of Materials</a:t>
              </a:r>
            </a:p>
            <a:p>
              <a:r>
                <a:rPr lang="en-US" sz="1200" dirty="0">
                  <a:latin typeface="Times New Roman" panose="02020603050405020304" pitchFamily="18" charset="0"/>
                  <a:cs typeface="Times New Roman" panose="02020603050405020304" pitchFamily="18" charset="0"/>
                </a:rPr>
                <a:t>	a. Crystal Structure</a:t>
              </a:r>
            </a:p>
            <a:p>
              <a:r>
                <a:rPr lang="en-US" sz="1200" dirty="0">
                  <a:latin typeface="Times New Roman" panose="02020603050405020304" pitchFamily="18" charset="0"/>
                  <a:cs typeface="Times New Roman" panose="02020603050405020304" pitchFamily="18" charset="0"/>
                </a:rPr>
                <a:t>	b. Imperfections</a:t>
              </a:r>
            </a:p>
            <a:p>
              <a:r>
                <a:rPr lang="en-US" sz="1200" dirty="0">
                  <a:latin typeface="Times New Roman" panose="02020603050405020304" pitchFamily="18" charset="0"/>
                  <a:cs typeface="Times New Roman" panose="02020603050405020304" pitchFamily="18" charset="0"/>
                </a:rPr>
                <a:t>	c. Diffusion in Solids</a:t>
              </a:r>
            </a:p>
          </p:txBody>
        </p:sp>
        <p:sp>
          <p:nvSpPr>
            <p:cNvPr id="12" name="TextBox 11">
              <a:extLst>
                <a:ext uri="{FF2B5EF4-FFF2-40B4-BE49-F238E27FC236}">
                  <a16:creationId xmlns:a16="http://schemas.microsoft.com/office/drawing/2014/main" id="{8CC6397A-8019-C54A-DEC2-99523FC96420}"/>
                </a:ext>
              </a:extLst>
            </p:cNvPr>
            <p:cNvSpPr txBox="1"/>
            <p:nvPr/>
          </p:nvSpPr>
          <p:spPr>
            <a:xfrm>
              <a:off x="216159" y="2888503"/>
              <a:ext cx="4575110" cy="676467"/>
            </a:xfrm>
            <a:prstGeom prst="rect">
              <a:avLst/>
            </a:prstGeom>
            <a:noFill/>
          </p:spPr>
          <p:txBody>
            <a:bodyPr wrap="square">
              <a:spAutoFit/>
            </a:bodyPr>
            <a:lstStyle>
              <a:defPPr>
                <a:defRPr lang="en-US"/>
              </a:defPPr>
              <a:lvl1pPr marL="400050" marR="0" indent="-171450">
                <a:lnSpc>
                  <a:spcPct val="107000"/>
                </a:lnSpc>
                <a:spcBef>
                  <a:spcPts val="0"/>
                </a:spcBef>
                <a:spcAft>
                  <a:spcPts val="0"/>
                </a:spcAft>
                <a:defRPr sz="1600">
                  <a:effectLst/>
                  <a:latin typeface="Calibri" panose="020F0502020204030204" pitchFamily="34" charset="0"/>
                  <a:ea typeface="Batang" panose="02030600000101010101" pitchFamily="18" charset="-127"/>
                  <a:cs typeface="Calibri" panose="020F0502020204030204" pitchFamily="34" charset="0"/>
                </a:defRPr>
              </a:lvl1pPr>
            </a:lstStyle>
            <a:p>
              <a:r>
                <a:rPr lang="en-US" sz="1200" b="1" dirty="0">
                  <a:latin typeface="Times New Roman" panose="02020603050405020304" pitchFamily="18" charset="0"/>
                  <a:cs typeface="Times New Roman" panose="02020603050405020304" pitchFamily="18" charset="0"/>
                </a:rPr>
                <a:t>3.	Radiation Damage </a:t>
              </a:r>
            </a:p>
            <a:p>
              <a:r>
                <a:rPr lang="en-US" sz="1200" dirty="0">
                  <a:latin typeface="Times New Roman" panose="02020603050405020304" pitchFamily="18" charset="0"/>
                  <a:cs typeface="Times New Roman" panose="02020603050405020304" pitchFamily="18" charset="0"/>
                </a:rPr>
                <a:t>	a. Binary Elastic Collisions</a:t>
              </a:r>
            </a:p>
            <a:p>
              <a:r>
                <a:rPr lang="en-US" sz="1200" dirty="0">
                  <a:latin typeface="Times New Roman" panose="02020603050405020304" pitchFamily="18" charset="0"/>
                  <a:cs typeface="Times New Roman" panose="02020603050405020304" pitchFamily="18" charset="0"/>
                </a:rPr>
                <a:t>	b. Displacements due to PKA</a:t>
              </a:r>
            </a:p>
          </p:txBody>
        </p:sp>
        <p:sp>
          <p:nvSpPr>
            <p:cNvPr id="14" name="TextBox 13">
              <a:extLst>
                <a:ext uri="{FF2B5EF4-FFF2-40B4-BE49-F238E27FC236}">
                  <a16:creationId xmlns:a16="http://schemas.microsoft.com/office/drawing/2014/main" id="{D9161BB2-E5A6-4971-7C3B-7550A206A844}"/>
                </a:ext>
              </a:extLst>
            </p:cNvPr>
            <p:cNvSpPr txBox="1"/>
            <p:nvPr/>
          </p:nvSpPr>
          <p:spPr>
            <a:xfrm>
              <a:off x="216159" y="3656208"/>
              <a:ext cx="4575110" cy="874085"/>
            </a:xfrm>
            <a:prstGeom prst="rect">
              <a:avLst/>
            </a:prstGeom>
            <a:noFill/>
          </p:spPr>
          <p:txBody>
            <a:bodyPr wrap="square">
              <a:spAutoFit/>
            </a:bodyPr>
            <a:lstStyle/>
            <a:p>
              <a:pPr marL="400050" marR="0" indent="-171450">
                <a:lnSpc>
                  <a:spcPct val="107000"/>
                </a:lnSpc>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4.	Properties of Materials</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400050" marR="0" indent="-171450">
                <a:lnSpc>
                  <a:spcPct val="107000"/>
                </a:lnSpc>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	a. Mechanical Properties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400050" marR="0" indent="-171450">
                <a:lnSpc>
                  <a:spcPct val="107000"/>
                </a:lnSpc>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	b. Fracture, Fatigue and Creep</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400050" marR="0" indent="-171450">
                <a:lnSpc>
                  <a:spcPct val="107000"/>
                </a:lnSpc>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	c. Corrosion &amp; SCC</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grpSp>
        <p:nvGrpSpPr>
          <p:cNvPr id="22" name="Group 21">
            <a:extLst>
              <a:ext uri="{FF2B5EF4-FFF2-40B4-BE49-F238E27FC236}">
                <a16:creationId xmlns:a16="http://schemas.microsoft.com/office/drawing/2014/main" id="{B8CAC25C-2868-1034-B1DA-E9A3C9BFCC2E}"/>
              </a:ext>
            </a:extLst>
          </p:cNvPr>
          <p:cNvGrpSpPr/>
          <p:nvPr/>
        </p:nvGrpSpPr>
        <p:grpSpPr>
          <a:xfrm>
            <a:off x="4575109" y="810735"/>
            <a:ext cx="4352731" cy="4004752"/>
            <a:chOff x="4575109" y="425076"/>
            <a:chExt cx="4352731" cy="4004752"/>
          </a:xfrm>
        </p:grpSpPr>
        <p:sp>
          <p:nvSpPr>
            <p:cNvPr id="17" name="TextBox 16">
              <a:extLst>
                <a:ext uri="{FF2B5EF4-FFF2-40B4-BE49-F238E27FC236}">
                  <a16:creationId xmlns:a16="http://schemas.microsoft.com/office/drawing/2014/main" id="{D64E584B-8674-AABB-E8B3-5458F1B76200}"/>
                </a:ext>
              </a:extLst>
            </p:cNvPr>
            <p:cNvSpPr txBox="1"/>
            <p:nvPr/>
          </p:nvSpPr>
          <p:spPr>
            <a:xfrm>
              <a:off x="4575110" y="425076"/>
              <a:ext cx="3422758" cy="1862176"/>
            </a:xfrm>
            <a:prstGeom prst="rect">
              <a:avLst/>
            </a:prstGeom>
            <a:noFill/>
          </p:spPr>
          <p:txBody>
            <a:bodyPr wrap="square">
              <a:spAutoFit/>
            </a:bodyPr>
            <a:lstStyle/>
            <a:p>
              <a:pPr marL="231775" marR="0" indent="-231775">
                <a:lnSpc>
                  <a:spcPct val="107000"/>
                </a:lnSpc>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5.	Dislocation Theory  </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231775" marR="0">
                <a:lnSpc>
                  <a:spcPct val="107000"/>
                </a:lnSpc>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 Types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231775" marR="0">
                <a:lnSpc>
                  <a:spcPct val="107000"/>
                </a:lnSpc>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b. Stress Fields and Strain Energy</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231775" marR="0">
                <a:lnSpc>
                  <a:spcPct val="107000"/>
                </a:lnSpc>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c. Forces on Dislocations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231775" marR="0">
                <a:lnSpc>
                  <a:spcPct val="107000"/>
                </a:lnSpc>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 Dislocation Interactions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231775" marR="0">
                <a:lnSpc>
                  <a:spcPct val="107000"/>
                </a:lnSpc>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e. Dislocation Sources and Pile-ups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231775" marR="0">
                <a:lnSpc>
                  <a:spcPct val="107000"/>
                </a:lnSpc>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f. Partial Dislocations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231775" marR="0">
                <a:lnSpc>
                  <a:spcPct val="107000"/>
                </a:lnSpc>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g. Strengthening Mechanisms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231775" marR="0">
                <a:lnSpc>
                  <a:spcPct val="107000"/>
                </a:lnSpc>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h. Static and Dynamic Strain Aging</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D957BE87-ECE0-D185-4E78-216B494B881D}"/>
                </a:ext>
              </a:extLst>
            </p:cNvPr>
            <p:cNvSpPr txBox="1"/>
            <p:nvPr/>
          </p:nvSpPr>
          <p:spPr>
            <a:xfrm>
              <a:off x="4575110" y="2290354"/>
              <a:ext cx="3422758" cy="1071704"/>
            </a:xfrm>
            <a:prstGeom prst="rect">
              <a:avLst/>
            </a:prstGeom>
            <a:noFill/>
          </p:spPr>
          <p:txBody>
            <a:bodyPr wrap="square">
              <a:spAutoFit/>
            </a:bodyPr>
            <a:lstStyle/>
            <a:p>
              <a:pPr marL="231775" marR="0" indent="-231775">
                <a:lnSpc>
                  <a:spcPct val="107000"/>
                </a:lnSpc>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6.	Radiation Effects   </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231775" marR="0">
                <a:lnSpc>
                  <a:spcPct val="107000"/>
                </a:lnSpc>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a. Microstructural Changes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231775" marR="0">
                <a:lnSpc>
                  <a:spcPct val="107000"/>
                </a:lnSpc>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b. Friction and Source Hardening</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231775" marR="0">
                <a:lnSpc>
                  <a:spcPct val="107000"/>
                </a:lnSpc>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c. Fracture and DBTT</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231775" marR="0">
                <a:lnSpc>
                  <a:spcPct val="107000"/>
                </a:lnSpc>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d. Embrittlement and Fracture</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21" name="TextBox 20">
              <a:extLst>
                <a:ext uri="{FF2B5EF4-FFF2-40B4-BE49-F238E27FC236}">
                  <a16:creationId xmlns:a16="http://schemas.microsoft.com/office/drawing/2014/main" id="{CBA576FE-37D0-6AE9-63EE-7A4C9BAE054B}"/>
                </a:ext>
              </a:extLst>
            </p:cNvPr>
            <p:cNvSpPr txBox="1"/>
            <p:nvPr/>
          </p:nvSpPr>
          <p:spPr>
            <a:xfrm>
              <a:off x="4575109" y="3362741"/>
              <a:ext cx="4352731" cy="1067087"/>
            </a:xfrm>
            <a:prstGeom prst="rect">
              <a:avLst/>
            </a:prstGeom>
            <a:noFill/>
          </p:spPr>
          <p:txBody>
            <a:bodyPr wrap="square">
              <a:spAutoFit/>
            </a:bodyPr>
            <a:lstStyle/>
            <a:p>
              <a:pPr marL="228600" marR="0" indent="-228600">
                <a:lnSpc>
                  <a:spcPct val="107000"/>
                </a:lnSpc>
                <a:spcBef>
                  <a:spcPts val="0"/>
                </a:spcBef>
                <a:spcAft>
                  <a:spcPts val="0"/>
                </a:spcAft>
              </a:pPr>
              <a:r>
                <a:rPr lang="en-US" sz="1200" b="1" dirty="0">
                  <a:effectLst/>
                  <a:latin typeface="Times New Roman" panose="02020603050405020304" pitchFamily="18" charset="0"/>
                  <a:ea typeface="Batang" panose="02030600000101010101" pitchFamily="18" charset="-127"/>
                  <a:cs typeface="Times New Roman" panose="02020603050405020304" pitchFamily="18" charset="0"/>
                </a:rPr>
                <a:t>7.	Reactor Materials </a:t>
              </a:r>
              <a:endParaRPr lang="en-US" sz="12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marR="0" indent="-228600">
                <a:lnSpc>
                  <a:spcPct val="107000"/>
                </a:lnSpc>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	a. LWR Core Materials</a:t>
              </a:r>
              <a:r>
                <a:rPr lang="en-US" sz="1200" dirty="0">
                  <a:latin typeface="Times New Roman" panose="02020603050405020304" pitchFamily="18" charset="0"/>
                  <a:ea typeface="Batang" panose="02030600000101010101" pitchFamily="18" charset="-127"/>
                  <a:cs typeface="Times New Roman" panose="02020603050405020304" pitchFamily="18" charset="0"/>
                </a:rPr>
                <a:t> </a:t>
              </a: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Radiation Growth - Zircaloys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marR="0" indent="-228600">
                <a:lnSpc>
                  <a:spcPct val="107000"/>
                </a:lnSpc>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	b. Void Swelling (Stainless Steels)</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marR="0" indent="-228600">
                <a:lnSpc>
                  <a:spcPct val="107000"/>
                </a:lnSpc>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	c. Radiation Induced vs</a:t>
              </a:r>
              <a:r>
                <a:rPr lang="en-US" sz="1200" dirty="0">
                  <a:latin typeface="Times New Roman" panose="02020603050405020304" pitchFamily="18" charset="0"/>
                  <a:ea typeface="Batang" panose="02030600000101010101" pitchFamily="18" charset="-127"/>
                  <a:cs typeface="Times New Roman" panose="02020603050405020304" pitchFamily="18" charset="0"/>
                </a:rPr>
                <a:t> </a:t>
              </a: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Radiation Enhanced Creep</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228600" marR="0" indent="-228600">
                <a:lnSpc>
                  <a:spcPct val="107000"/>
                </a:lnSpc>
                <a:spcBef>
                  <a:spcPts val="0"/>
                </a:spcBef>
                <a:spcAft>
                  <a:spcPts val="0"/>
                </a:spcAft>
              </a:pPr>
              <a:r>
                <a:rPr lang="en-US" sz="1200" dirty="0">
                  <a:effectLst/>
                  <a:latin typeface="Times New Roman" panose="02020603050405020304" pitchFamily="18" charset="0"/>
                  <a:ea typeface="Batang" panose="02030600000101010101" pitchFamily="18" charset="-127"/>
                  <a:cs typeface="Times New Roman" panose="02020603050405020304" pitchFamily="18" charset="0"/>
                </a:rPr>
                <a:t>	d. Pressure Boundary Material</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p:txBody>
        </p:sp>
      </p:grpSp>
    </p:spTree>
    <p:extLst>
      <p:ext uri="{BB962C8B-B14F-4D97-AF65-F5344CB8AC3E}">
        <p14:creationId xmlns:p14="http://schemas.microsoft.com/office/powerpoint/2010/main" val="3107292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02CD2A-1D80-5835-3943-D2138E901B56}"/>
              </a:ext>
            </a:extLst>
          </p:cNvPr>
          <p:cNvSpPr>
            <a:spLocks noGrp="1"/>
          </p:cNvSpPr>
          <p:nvPr>
            <p:ph type="sldNum" sz="quarter" idx="12"/>
          </p:nvPr>
        </p:nvSpPr>
        <p:spPr/>
        <p:txBody>
          <a:bodyPr/>
          <a:lstStyle/>
          <a:p>
            <a:pPr>
              <a:defRPr/>
            </a:pPr>
            <a:fld id="{3FF2C605-4958-CF43-AA48-80339EFDB0AF}" type="slidenum">
              <a:rPr lang="en-US" smtClean="0"/>
              <a:pPr>
                <a:defRPr/>
              </a:pPr>
              <a:t>5</a:t>
            </a:fld>
            <a:endParaRPr lang="en-US"/>
          </a:p>
        </p:txBody>
      </p:sp>
      <p:sp>
        <p:nvSpPr>
          <p:cNvPr id="5" name="TextBox 4">
            <a:extLst>
              <a:ext uri="{FF2B5EF4-FFF2-40B4-BE49-F238E27FC236}">
                <a16:creationId xmlns:a16="http://schemas.microsoft.com/office/drawing/2014/main" id="{8972333E-DFB4-5818-3E46-79C95CBC7594}"/>
              </a:ext>
            </a:extLst>
          </p:cNvPr>
          <p:cNvSpPr txBox="1"/>
          <p:nvPr/>
        </p:nvSpPr>
        <p:spPr>
          <a:xfrm>
            <a:off x="318023" y="528622"/>
            <a:ext cx="1018228" cy="369332"/>
          </a:xfrm>
          <a:prstGeom prst="rect">
            <a:avLst/>
          </a:prstGeom>
          <a:noFill/>
        </p:spPr>
        <p:txBody>
          <a:bodyPr wrap="none" rtlCol="0">
            <a:spAutoFit/>
          </a:bodyPr>
          <a:lstStyle/>
          <a:p>
            <a:pPr algn="ctr"/>
            <a:r>
              <a:rPr lang="en-US" b="1" u="sng" dirty="0">
                <a:latin typeface="Times New Roman" panose="02020603050405020304" pitchFamily="18" charset="0"/>
                <a:cs typeface="Times New Roman" panose="02020603050405020304" pitchFamily="18" charset="0"/>
              </a:rPr>
              <a:t>Grading</a:t>
            </a:r>
            <a:endParaRPr lang="en-US"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5DC919-4AAF-5930-1369-0339B4FB1652}"/>
              </a:ext>
            </a:extLst>
          </p:cNvPr>
          <p:cNvSpPr txBox="1"/>
          <p:nvPr/>
        </p:nvSpPr>
        <p:spPr>
          <a:xfrm>
            <a:off x="318023" y="1052317"/>
            <a:ext cx="7943464" cy="3539430"/>
          </a:xfrm>
          <a:prstGeom prst="rect">
            <a:avLst/>
          </a:prstGeom>
          <a:noFill/>
        </p:spPr>
        <p:txBody>
          <a:bodyPr wrap="square" rtlCol="0">
            <a:spAutoFit/>
          </a:bodyPr>
          <a:lstStyle/>
          <a:p>
            <a:pPr>
              <a:buFont typeface="Wingdings" pitchFamily="2" charset="2"/>
              <a:buNone/>
            </a:pPr>
            <a:r>
              <a:rPr lang="en-US" sz="1600" b="1" dirty="0">
                <a:solidFill>
                  <a:schemeClr val="tx1"/>
                </a:solidFill>
                <a:latin typeface="Times New Roman" panose="02020603050405020304" pitchFamily="18" charset="0"/>
                <a:cs typeface="Times New Roman" panose="02020603050405020304" pitchFamily="18" charset="0"/>
              </a:rPr>
              <a:t>NE/MSE  409</a:t>
            </a:r>
          </a:p>
          <a:p>
            <a:pPr marL="285750" indent="-285750">
              <a:buFont typeface="Arial" panose="020B0604020202020204" pitchFamily="34" charset="0"/>
              <a:buChar char="•"/>
            </a:pPr>
            <a:r>
              <a:rPr lang="en-US" sz="1600" dirty="0" err="1">
                <a:solidFill>
                  <a:schemeClr val="tx1"/>
                </a:solidFill>
                <a:latin typeface="Times New Roman" panose="02020603050405020304" pitchFamily="18" charset="0"/>
                <a:cs typeface="Times New Roman" panose="02020603050405020304" pitchFamily="18" charset="0"/>
              </a:rPr>
              <a:t>Homeworks</a:t>
            </a:r>
            <a:r>
              <a:rPr lang="en-US" sz="1600" dirty="0">
                <a:solidFill>
                  <a:schemeClr val="tx1"/>
                </a:solidFill>
                <a:latin typeface="Times New Roman" panose="02020603050405020304" pitchFamily="18" charset="0"/>
                <a:cs typeface="Times New Roman" panose="02020603050405020304" pitchFamily="18" charset="0"/>
              </a:rPr>
              <a:t>: 20%</a:t>
            </a:r>
          </a:p>
          <a:p>
            <a:pPr marL="285750" indent="-2857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Tests #1 (25%); #2 (25%) – tentative dates: Tu 10/6, Tu 11/3</a:t>
            </a:r>
          </a:p>
          <a:p>
            <a:pPr marL="285750" indent="-2857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Final - (30%) – Thurs, Dec 8</a:t>
            </a:r>
            <a:r>
              <a:rPr lang="en-US" sz="1600" baseline="30000" dirty="0">
                <a:solidFill>
                  <a:schemeClr val="tx1"/>
                </a:solidFill>
                <a:latin typeface="Times New Roman" panose="02020603050405020304" pitchFamily="18" charset="0"/>
                <a:cs typeface="Times New Roman" panose="02020603050405020304" pitchFamily="18" charset="0"/>
              </a:rPr>
              <a:t>th</a:t>
            </a:r>
            <a:r>
              <a:rPr lang="en-US" sz="1600" dirty="0">
                <a:solidFill>
                  <a:schemeClr val="tx1"/>
                </a:solidFill>
                <a:latin typeface="Times New Roman" panose="02020603050405020304" pitchFamily="18" charset="0"/>
                <a:cs typeface="Times New Roman" panose="02020603050405020304" pitchFamily="18" charset="0"/>
              </a:rPr>
              <a:t> @8AM </a:t>
            </a:r>
          </a:p>
          <a:p>
            <a:pPr marL="0" indent="0">
              <a:buNone/>
            </a:pPr>
            <a:r>
              <a:rPr lang="en-US" sz="1600" b="1" dirty="0">
                <a:solidFill>
                  <a:schemeClr val="tx1"/>
                </a:solidFill>
                <a:latin typeface="Times New Roman" panose="02020603050405020304" pitchFamily="18" charset="0"/>
                <a:cs typeface="Times New Roman" panose="02020603050405020304" pitchFamily="18" charset="0"/>
              </a:rPr>
              <a:t>NE/MSE  509</a:t>
            </a:r>
          </a:p>
          <a:p>
            <a:pPr marL="285750" indent="-285750">
              <a:buFont typeface="Arial" panose="020B0604020202020204" pitchFamily="34" charset="0"/>
              <a:buChar char="•"/>
            </a:pPr>
            <a:r>
              <a:rPr lang="en-US" sz="1600" dirty="0" err="1">
                <a:solidFill>
                  <a:schemeClr val="tx1"/>
                </a:solidFill>
                <a:latin typeface="Times New Roman" panose="02020603050405020304" pitchFamily="18" charset="0"/>
                <a:cs typeface="Times New Roman" panose="02020603050405020304" pitchFamily="18" charset="0"/>
              </a:rPr>
              <a:t>Homeworks</a:t>
            </a:r>
            <a:r>
              <a:rPr lang="en-US" sz="1600" dirty="0">
                <a:solidFill>
                  <a:schemeClr val="tx1"/>
                </a:solidFill>
                <a:latin typeface="Times New Roman" panose="02020603050405020304" pitchFamily="18" charset="0"/>
                <a:cs typeface="Times New Roman" panose="02020603050405020304" pitchFamily="18" charset="0"/>
              </a:rPr>
              <a:t>: 15%</a:t>
            </a:r>
          </a:p>
          <a:p>
            <a:pPr marL="285750" indent="-2857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Term-long Project: 10% - due Wed 11/30/2022 (see details)</a:t>
            </a:r>
          </a:p>
          <a:p>
            <a:pPr marL="285750" indent="-2857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Tests #1 (20%); #2 (25%) </a:t>
            </a:r>
            <a:r>
              <a:rPr lang="en-US" sz="1600" dirty="0">
                <a:solidFill>
                  <a:srgbClr val="000000"/>
                </a:solidFill>
                <a:latin typeface="Times New Roman" panose="02020603050405020304" pitchFamily="18" charset="0"/>
                <a:cs typeface="Times New Roman" panose="02020603050405020304" pitchFamily="18" charset="0"/>
              </a:rPr>
              <a:t>– tentative dates: </a:t>
            </a:r>
            <a:r>
              <a:rPr lang="en-US" sz="1600" dirty="0">
                <a:solidFill>
                  <a:schemeClr val="tx1"/>
                </a:solidFill>
                <a:latin typeface="Times New Roman" panose="02020603050405020304" pitchFamily="18" charset="0"/>
                <a:cs typeface="Times New Roman" panose="02020603050405020304" pitchFamily="18" charset="0"/>
              </a:rPr>
              <a:t>Tu 10/6, Tu 11/3 </a:t>
            </a:r>
          </a:p>
          <a:p>
            <a:pPr marL="285750" indent="-285750">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Final - (30%) - Thurs, Dec 8</a:t>
            </a:r>
            <a:r>
              <a:rPr lang="en-US" sz="1600" baseline="30000" dirty="0">
                <a:solidFill>
                  <a:schemeClr val="tx1"/>
                </a:solidFill>
                <a:latin typeface="Times New Roman" panose="02020603050405020304" pitchFamily="18" charset="0"/>
                <a:cs typeface="Times New Roman" panose="02020603050405020304" pitchFamily="18" charset="0"/>
              </a:rPr>
              <a:t>th</a:t>
            </a:r>
            <a:r>
              <a:rPr lang="en-US" sz="1600" dirty="0">
                <a:solidFill>
                  <a:schemeClr val="tx1"/>
                </a:solidFill>
                <a:latin typeface="Times New Roman" panose="02020603050405020304" pitchFamily="18" charset="0"/>
                <a:cs typeface="Times New Roman" panose="02020603050405020304" pitchFamily="18" charset="0"/>
              </a:rPr>
              <a:t> @8AM </a:t>
            </a:r>
            <a:br>
              <a:rPr lang="en-US" sz="1600" dirty="0">
                <a:solidFill>
                  <a:schemeClr val="tx1"/>
                </a:solidFill>
                <a:latin typeface="Times New Roman" panose="02020603050405020304" pitchFamily="18" charset="0"/>
                <a:cs typeface="Times New Roman" panose="02020603050405020304" pitchFamily="18" charset="0"/>
              </a:rPr>
            </a:br>
            <a:endParaRPr lang="en-US" sz="1600" dirty="0">
              <a:latin typeface="Times New Roman" panose="02020603050405020304" pitchFamily="18" charset="0"/>
              <a:cs typeface="Times New Roman" panose="02020603050405020304" pitchFamily="18" charset="0"/>
            </a:endParaRPr>
          </a:p>
          <a:p>
            <a:pPr marL="0" indent="0" algn="ctr">
              <a:buSzPct val="170000"/>
              <a:buNone/>
            </a:pPr>
            <a:r>
              <a:rPr lang="en-US" sz="1600" dirty="0">
                <a:solidFill>
                  <a:schemeClr val="tx1"/>
                </a:solidFill>
                <a:latin typeface="Times New Roman" panose="02020603050405020304" pitchFamily="18" charset="0"/>
                <a:cs typeface="Times New Roman" panose="02020603050405020304" pitchFamily="18" charset="0"/>
              </a:rPr>
              <a:t>+/- grading will be adopted: A+≥95 A≥92.5 A-≥90 B+≥85 B≥82.5 B-≥80 C+≥75 C≥72.5 C-≥70 D+≥65 D≥62.5 D-≥60 F&lt;60</a:t>
            </a:r>
          </a:p>
          <a:p>
            <a:pPr marL="0" indent="0">
              <a:buNone/>
            </a:pPr>
            <a:r>
              <a:rPr lang="en-US" sz="1600" b="1" dirty="0">
                <a:latin typeface="Times New Roman" panose="02020603050405020304" pitchFamily="18" charset="0"/>
                <a:cs typeface="Times New Roman" panose="02020603050405020304" pitchFamily="18" charset="0"/>
              </a:rPr>
              <a:t>See Academic Regulation at:</a:t>
            </a:r>
            <a:r>
              <a:rPr lang="en-US" sz="1600" dirty="0">
                <a:latin typeface="Times New Roman" panose="02020603050405020304" pitchFamily="18" charset="0"/>
                <a:cs typeface="Times New Roman" panose="02020603050405020304" pitchFamily="18" charset="0"/>
              </a:rPr>
              <a:t> </a:t>
            </a:r>
            <a:r>
              <a:rPr lang="en-US" sz="1600" u="sng" dirty="0">
                <a:latin typeface="Times New Roman" panose="02020603050405020304" pitchFamily="18" charset="0"/>
                <a:cs typeface="Times New Roman" panose="02020603050405020304" pitchFamily="18" charset="0"/>
                <a:hlinkClick r:id="rId2"/>
              </a:rPr>
              <a:t>http://www.ncsu.edu/provost/academic_regulations/syllabus/reg.htm</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8382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02CD2A-1D80-5835-3943-D2138E901B56}"/>
              </a:ext>
            </a:extLst>
          </p:cNvPr>
          <p:cNvSpPr>
            <a:spLocks noGrp="1"/>
          </p:cNvSpPr>
          <p:nvPr>
            <p:ph type="sldNum" sz="quarter" idx="12"/>
          </p:nvPr>
        </p:nvSpPr>
        <p:spPr/>
        <p:txBody>
          <a:bodyPr/>
          <a:lstStyle/>
          <a:p>
            <a:pPr>
              <a:defRPr/>
            </a:pPr>
            <a:fld id="{3FF2C605-4958-CF43-AA48-80339EFDB0AF}" type="slidenum">
              <a:rPr lang="en-US" smtClean="0"/>
              <a:pPr>
                <a:defRPr/>
              </a:pPr>
              <a:t>6</a:t>
            </a:fld>
            <a:endParaRPr lang="en-US"/>
          </a:p>
        </p:txBody>
      </p:sp>
      <p:sp>
        <p:nvSpPr>
          <p:cNvPr id="5" name="TextBox 4">
            <a:extLst>
              <a:ext uri="{FF2B5EF4-FFF2-40B4-BE49-F238E27FC236}">
                <a16:creationId xmlns:a16="http://schemas.microsoft.com/office/drawing/2014/main" id="{8972333E-DFB4-5818-3E46-79C95CBC7594}"/>
              </a:ext>
            </a:extLst>
          </p:cNvPr>
          <p:cNvSpPr txBox="1"/>
          <p:nvPr/>
        </p:nvSpPr>
        <p:spPr>
          <a:xfrm>
            <a:off x="105983" y="522523"/>
            <a:ext cx="2369239" cy="369332"/>
          </a:xfrm>
          <a:prstGeom prst="rect">
            <a:avLst/>
          </a:prstGeom>
          <a:noFill/>
        </p:spPr>
        <p:txBody>
          <a:bodyPr wrap="none" rtlCol="0">
            <a:spAutoFit/>
          </a:bodyPr>
          <a:lstStyle/>
          <a:p>
            <a:pPr algn="ctr"/>
            <a:r>
              <a:rPr lang="en-US" b="1" u="sng" dirty="0">
                <a:latin typeface="Times New Roman" panose="02020603050405020304" pitchFamily="18" charset="0"/>
                <a:cs typeface="Times New Roman" panose="02020603050405020304" pitchFamily="18" charset="0"/>
              </a:rPr>
              <a:t>Polices and Procedure</a:t>
            </a:r>
          </a:p>
        </p:txBody>
      </p:sp>
      <p:sp>
        <p:nvSpPr>
          <p:cNvPr id="6" name="TextBox 5">
            <a:extLst>
              <a:ext uri="{FF2B5EF4-FFF2-40B4-BE49-F238E27FC236}">
                <a16:creationId xmlns:a16="http://schemas.microsoft.com/office/drawing/2014/main" id="{C85DC919-4AAF-5930-1369-0339B4FB1652}"/>
              </a:ext>
            </a:extLst>
          </p:cNvPr>
          <p:cNvSpPr txBox="1"/>
          <p:nvPr/>
        </p:nvSpPr>
        <p:spPr>
          <a:xfrm>
            <a:off x="318023" y="1021002"/>
            <a:ext cx="7943464" cy="2111347"/>
          </a:xfrm>
          <a:prstGeom prst="rect">
            <a:avLst/>
          </a:prstGeom>
          <a:noFill/>
        </p:spPr>
        <p:txBody>
          <a:bodyPr wrap="square" rtlCol="0">
            <a:spAutoFit/>
          </a:bodyPr>
          <a:lstStyle/>
          <a:p>
            <a:pPr>
              <a:lnSpc>
                <a:spcPct val="90000"/>
              </a:lnSpc>
            </a:pPr>
            <a:r>
              <a:rPr lang="en-US" sz="1600" b="1" dirty="0">
                <a:latin typeface="Times New Roman" panose="02020603050405020304" pitchFamily="18" charset="0"/>
                <a:cs typeface="Times New Roman" panose="02020603050405020304" pitchFamily="18" charset="0"/>
              </a:rPr>
              <a:t>Assignments</a:t>
            </a:r>
          </a:p>
          <a:p>
            <a:pPr marL="285750" lvl="1" indent="-285750">
              <a:lnSpc>
                <a:spcPct val="9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Required homework is due on the assigned date </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(by 5pm to the TA/submit on Moodle). </a:t>
            </a:r>
          </a:p>
          <a:p>
            <a:pPr marL="285750" lvl="1" indent="-285750">
              <a:lnSpc>
                <a:spcPct val="9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Make sure to include your course number and section clearly (e.g., NE509-601, MSE509-001, ..)</a:t>
            </a:r>
          </a:p>
          <a:p>
            <a:pPr marL="0" indent="0">
              <a:buNone/>
            </a:pPr>
            <a:r>
              <a:rPr lang="en-US" sz="1600" b="1" dirty="0">
                <a:solidFill>
                  <a:schemeClr val="tx1"/>
                </a:solidFill>
                <a:latin typeface="Times New Roman" panose="02020603050405020304" pitchFamily="18" charset="0"/>
                <a:cs typeface="Times New Roman" panose="02020603050405020304" pitchFamily="18" charset="0"/>
              </a:rPr>
              <a:t>Tests</a:t>
            </a:r>
          </a:p>
          <a:p>
            <a:pPr marL="285750" lvl="1" indent="-285750">
              <a:lnSpc>
                <a:spcPct val="9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Closed book</a:t>
            </a:r>
          </a:p>
          <a:p>
            <a:pPr marL="285750" lvl="1" indent="-285750">
              <a:lnSpc>
                <a:spcPct val="9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Last page with appropriate equations along with any other useful information such as universal constants, parameters, etc. (tear it for use)</a:t>
            </a:r>
          </a:p>
        </p:txBody>
      </p:sp>
    </p:spTree>
    <p:extLst>
      <p:ext uri="{BB962C8B-B14F-4D97-AF65-F5344CB8AC3E}">
        <p14:creationId xmlns:p14="http://schemas.microsoft.com/office/powerpoint/2010/main" val="22811827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02CD2A-1D80-5835-3943-D2138E901B56}"/>
              </a:ext>
            </a:extLst>
          </p:cNvPr>
          <p:cNvSpPr>
            <a:spLocks noGrp="1"/>
          </p:cNvSpPr>
          <p:nvPr>
            <p:ph type="sldNum" sz="quarter" idx="12"/>
          </p:nvPr>
        </p:nvSpPr>
        <p:spPr/>
        <p:txBody>
          <a:bodyPr/>
          <a:lstStyle/>
          <a:p>
            <a:pPr>
              <a:defRPr/>
            </a:pPr>
            <a:fld id="{3FF2C605-4958-CF43-AA48-80339EFDB0AF}" type="slidenum">
              <a:rPr lang="en-US" smtClean="0"/>
              <a:pPr>
                <a:defRPr/>
              </a:pPr>
              <a:t>7</a:t>
            </a:fld>
            <a:endParaRPr lang="en-US"/>
          </a:p>
        </p:txBody>
      </p:sp>
      <p:sp>
        <p:nvSpPr>
          <p:cNvPr id="5" name="TextBox 4">
            <a:extLst>
              <a:ext uri="{FF2B5EF4-FFF2-40B4-BE49-F238E27FC236}">
                <a16:creationId xmlns:a16="http://schemas.microsoft.com/office/drawing/2014/main" id="{8972333E-DFB4-5818-3E46-79C95CBC7594}"/>
              </a:ext>
            </a:extLst>
          </p:cNvPr>
          <p:cNvSpPr txBox="1"/>
          <p:nvPr/>
        </p:nvSpPr>
        <p:spPr>
          <a:xfrm>
            <a:off x="53892" y="472419"/>
            <a:ext cx="6769867" cy="369332"/>
          </a:xfrm>
          <a:prstGeom prst="rect">
            <a:avLst/>
          </a:prstGeom>
          <a:noFill/>
        </p:spPr>
        <p:txBody>
          <a:bodyPr wrap="none" rtlCol="0">
            <a:spAutoFit/>
          </a:bodyPr>
          <a:lstStyle/>
          <a:p>
            <a:pPr algn="ctr"/>
            <a:r>
              <a:rPr lang="en-US" b="1" u="sng" dirty="0">
                <a:latin typeface="Times New Roman" panose="02020603050405020304" pitchFamily="18" charset="0"/>
                <a:cs typeface="Times New Roman" panose="02020603050405020304" pitchFamily="18" charset="0"/>
              </a:rPr>
              <a:t>Instructional Objectives</a:t>
            </a:r>
            <a:r>
              <a:rPr lang="en-US" dirty="0">
                <a:latin typeface="Times New Roman" panose="02020603050405020304" pitchFamily="18" charset="0"/>
                <a:cs typeface="Times New Roman" panose="02020603050405020304" pitchFamily="18" charset="0"/>
              </a:rPr>
              <a:t> – At the end of the course you will be able to:</a:t>
            </a:r>
            <a:endParaRPr lang="en-US" b="1" u="sng"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5DC919-4AAF-5930-1369-0339B4FB1652}"/>
              </a:ext>
            </a:extLst>
          </p:cNvPr>
          <p:cNvSpPr txBox="1"/>
          <p:nvPr/>
        </p:nvSpPr>
        <p:spPr>
          <a:xfrm>
            <a:off x="318023" y="1021002"/>
            <a:ext cx="8633144" cy="3493264"/>
          </a:xfrm>
          <a:prstGeom prst="rect">
            <a:avLst/>
          </a:prstGeom>
          <a:noFill/>
        </p:spPr>
        <p:txBody>
          <a:bodyPr wrap="square" rtlCol="0">
            <a:spAutoFit/>
          </a:bodyPr>
          <a:lstStyle/>
          <a:p>
            <a:pPr marL="285750" indent="-285750">
              <a:spcBef>
                <a:spcPts val="600"/>
              </a:spcBef>
              <a:spcAft>
                <a:spcPts val="0"/>
              </a:spcAft>
              <a:buFont typeface="Arial" panose="020B0604020202020204" pitchFamily="34" charset="0"/>
              <a:buChar char="•"/>
            </a:pPr>
            <a:r>
              <a:rPr lang="en-US" sz="1600" b="1" i="1" dirty="0">
                <a:solidFill>
                  <a:schemeClr val="tx1"/>
                </a:solidFill>
                <a:latin typeface="Times New Roman" panose="02020603050405020304" pitchFamily="18" charset="0"/>
                <a:cs typeface="Times New Roman" panose="02020603050405020304" pitchFamily="18" charset="0"/>
              </a:rPr>
              <a:t>evaluate</a:t>
            </a:r>
            <a:r>
              <a:rPr lang="en-US" sz="1600" i="1" dirty="0">
                <a:solidFill>
                  <a:schemeClr val="tx1"/>
                </a:solidFill>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 the effect of radiation on mechanical property changes</a:t>
            </a:r>
          </a:p>
          <a:p>
            <a:pPr marL="285750" indent="-285750">
              <a:spcBef>
                <a:spcPts val="600"/>
              </a:spcBef>
              <a:spcAft>
                <a:spcPts val="0"/>
              </a:spcAft>
              <a:buFont typeface="Arial" panose="020B0604020202020204" pitchFamily="34" charset="0"/>
              <a:buChar char="•"/>
            </a:pPr>
            <a:r>
              <a:rPr lang="en-US" sz="1600" b="1" i="1" dirty="0">
                <a:solidFill>
                  <a:schemeClr val="tx1"/>
                </a:solidFill>
                <a:latin typeface="Times New Roman" panose="02020603050405020304" pitchFamily="18" charset="0"/>
                <a:cs typeface="Times New Roman" panose="02020603050405020304" pitchFamily="18" charset="0"/>
              </a:rPr>
              <a:t>estimate</a:t>
            </a:r>
            <a:r>
              <a:rPr lang="en-US" sz="1600" dirty="0">
                <a:solidFill>
                  <a:schemeClr val="tx1"/>
                </a:solidFill>
                <a:latin typeface="Times New Roman" panose="02020603050405020304" pitchFamily="18" charset="0"/>
                <a:cs typeface="Times New Roman" panose="02020603050405020304" pitchFamily="18" charset="0"/>
              </a:rPr>
              <a:t>  the damage accumulated in a material in reactors and thus the </a:t>
            </a:r>
            <a:r>
              <a:rPr lang="en-US" sz="1600" b="1" i="1" dirty="0">
                <a:solidFill>
                  <a:schemeClr val="tx1"/>
                </a:solidFill>
                <a:latin typeface="Times New Roman" panose="02020603050405020304" pitchFamily="18" charset="0"/>
                <a:cs typeface="Times New Roman" panose="02020603050405020304" pitchFamily="18" charset="0"/>
              </a:rPr>
              <a:t>remaining</a:t>
            </a:r>
            <a:r>
              <a:rPr lang="en-US" sz="1600" dirty="0">
                <a:solidFill>
                  <a:schemeClr val="tx1"/>
                </a:solidFill>
                <a:latin typeface="Times New Roman" panose="02020603050405020304" pitchFamily="18" charset="0"/>
                <a:cs typeface="Times New Roman" panose="02020603050405020304" pitchFamily="18" charset="0"/>
              </a:rPr>
              <a:t> useful life of the structure made of these materials</a:t>
            </a:r>
          </a:p>
          <a:p>
            <a:pPr marL="285750" indent="-285750">
              <a:spcBef>
                <a:spcPts val="600"/>
              </a:spcBef>
              <a:spcAft>
                <a:spcPts val="0"/>
              </a:spcAft>
              <a:buFont typeface="Arial" panose="020B0604020202020204" pitchFamily="34" charset="0"/>
              <a:buChar char="•"/>
            </a:pPr>
            <a:r>
              <a:rPr lang="en-US" sz="1600" b="1" i="1" dirty="0">
                <a:solidFill>
                  <a:schemeClr val="tx1"/>
                </a:solidFill>
                <a:latin typeface="Times New Roman" panose="02020603050405020304" pitchFamily="18" charset="0"/>
                <a:cs typeface="Times New Roman" panose="02020603050405020304" pitchFamily="18" charset="0"/>
              </a:rPr>
              <a:t>describe</a:t>
            </a:r>
            <a:r>
              <a:rPr lang="en-US" sz="1600" dirty="0">
                <a:solidFill>
                  <a:schemeClr val="tx1"/>
                </a:solidFill>
                <a:latin typeface="Times New Roman" panose="02020603050405020304" pitchFamily="18" charset="0"/>
                <a:cs typeface="Times New Roman" panose="02020603050405020304" pitchFamily="18" charset="0"/>
              </a:rPr>
              <a:t>  the various materials comprising the structures in nuclear reactors</a:t>
            </a:r>
          </a:p>
          <a:p>
            <a:pPr marL="285750" indent="-285750">
              <a:spcBef>
                <a:spcPts val="600"/>
              </a:spcBef>
              <a:spcAft>
                <a:spcPts val="0"/>
              </a:spcAft>
              <a:buFont typeface="Arial" panose="020B0604020202020204" pitchFamily="34" charset="0"/>
              <a:buChar char="•"/>
            </a:pPr>
            <a:r>
              <a:rPr lang="en-US" sz="1600" b="1" i="1" dirty="0">
                <a:solidFill>
                  <a:schemeClr val="tx1"/>
                </a:solidFill>
                <a:latin typeface="Times New Roman" panose="02020603050405020304" pitchFamily="18" charset="0"/>
                <a:cs typeface="Times New Roman" panose="02020603050405020304" pitchFamily="18" charset="0"/>
              </a:rPr>
              <a:t>compare</a:t>
            </a:r>
            <a:r>
              <a:rPr lang="en-US" sz="1600" dirty="0">
                <a:solidFill>
                  <a:schemeClr val="tx1"/>
                </a:solidFill>
                <a:latin typeface="Times New Roman" panose="02020603050405020304" pitchFamily="18" charset="0"/>
                <a:cs typeface="Times New Roman" panose="02020603050405020304" pitchFamily="18" charset="0"/>
              </a:rPr>
              <a:t>  two competing materials for a given application</a:t>
            </a:r>
          </a:p>
          <a:p>
            <a:pPr marL="285750" indent="-285750">
              <a:spcBef>
                <a:spcPts val="600"/>
              </a:spcBef>
              <a:spcAft>
                <a:spcPts val="0"/>
              </a:spcAft>
              <a:buFont typeface="Arial" panose="020B0604020202020204" pitchFamily="34" charset="0"/>
              <a:buChar char="•"/>
            </a:pPr>
            <a:r>
              <a:rPr lang="en-US" sz="1600" b="1" i="1" dirty="0">
                <a:solidFill>
                  <a:schemeClr val="tx1"/>
                </a:solidFill>
                <a:latin typeface="Times New Roman" panose="02020603050405020304" pitchFamily="18" charset="0"/>
                <a:cs typeface="Times New Roman" panose="02020603050405020304" pitchFamily="18" charset="0"/>
              </a:rPr>
              <a:t>explain</a:t>
            </a:r>
            <a:r>
              <a:rPr lang="en-US" sz="1600" i="1" dirty="0">
                <a:solidFill>
                  <a:schemeClr val="tx1"/>
                </a:solidFill>
                <a:latin typeface="Times New Roman" panose="02020603050405020304" pitchFamily="18" charset="0"/>
                <a:cs typeface="Times New Roman" panose="02020603050405020304" pitchFamily="18" charset="0"/>
              </a:rPr>
              <a:t> </a:t>
            </a:r>
            <a:r>
              <a:rPr lang="en-US" sz="1600" dirty="0">
                <a:solidFill>
                  <a:schemeClr val="tx1"/>
                </a:solidFill>
                <a:latin typeface="Times New Roman" panose="02020603050405020304" pitchFamily="18" charset="0"/>
                <a:cs typeface="Times New Roman" panose="02020603050405020304" pitchFamily="18" charset="0"/>
              </a:rPr>
              <a:t> why a specific material was chosen for a given application</a:t>
            </a:r>
          </a:p>
          <a:p>
            <a:pPr marL="285750" indent="-285750">
              <a:spcBef>
                <a:spcPts val="600"/>
              </a:spcBef>
              <a:spcAft>
                <a:spcPts val="0"/>
              </a:spcAft>
              <a:buFont typeface="Arial" panose="020B0604020202020204" pitchFamily="34" charset="0"/>
              <a:buChar char="•"/>
            </a:pPr>
            <a:r>
              <a:rPr lang="en-US" sz="1600" b="1" i="1" dirty="0">
                <a:solidFill>
                  <a:schemeClr val="tx1"/>
                </a:solidFill>
                <a:latin typeface="Times New Roman" panose="02020603050405020304" pitchFamily="18" charset="0"/>
                <a:cs typeface="Times New Roman" panose="02020603050405020304" pitchFamily="18" charset="0"/>
              </a:rPr>
              <a:t>identify</a:t>
            </a:r>
            <a:r>
              <a:rPr lang="en-US" sz="1600" dirty="0">
                <a:solidFill>
                  <a:schemeClr val="tx1"/>
                </a:solidFill>
                <a:latin typeface="Times New Roman" panose="02020603050405020304" pitchFamily="18" charset="0"/>
                <a:cs typeface="Times New Roman" panose="02020603050405020304" pitchFamily="18" charset="0"/>
              </a:rPr>
              <a:t>  problems (materials related) encountered in nuclear reactor structures</a:t>
            </a:r>
          </a:p>
          <a:p>
            <a:pPr marL="285750" indent="-285750">
              <a:spcBef>
                <a:spcPts val="600"/>
              </a:spcBef>
              <a:spcAft>
                <a:spcPts val="0"/>
              </a:spcAft>
              <a:buFont typeface="Arial" panose="020B0604020202020204" pitchFamily="34" charset="0"/>
              <a:buChar char="•"/>
            </a:pPr>
            <a:r>
              <a:rPr lang="en-US" sz="1600" b="1" i="1" dirty="0">
                <a:solidFill>
                  <a:schemeClr val="tx1"/>
                </a:solidFill>
                <a:latin typeface="Times New Roman" panose="02020603050405020304" pitchFamily="18" charset="0"/>
                <a:cs typeface="Times New Roman" panose="02020603050405020304" pitchFamily="18" charset="0"/>
              </a:rPr>
              <a:t>choose</a:t>
            </a:r>
            <a:r>
              <a:rPr lang="en-US" sz="1600" dirty="0">
                <a:solidFill>
                  <a:schemeClr val="tx1"/>
                </a:solidFill>
                <a:latin typeface="Times New Roman" panose="02020603050405020304" pitchFamily="18" charset="0"/>
                <a:cs typeface="Times New Roman" panose="02020603050405020304" pitchFamily="18" charset="0"/>
              </a:rPr>
              <a:t>  the best and optimum material for a given application</a:t>
            </a:r>
          </a:p>
          <a:p>
            <a:pPr marL="285750" indent="-285750">
              <a:spcBef>
                <a:spcPts val="600"/>
              </a:spcBef>
              <a:spcAft>
                <a:spcPts val="0"/>
              </a:spcAft>
              <a:buFont typeface="Arial" panose="020B0604020202020204" pitchFamily="34" charset="0"/>
              <a:buChar char="•"/>
            </a:pPr>
            <a:r>
              <a:rPr lang="en-US" sz="1600" b="1" i="1" dirty="0">
                <a:solidFill>
                  <a:schemeClr val="tx1"/>
                </a:solidFill>
                <a:latin typeface="Times New Roman" panose="02020603050405020304" pitchFamily="18" charset="0"/>
                <a:cs typeface="Times New Roman" panose="02020603050405020304" pitchFamily="18" charset="0"/>
              </a:rPr>
              <a:t>predict</a:t>
            </a:r>
            <a:r>
              <a:rPr lang="en-US" sz="1600" dirty="0">
                <a:solidFill>
                  <a:schemeClr val="tx1"/>
                </a:solidFill>
                <a:latin typeface="Times New Roman" panose="02020603050405020304" pitchFamily="18" charset="0"/>
                <a:cs typeface="Times New Roman" panose="02020603050405020304" pitchFamily="18" charset="0"/>
              </a:rPr>
              <a:t>  the reliability (dimensional stability) of a given component in a nuclear reactor</a:t>
            </a:r>
          </a:p>
          <a:p>
            <a:pPr marL="285750" indent="-285750">
              <a:spcBef>
                <a:spcPts val="600"/>
              </a:spcBef>
              <a:spcAft>
                <a:spcPts val="0"/>
              </a:spcAft>
              <a:buFont typeface="Arial" panose="020B0604020202020204" pitchFamily="34" charset="0"/>
              <a:buChar char="•"/>
            </a:pPr>
            <a:r>
              <a:rPr lang="en-US" sz="1600" b="1" i="1" dirty="0">
                <a:solidFill>
                  <a:schemeClr val="tx1"/>
                </a:solidFill>
                <a:latin typeface="Times New Roman" panose="02020603050405020304" pitchFamily="18" charset="0"/>
                <a:cs typeface="Times New Roman" panose="02020603050405020304" pitchFamily="18" charset="0"/>
              </a:rPr>
              <a:t>outline</a:t>
            </a:r>
            <a:r>
              <a:rPr lang="en-US" sz="1600" dirty="0">
                <a:solidFill>
                  <a:schemeClr val="tx1"/>
                </a:solidFill>
                <a:latin typeface="Times New Roman" panose="02020603050405020304" pitchFamily="18" charset="0"/>
                <a:cs typeface="Times New Roman" panose="02020603050405020304" pitchFamily="18" charset="0"/>
              </a:rPr>
              <a:t> procedure(s) for detecting the problems and </a:t>
            </a:r>
            <a:r>
              <a:rPr lang="en-US" sz="1600" i="1" dirty="0">
                <a:solidFill>
                  <a:schemeClr val="tx1"/>
                </a:solidFill>
                <a:latin typeface="Times New Roman" panose="02020603050405020304" pitchFamily="18" charset="0"/>
                <a:cs typeface="Times New Roman" panose="02020603050405020304" pitchFamily="18" charset="0"/>
              </a:rPr>
              <a:t>suggest </a:t>
            </a:r>
            <a:r>
              <a:rPr lang="en-US" sz="1600" dirty="0">
                <a:solidFill>
                  <a:schemeClr val="tx1"/>
                </a:solidFill>
                <a:latin typeface="Times New Roman" panose="02020603050405020304" pitchFamily="18" charset="0"/>
                <a:cs typeface="Times New Roman" panose="02020603050405020304" pitchFamily="18" charset="0"/>
              </a:rPr>
              <a:t>plausible remedial solutions</a:t>
            </a:r>
          </a:p>
          <a:p>
            <a:pPr marL="285750" indent="-285750">
              <a:spcBef>
                <a:spcPts val="600"/>
              </a:spcBef>
              <a:spcAft>
                <a:spcPts val="0"/>
              </a:spcAft>
              <a:buFont typeface="Arial" panose="020B0604020202020204" pitchFamily="34" charset="0"/>
              <a:buChar char="•"/>
            </a:pPr>
            <a:r>
              <a:rPr lang="en-US" sz="1600" b="1" i="1" dirty="0">
                <a:solidFill>
                  <a:schemeClr val="tx1"/>
                </a:solidFill>
                <a:latin typeface="Times New Roman" panose="02020603050405020304" pitchFamily="18" charset="0"/>
                <a:cs typeface="Times New Roman" panose="02020603050405020304" pitchFamily="18" charset="0"/>
              </a:rPr>
              <a:t>distinguish</a:t>
            </a:r>
            <a:r>
              <a:rPr lang="en-US" sz="1600" dirty="0">
                <a:solidFill>
                  <a:schemeClr val="tx1"/>
                </a:solidFill>
                <a:latin typeface="Times New Roman" panose="02020603050405020304" pitchFamily="18" charset="0"/>
                <a:cs typeface="Times New Roman" panose="02020603050405020304" pitchFamily="18" charset="0"/>
              </a:rPr>
              <a:t>  between various effects resulting in the deterioration of a given component in-service</a:t>
            </a:r>
          </a:p>
        </p:txBody>
      </p:sp>
    </p:spTree>
    <p:extLst>
      <p:ext uri="{BB962C8B-B14F-4D97-AF65-F5344CB8AC3E}">
        <p14:creationId xmlns:p14="http://schemas.microsoft.com/office/powerpoint/2010/main" val="309889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02CD2A-1D80-5835-3943-D2138E901B56}"/>
              </a:ext>
            </a:extLst>
          </p:cNvPr>
          <p:cNvSpPr>
            <a:spLocks noGrp="1"/>
          </p:cNvSpPr>
          <p:nvPr>
            <p:ph type="sldNum" sz="quarter" idx="12"/>
          </p:nvPr>
        </p:nvSpPr>
        <p:spPr/>
        <p:txBody>
          <a:bodyPr/>
          <a:lstStyle/>
          <a:p>
            <a:pPr>
              <a:defRPr/>
            </a:pPr>
            <a:fld id="{3FF2C605-4958-CF43-AA48-80339EFDB0AF}" type="slidenum">
              <a:rPr lang="en-US" smtClean="0"/>
              <a:pPr>
                <a:defRPr/>
              </a:pPr>
              <a:t>8</a:t>
            </a:fld>
            <a:endParaRPr lang="en-US"/>
          </a:p>
        </p:txBody>
      </p:sp>
      <p:sp>
        <p:nvSpPr>
          <p:cNvPr id="5" name="TextBox 4">
            <a:extLst>
              <a:ext uri="{FF2B5EF4-FFF2-40B4-BE49-F238E27FC236}">
                <a16:creationId xmlns:a16="http://schemas.microsoft.com/office/drawing/2014/main" id="{8972333E-DFB4-5818-3E46-79C95CBC7594}"/>
              </a:ext>
            </a:extLst>
          </p:cNvPr>
          <p:cNvSpPr txBox="1"/>
          <p:nvPr/>
        </p:nvSpPr>
        <p:spPr>
          <a:xfrm>
            <a:off x="143851" y="472419"/>
            <a:ext cx="1770677" cy="369332"/>
          </a:xfrm>
          <a:prstGeom prst="rect">
            <a:avLst/>
          </a:prstGeom>
          <a:noFill/>
        </p:spPr>
        <p:txBody>
          <a:bodyPr wrap="none" rtlCol="0">
            <a:spAutoFit/>
          </a:bodyPr>
          <a:lstStyle/>
          <a:p>
            <a:pPr algn="ctr"/>
            <a:r>
              <a:rPr lang="en-US" b="1" u="sng" dirty="0">
                <a:latin typeface="Times New Roman" panose="02020603050405020304" pitchFamily="18" charset="0"/>
                <a:cs typeface="Times New Roman" panose="02020603050405020304" pitchFamily="18" charset="0"/>
              </a:rPr>
              <a:t>Lecture pdfs </a:t>
            </a:r>
            <a:r>
              <a:rPr lang="en-US" b="1" u="sng" dirty="0" err="1">
                <a:latin typeface="Times New Roman" panose="02020603050405020304" pitchFamily="18" charset="0"/>
                <a:cs typeface="Times New Roman" panose="02020603050405020304" pitchFamily="18" charset="0"/>
              </a:rPr>
              <a:t>etc</a:t>
            </a:r>
            <a:endParaRPr lang="en-US" b="1" u="sng"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C85DC919-4AAF-5930-1369-0339B4FB1652}"/>
              </a:ext>
            </a:extLst>
          </p:cNvPr>
          <p:cNvSpPr txBox="1"/>
          <p:nvPr/>
        </p:nvSpPr>
        <p:spPr>
          <a:xfrm>
            <a:off x="318023" y="883002"/>
            <a:ext cx="8633144" cy="1231106"/>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pdfs of the lectures will be on the course web (Moodle) - please review before the class.</a:t>
            </a:r>
            <a:endParaRPr lang="en-US" sz="1600" dirty="0">
              <a:latin typeface="Times New Roman" panose="02020603050405020304" pitchFamily="18" charset="0"/>
              <a:cs typeface="Times New Roman" panose="02020603050405020304" pitchFamily="18" charset="0"/>
            </a:endParaRPr>
          </a:p>
          <a:p>
            <a:pPr marL="285750" indent="-285750">
              <a:spcBef>
                <a:spcPts val="600"/>
              </a:spcBef>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The course requires reading the appropriate sections of the text as well as references.</a:t>
            </a:r>
          </a:p>
          <a:p>
            <a:pPr marL="285750" indent="-285750">
              <a:spcBef>
                <a:spcPts val="600"/>
              </a:spcBef>
              <a:buFont typeface="Arial" panose="020B0604020202020204" pitchFamily="34" charset="0"/>
              <a:buChar char="•"/>
            </a:pPr>
            <a:r>
              <a:rPr lang="en-US" sz="1600" dirty="0">
                <a:solidFill>
                  <a:schemeClr val="tx1"/>
                </a:solidFill>
                <a:latin typeface="Times New Roman" panose="02020603050405020304" pitchFamily="18" charset="0"/>
                <a:cs typeface="Times New Roman" panose="02020603050405020304" pitchFamily="18" charset="0"/>
              </a:rPr>
              <a:t>The course is built up on basic Materials Science concepts and thus a thorough review of MSE201 will be very helpful (but not required).</a:t>
            </a:r>
          </a:p>
        </p:txBody>
      </p:sp>
      <p:sp>
        <p:nvSpPr>
          <p:cNvPr id="2" name="TextBox 1">
            <a:extLst>
              <a:ext uri="{FF2B5EF4-FFF2-40B4-BE49-F238E27FC236}">
                <a16:creationId xmlns:a16="http://schemas.microsoft.com/office/drawing/2014/main" id="{C57C81E5-E605-0C85-8FDE-EF0444B13B18}"/>
              </a:ext>
            </a:extLst>
          </p:cNvPr>
          <p:cNvSpPr txBox="1"/>
          <p:nvPr/>
        </p:nvSpPr>
        <p:spPr>
          <a:xfrm>
            <a:off x="143851" y="2313171"/>
            <a:ext cx="1257717" cy="369332"/>
          </a:xfrm>
          <a:prstGeom prst="rect">
            <a:avLst/>
          </a:prstGeom>
          <a:noFill/>
        </p:spPr>
        <p:txBody>
          <a:bodyPr wrap="none" rtlCol="0">
            <a:spAutoFit/>
          </a:bodyPr>
          <a:lstStyle/>
          <a:p>
            <a:pPr algn="ctr"/>
            <a:r>
              <a:rPr lang="en-US" b="1" u="sng" dirty="0">
                <a:latin typeface="Times New Roman" panose="02020603050405020304" pitchFamily="18" charset="0"/>
                <a:cs typeface="Times New Roman" panose="02020603050405020304" pitchFamily="18" charset="0"/>
              </a:rPr>
              <a:t>References</a:t>
            </a:r>
          </a:p>
        </p:txBody>
      </p:sp>
      <p:sp>
        <p:nvSpPr>
          <p:cNvPr id="7" name="TextBox 6">
            <a:extLst>
              <a:ext uri="{FF2B5EF4-FFF2-40B4-BE49-F238E27FC236}">
                <a16:creationId xmlns:a16="http://schemas.microsoft.com/office/drawing/2014/main" id="{146392E7-0FA9-22AC-EC9D-9BEB9D37F09D}"/>
              </a:ext>
            </a:extLst>
          </p:cNvPr>
          <p:cNvSpPr txBox="1"/>
          <p:nvPr/>
        </p:nvSpPr>
        <p:spPr>
          <a:xfrm>
            <a:off x="318023" y="2732277"/>
            <a:ext cx="8633144" cy="2123658"/>
          </a:xfrm>
          <a:prstGeom prst="rect">
            <a:avLst/>
          </a:prstGeom>
          <a:noFill/>
        </p:spPr>
        <p:txBody>
          <a:bodyPr wrap="square" rtlCol="0">
            <a:spAutoFit/>
          </a:bodyPr>
          <a:lstStyle>
            <a:defPPr>
              <a:defRPr lang="en-US"/>
            </a:defPPr>
            <a:lvl1pPr marL="285750" indent="-285750">
              <a:spcBef>
                <a:spcPts val="600"/>
              </a:spcBef>
              <a:buFont typeface="Arial" panose="020B0604020202020204" pitchFamily="34" charset="0"/>
              <a:buChar char="•"/>
              <a:defRPr sz="1600">
                <a:latin typeface="Times New Roman" panose="02020603050405020304" pitchFamily="18" charset="0"/>
                <a:cs typeface="Times New Roman" panose="02020603050405020304" pitchFamily="18" charset="0"/>
              </a:defRPr>
            </a:lvl1pPr>
          </a:lstStyle>
          <a:p>
            <a:r>
              <a:rPr lang="en-US" dirty="0"/>
              <a:t>W.D. Callister, Materials Science and Engineering, Wiley, 7th Ed. (2007) pdf online</a:t>
            </a:r>
          </a:p>
          <a:p>
            <a:r>
              <a:rPr lang="en-US" dirty="0"/>
              <a:t>D. Hull and D.J. Bacon, Introduction to Dislocations, Pergamon Press (1965)</a:t>
            </a:r>
          </a:p>
          <a:p>
            <a:r>
              <a:rPr lang="en-US" dirty="0"/>
              <a:t>G.S. Was, Fundamentals of Radiation Materials Science, Springer (2007)</a:t>
            </a:r>
          </a:p>
          <a:p>
            <a:r>
              <a:rPr lang="en-US" dirty="0"/>
              <a:t>D.R. Olander and A. T. Motta, Light Water Reactor Materials, Volume I: Fundamentals, ANS (2017)</a:t>
            </a:r>
          </a:p>
          <a:p>
            <a:r>
              <a:rPr lang="en-US" dirty="0"/>
              <a:t>D.R. Olander, Fundamental Aspects of Nuclear Reactor Elements, NTIS, ERDA (1975) – out of print</a:t>
            </a:r>
          </a:p>
        </p:txBody>
      </p:sp>
    </p:spTree>
    <p:extLst>
      <p:ext uri="{BB962C8B-B14F-4D97-AF65-F5344CB8AC3E}">
        <p14:creationId xmlns:p14="http://schemas.microsoft.com/office/powerpoint/2010/main" val="4042683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F02CD2A-1D80-5835-3943-D2138E901B56}"/>
              </a:ext>
            </a:extLst>
          </p:cNvPr>
          <p:cNvSpPr>
            <a:spLocks noGrp="1"/>
          </p:cNvSpPr>
          <p:nvPr>
            <p:ph type="sldNum" sz="quarter" idx="12"/>
          </p:nvPr>
        </p:nvSpPr>
        <p:spPr/>
        <p:txBody>
          <a:bodyPr/>
          <a:lstStyle/>
          <a:p>
            <a:pPr>
              <a:defRPr/>
            </a:pPr>
            <a:fld id="{3FF2C605-4958-CF43-AA48-80339EFDB0AF}" type="slidenum">
              <a:rPr lang="en-US" smtClean="0"/>
              <a:pPr>
                <a:defRPr/>
              </a:pPr>
              <a:t>9</a:t>
            </a:fld>
            <a:endParaRPr lang="en-US"/>
          </a:p>
        </p:txBody>
      </p:sp>
      <p:sp>
        <p:nvSpPr>
          <p:cNvPr id="5" name="TextBox 4">
            <a:extLst>
              <a:ext uri="{FF2B5EF4-FFF2-40B4-BE49-F238E27FC236}">
                <a16:creationId xmlns:a16="http://schemas.microsoft.com/office/drawing/2014/main" id="{8972333E-DFB4-5818-3E46-79C95CBC7594}"/>
              </a:ext>
            </a:extLst>
          </p:cNvPr>
          <p:cNvSpPr txBox="1"/>
          <p:nvPr/>
        </p:nvSpPr>
        <p:spPr>
          <a:xfrm>
            <a:off x="38602" y="472419"/>
            <a:ext cx="2565767" cy="369332"/>
          </a:xfrm>
          <a:prstGeom prst="rect">
            <a:avLst/>
          </a:prstGeom>
          <a:noFill/>
        </p:spPr>
        <p:txBody>
          <a:bodyPr wrap="none" rtlCol="0">
            <a:spAutoFit/>
          </a:bodyPr>
          <a:lstStyle/>
          <a:p>
            <a:pPr algn="ctr"/>
            <a:r>
              <a:rPr lang="en-US" b="1" u="sng" dirty="0">
                <a:latin typeface="Times New Roman" panose="02020603050405020304" pitchFamily="18" charset="0"/>
                <a:cs typeface="Times New Roman" panose="02020603050405020304" pitchFamily="18" charset="0"/>
              </a:rPr>
              <a:t>509 Project Information</a:t>
            </a:r>
          </a:p>
        </p:txBody>
      </p:sp>
      <p:sp>
        <p:nvSpPr>
          <p:cNvPr id="6" name="TextBox 5">
            <a:extLst>
              <a:ext uri="{FF2B5EF4-FFF2-40B4-BE49-F238E27FC236}">
                <a16:creationId xmlns:a16="http://schemas.microsoft.com/office/drawing/2014/main" id="{C85DC919-4AAF-5930-1369-0339B4FB1652}"/>
              </a:ext>
            </a:extLst>
          </p:cNvPr>
          <p:cNvSpPr txBox="1"/>
          <p:nvPr/>
        </p:nvSpPr>
        <p:spPr>
          <a:xfrm>
            <a:off x="180237" y="1366546"/>
            <a:ext cx="8633144" cy="3493264"/>
          </a:xfrm>
          <a:prstGeom prst="rect">
            <a:avLst/>
          </a:prstGeom>
          <a:noFill/>
        </p:spPr>
        <p:txBody>
          <a:bodyPr wrap="square" rtlCol="0">
            <a:spAutoFit/>
          </a:bodyPr>
          <a:lstStyle/>
          <a:p>
            <a:pPr marL="285750" indent="-285750">
              <a:spcBef>
                <a:spcPts val="600"/>
              </a:spcBef>
              <a:buFont typeface="Arial" panose="020B0604020202020204" pitchFamily="34" charset="0"/>
              <a:buChar char="•"/>
            </a:pPr>
            <a:r>
              <a:rPr lang="en-US" sz="1400" dirty="0">
                <a:latin typeface="Times New Roman"/>
                <a:ea typeface="Times New Roman"/>
              </a:rPr>
              <a:t>See the list of topics which involves literature search. </a:t>
            </a:r>
          </a:p>
          <a:p>
            <a:pPr marL="285750" indent="-285750">
              <a:spcBef>
                <a:spcPts val="600"/>
              </a:spcBef>
              <a:buFont typeface="Arial" panose="020B0604020202020204" pitchFamily="34" charset="0"/>
              <a:buChar char="•"/>
            </a:pPr>
            <a:r>
              <a:rPr lang="en-US" sz="1400" dirty="0">
                <a:latin typeface="Times New Roman"/>
                <a:ea typeface="Times New Roman"/>
              </a:rPr>
              <a:t>Some information may be found in many monographs on radiation effects including textbooks on the subject. </a:t>
            </a:r>
          </a:p>
          <a:p>
            <a:pPr marL="285750" indent="-285750">
              <a:spcBef>
                <a:spcPts val="600"/>
              </a:spcBef>
              <a:buFont typeface="Arial" panose="020B0604020202020204" pitchFamily="34" charset="0"/>
              <a:buChar char="•"/>
            </a:pPr>
            <a:r>
              <a:rPr lang="en-US" sz="1400" dirty="0">
                <a:latin typeface="Times New Roman"/>
                <a:ea typeface="Times New Roman"/>
              </a:rPr>
              <a:t>The research report should </a:t>
            </a:r>
            <a:r>
              <a:rPr lang="en-US" sz="1400" b="1" dirty="0">
                <a:latin typeface="Times New Roman"/>
                <a:ea typeface="Times New Roman"/>
              </a:rPr>
              <a:t>not exceed 10 typed pages</a:t>
            </a:r>
            <a:r>
              <a:rPr lang="en-US" sz="1400" dirty="0">
                <a:latin typeface="Times New Roman"/>
                <a:ea typeface="Times New Roman"/>
              </a:rPr>
              <a:t> </a:t>
            </a:r>
            <a:br>
              <a:rPr lang="en-US" sz="1400" dirty="0">
                <a:latin typeface="Times New Roman"/>
                <a:ea typeface="Times New Roman"/>
              </a:rPr>
            </a:br>
            <a:r>
              <a:rPr lang="en-US" sz="1400" dirty="0">
                <a:latin typeface="Times New Roman"/>
                <a:ea typeface="Times New Roman"/>
              </a:rPr>
              <a:t>(</a:t>
            </a:r>
            <a:r>
              <a:rPr lang="en-US" sz="1400" b="1" u="sng" dirty="0">
                <a:latin typeface="Times New Roman"/>
                <a:ea typeface="Times New Roman"/>
              </a:rPr>
              <a:t>word processed – regular 8.5”x11” paper with 1” margin on top, bottom, left and right, with 11-size </a:t>
            </a:r>
            <a:r>
              <a:rPr lang="en-US" sz="1400" u="sng" dirty="0">
                <a:latin typeface="Times New Roman"/>
                <a:ea typeface="Times New Roman"/>
              </a:rPr>
              <a:t>(or greater)</a:t>
            </a:r>
            <a:r>
              <a:rPr lang="en-US" sz="1400" b="1" u="sng" dirty="0">
                <a:latin typeface="Times New Roman"/>
                <a:ea typeface="Times New Roman"/>
              </a:rPr>
              <a:t> font of Times Roman</a:t>
            </a:r>
            <a:r>
              <a:rPr lang="en-US" sz="1400" dirty="0">
                <a:latin typeface="Times New Roman"/>
                <a:ea typeface="Times New Roman"/>
              </a:rPr>
              <a:t> with figures in the text where appropriate not including references. </a:t>
            </a:r>
          </a:p>
          <a:p>
            <a:pPr marL="285750" indent="-285750">
              <a:spcBef>
                <a:spcPts val="600"/>
              </a:spcBef>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The write-up should be like a short review article you come across in </a:t>
            </a:r>
            <a:r>
              <a:rPr lang="en-US" sz="1400" b="1" dirty="0">
                <a:latin typeface="Times New Roman" panose="02020603050405020304" pitchFamily="18" charset="0"/>
                <a:cs typeface="Times New Roman" panose="02020603050405020304" pitchFamily="18" charset="0"/>
              </a:rPr>
              <a:t>journals</a:t>
            </a:r>
            <a:r>
              <a:rPr lang="en-US" sz="1400" dirty="0">
                <a:latin typeface="Times New Roman" panose="02020603050405020304" pitchFamily="18" charset="0"/>
                <a:cs typeface="Times New Roman" panose="02020603050405020304" pitchFamily="18" charset="0"/>
              </a:rPr>
              <a:t>, and research on the given topic is expected to be thorough.</a:t>
            </a:r>
          </a:p>
          <a:p>
            <a:pPr marL="285750" indent="-285750">
              <a:spcBef>
                <a:spcPts val="600"/>
              </a:spcBef>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Please let me know the project you plan to work on by </a:t>
            </a:r>
            <a:r>
              <a:rPr lang="en-US" sz="1400" b="1" dirty="0">
                <a:latin typeface="Times New Roman" panose="02020603050405020304" pitchFamily="18" charset="0"/>
                <a:cs typeface="Times New Roman" panose="02020603050405020304" pitchFamily="18" charset="0"/>
              </a:rPr>
              <a:t>Tues, Oct 4</a:t>
            </a:r>
            <a:r>
              <a:rPr lang="en-US" sz="1400" b="1" baseline="30000" dirty="0">
                <a:latin typeface="Times New Roman" panose="02020603050405020304" pitchFamily="18" charset="0"/>
                <a:cs typeface="Times New Roman" panose="02020603050405020304" pitchFamily="18" charset="0"/>
              </a:rPr>
              <a:t>th</a:t>
            </a:r>
            <a:r>
              <a:rPr lang="en-US" sz="1400" b="1" dirty="0">
                <a:latin typeface="Times New Roman" panose="02020603050405020304" pitchFamily="18" charset="0"/>
                <a:cs typeface="Times New Roman" panose="02020603050405020304" pitchFamily="18" charset="0"/>
              </a:rPr>
              <a:t>  </a:t>
            </a:r>
            <a:br>
              <a:rPr lang="en-US" sz="1400" b="1"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send me an e-mail with </a:t>
            </a:r>
            <a:r>
              <a:rPr lang="en-US" sz="1400" u="sng" dirty="0">
                <a:latin typeface="Times New Roman" panose="02020603050405020304" pitchFamily="18" charset="0"/>
                <a:cs typeface="Times New Roman" panose="02020603050405020304" pitchFamily="18" charset="0"/>
              </a:rPr>
              <a:t>the title, your name </a:t>
            </a:r>
            <a:r>
              <a:rPr lang="en-US" sz="1400" b="1" u="sng" dirty="0">
                <a:latin typeface="Times New Roman" panose="02020603050405020304" pitchFamily="18" charset="0"/>
                <a:cs typeface="Times New Roman" panose="02020603050405020304" pitchFamily="18" charset="0"/>
              </a:rPr>
              <a:t>along with your section </a:t>
            </a:r>
            <a:r>
              <a:rPr lang="en-US" sz="1400" u="sng" dirty="0">
                <a:latin typeface="Times New Roman" panose="02020603050405020304" pitchFamily="18" charset="0"/>
                <a:cs typeface="Times New Roman" panose="02020603050405020304" pitchFamily="18" charset="0"/>
              </a:rPr>
              <a:t>and a brief summary</a:t>
            </a:r>
            <a:r>
              <a:rPr lang="en-US" sz="1400" dirty="0">
                <a:latin typeface="Times New Roman" panose="02020603050405020304" pitchFamily="18" charset="0"/>
                <a:cs typeface="Times New Roman" panose="02020603050405020304" pitchFamily="18" charset="0"/>
              </a:rPr>
              <a:t> – all not to exceed 1-page; </a:t>
            </a:r>
            <a:br>
              <a:rPr lang="en-US" sz="1400" dirty="0">
                <a:latin typeface="Times New Roman" panose="02020603050405020304" pitchFamily="18" charset="0"/>
                <a:cs typeface="Times New Roman" panose="02020603050405020304" pitchFamily="18" charset="0"/>
              </a:rPr>
            </a:br>
            <a:r>
              <a:rPr lang="en-US" sz="1400" dirty="0">
                <a:latin typeface="Times New Roman" panose="02020603050405020304" pitchFamily="18" charset="0"/>
                <a:cs typeface="Times New Roman" panose="02020603050405020304" pitchFamily="18" charset="0"/>
              </a:rPr>
              <a:t>- please name the file “</a:t>
            </a:r>
            <a:r>
              <a:rPr lang="en-US" sz="1400" b="1" dirty="0">
                <a:latin typeface="Times New Roman" panose="02020603050405020304" pitchFamily="18" charset="0"/>
                <a:cs typeface="Times New Roman" panose="02020603050405020304" pitchFamily="18" charset="0"/>
              </a:rPr>
              <a:t>509project-yourname</a:t>
            </a:r>
            <a:r>
              <a:rPr lang="en-US" sz="1400" dirty="0">
                <a:latin typeface="Times New Roman" panose="02020603050405020304" pitchFamily="18" charset="0"/>
                <a:cs typeface="Times New Roman" panose="02020603050405020304" pitchFamily="18" charset="0"/>
              </a:rPr>
              <a:t>”. Make sure to include your name and </a:t>
            </a:r>
            <a:r>
              <a:rPr lang="en-US" sz="1400" b="1" dirty="0">
                <a:latin typeface="Times New Roman" panose="02020603050405020304" pitchFamily="18" charset="0"/>
                <a:cs typeface="Times New Roman" panose="02020603050405020304" pitchFamily="18" charset="0"/>
              </a:rPr>
              <a:t>course (number/section) </a:t>
            </a:r>
            <a:r>
              <a:rPr lang="en-US" sz="1400" dirty="0">
                <a:latin typeface="Times New Roman" panose="02020603050405020304" pitchFamily="18" charset="0"/>
                <a:cs typeface="Times New Roman" panose="02020603050405020304" pitchFamily="18" charset="0"/>
              </a:rPr>
              <a:t>under the title along with your e-mail address.</a:t>
            </a:r>
          </a:p>
          <a:p>
            <a:pPr marL="285750" indent="-285750">
              <a:spcBef>
                <a:spcPts val="600"/>
              </a:spcBef>
              <a:buFont typeface="Arial" panose="020B0604020202020204" pitchFamily="34" charset="0"/>
              <a:buChar char="•"/>
            </a:pPr>
            <a:r>
              <a:rPr lang="en-US" sz="1400" b="1" i="1" dirty="0">
                <a:latin typeface="Times New Roman" panose="02020603050405020304" pitchFamily="18" charset="0"/>
                <a:cs typeface="Times New Roman" panose="02020603050405020304" pitchFamily="18" charset="0"/>
              </a:rPr>
              <a:t>If you would like to work on a different one (but related to radiation effects / materials), please send me an e-mail with a brief description before-hand.</a:t>
            </a:r>
          </a:p>
        </p:txBody>
      </p:sp>
      <p:sp>
        <p:nvSpPr>
          <p:cNvPr id="3" name="Rectangle 2">
            <a:extLst>
              <a:ext uri="{FF2B5EF4-FFF2-40B4-BE49-F238E27FC236}">
                <a16:creationId xmlns:a16="http://schemas.microsoft.com/office/drawing/2014/main" id="{40B58479-622A-1ED3-B4F6-35CDE9CBB901}"/>
              </a:ext>
            </a:extLst>
          </p:cNvPr>
          <p:cNvSpPr/>
          <p:nvPr/>
        </p:nvSpPr>
        <p:spPr>
          <a:xfrm>
            <a:off x="1615326" y="916907"/>
            <a:ext cx="5913348" cy="338554"/>
          </a:xfrm>
          <a:prstGeom prst="rect">
            <a:avLst/>
          </a:prstGeom>
        </p:spPr>
        <p:txBody>
          <a:bodyPr wrap="square">
            <a:spAutoFit/>
          </a:bodyPr>
          <a:lstStyle/>
          <a:p>
            <a:r>
              <a:rPr lang="en-US" sz="1600" dirty="0">
                <a:latin typeface="Times New Roman" panose="02020603050405020304" pitchFamily="18" charset="0"/>
                <a:cs typeface="Times New Roman" panose="02020603050405020304" pitchFamily="18" charset="0"/>
              </a:rPr>
              <a:t>Project (10% of the grade) – report due </a:t>
            </a:r>
            <a:r>
              <a:rPr lang="en-US" sz="1600" b="1" dirty="0">
                <a:latin typeface="Times New Roman" panose="02020603050405020304" pitchFamily="18" charset="0"/>
                <a:cs typeface="Times New Roman" panose="02020603050405020304" pitchFamily="18" charset="0"/>
              </a:rPr>
              <a:t>Tuesday 11/30/2022</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4111026"/>
      </p:ext>
    </p:extLst>
  </p:cSld>
  <p:clrMapOvr>
    <a:masterClrMapping/>
  </p:clrMapOvr>
</p:sld>
</file>

<file path=ppt/theme/theme1.xml><?xml version="1.0" encoding="utf-8"?>
<a:theme xmlns:a="http://schemas.openxmlformats.org/drawingml/2006/main" name="NCStateU-horizontal-left-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 id="{79C2621A-D5B2-4E04-82FA-60808F32AB93}" vid="{CD0D6351-FBD4-4EF4-8407-B4E92C59A20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presentation</Template>
  <TotalTime>23788</TotalTime>
  <Words>1589</Words>
  <Application>Microsoft Macintosh PowerPoint</Application>
  <PresentationFormat>On-screen Show (16:9)</PresentationFormat>
  <Paragraphs>136</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Symbol</vt:lpstr>
      <vt:lpstr>Times</vt:lpstr>
      <vt:lpstr>Times New Roman</vt:lpstr>
      <vt:lpstr>Wingdings</vt:lpstr>
      <vt:lpstr>NCStateU-horizontal-left-logo</vt:lpstr>
      <vt:lpstr>Nuclear Materials NE/MSE 409-509</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NC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Mahmoud Hawary</dc:creator>
  <cp:lastModifiedBy>Benjamin W. Beeler</cp:lastModifiedBy>
  <cp:revision>212</cp:revision>
  <cp:lastPrinted>2022-01-18T14:23:36Z</cp:lastPrinted>
  <dcterms:created xsi:type="dcterms:W3CDTF">2021-01-30T02:34:41Z</dcterms:created>
  <dcterms:modified xsi:type="dcterms:W3CDTF">2024-02-15T22:08:40Z</dcterms:modified>
</cp:coreProperties>
</file>