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2" r:id="rId2"/>
    <p:sldId id="411" r:id="rId3"/>
    <p:sldId id="412" r:id="rId4"/>
    <p:sldId id="413" r:id="rId5"/>
    <p:sldId id="414" r:id="rId6"/>
    <p:sldId id="415" r:id="rId7"/>
    <p:sldId id="419" r:id="rId8"/>
    <p:sldId id="418" r:id="rId9"/>
    <p:sldId id="420" r:id="rId10"/>
    <p:sldId id="421" r:id="rId11"/>
    <p:sldId id="416" r:id="rId12"/>
    <p:sldId id="417" r:id="rId13"/>
    <p:sldId id="4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1/12/23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90039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1/12/23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35104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1/12/23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390548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1/12/23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381021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1/12/23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243295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1/12/23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31693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1/12/23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4651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1/12/23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345657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1/12/23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96273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1/12/23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101788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1/12/23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415951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1/12/23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3238607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EBA0-F4FB-0048-8F3D-BD218463FF20}"/>
              </a:ext>
            </a:extLst>
          </p:cNvPr>
          <p:cNvSpPr>
            <a:spLocks noGrp="1"/>
          </p:cNvSpPr>
          <p:nvPr>
            <p:ph type="ctrTitle"/>
          </p:nvPr>
        </p:nvSpPr>
        <p:spPr/>
        <p:txBody>
          <a:bodyPr/>
          <a:lstStyle/>
          <a:p>
            <a:r>
              <a:rPr lang="en-US" sz="4000" dirty="0"/>
              <a:t>Fuel Performance</a:t>
            </a:r>
          </a:p>
        </p:txBody>
      </p:sp>
      <p:sp>
        <p:nvSpPr>
          <p:cNvPr id="3" name="Subtitle 2">
            <a:extLst>
              <a:ext uri="{FF2B5EF4-FFF2-40B4-BE49-F238E27FC236}">
                <a16:creationId xmlns:a16="http://schemas.microsoft.com/office/drawing/2014/main" id="{768DE25D-10FF-1D41-9E49-CCD029714F59}"/>
              </a:ext>
            </a:extLst>
          </p:cNvPr>
          <p:cNvSpPr>
            <a:spLocks noGrp="1"/>
          </p:cNvSpPr>
          <p:nvPr>
            <p:ph type="subTitle" idx="1"/>
          </p:nvPr>
        </p:nvSpPr>
        <p:spPr/>
        <p:txBody>
          <a:bodyPr/>
          <a:lstStyle/>
          <a:p>
            <a:r>
              <a:rPr lang="en-US" dirty="0"/>
              <a:t>NE 533: Spring 2023</a:t>
            </a:r>
          </a:p>
        </p:txBody>
      </p:sp>
      <p:sp>
        <p:nvSpPr>
          <p:cNvPr id="4" name="Slide Number Placeholder 3">
            <a:extLst>
              <a:ext uri="{FF2B5EF4-FFF2-40B4-BE49-F238E27FC236}">
                <a16:creationId xmlns:a16="http://schemas.microsoft.com/office/drawing/2014/main" id="{128EED92-2B94-B04B-ACF3-199640B45F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E82176-A547-F94B-AC51-D6E9C882CB8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8215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Beyond point C the rod is ”coated” in steam and the heat flux is dramatically reduced</a:t>
            </a:r>
          </a:p>
          <a:p>
            <a:r>
              <a:rPr lang="en-US" sz="2000" dirty="0"/>
              <a:t>The heat transfer coefficient from cladding to steam is much lower than from cladding to water</a:t>
            </a:r>
          </a:p>
          <a:p>
            <a:r>
              <a:rPr lang="en-US" sz="2000" dirty="0" err="1"/>
              <a:t>T</a:t>
            </a:r>
            <a:r>
              <a:rPr lang="en-US" sz="2000" baseline="-25000" dirty="0" err="1"/>
              <a:t>sat</a:t>
            </a:r>
            <a:r>
              <a:rPr lang="en-US" sz="2000" dirty="0"/>
              <a:t> is the saturation temperature, which is fixed for a given pressure, whereas the coolant temperature (</a:t>
            </a:r>
            <a:r>
              <a:rPr lang="en-US" sz="2000" dirty="0" err="1"/>
              <a:t>T</a:t>
            </a:r>
            <a:r>
              <a:rPr lang="en-US" sz="2000" baseline="-25000" dirty="0" err="1"/>
              <a:t>cool</a:t>
            </a:r>
            <a:r>
              <a:rPr lang="en-US" sz="2000" dirty="0"/>
              <a:t>) increases</a:t>
            </a:r>
          </a:p>
          <a:p>
            <a:r>
              <a:rPr lang="en-US" sz="2000" dirty="0"/>
              <a:t>Beyond point C, film boiling can occur</a:t>
            </a:r>
          </a:p>
        </p:txBody>
      </p:sp>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9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DNBR</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The departure from nucleate boiling ratio (DBNR) is the ratio of the heat flux that causes </a:t>
            </a:r>
            <a:r>
              <a:rPr lang="en-US" sz="2000" dirty="0" err="1"/>
              <a:t>dryout</a:t>
            </a:r>
            <a:r>
              <a:rPr lang="en-US" sz="2000" dirty="0"/>
              <a:t> (the critical heat flux) to the actual heat flux</a:t>
            </a:r>
          </a:p>
          <a:p>
            <a:r>
              <a:rPr lang="en-US" sz="2000" dirty="0"/>
              <a:t>The limits on the DBNR in the hottest channel is 1.15 to 1.3, or a margin of 15-30 percent</a:t>
            </a:r>
          </a:p>
          <a:p>
            <a:r>
              <a:rPr lang="en-US" sz="2000" dirty="0"/>
              <a:t>The DNBR is determined by identifying the hottest channel, and the location where the heat flux most closely approaches the CHF</a:t>
            </a:r>
          </a:p>
          <a:p>
            <a:r>
              <a:rPr lang="en-US" sz="2000" dirty="0"/>
              <a:t>When CHF is reached, cladding temperature can increase to above 1100 K</a:t>
            </a:r>
          </a:p>
          <a:p>
            <a:endParaRPr lang="en-US" sz="2000" dirty="0"/>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pic>
        <p:nvPicPr>
          <p:cNvPr id="7" name="Content Placeholder 6">
            <a:extLst>
              <a:ext uri="{FF2B5EF4-FFF2-40B4-BE49-F238E27FC236}">
                <a16:creationId xmlns:a16="http://schemas.microsoft.com/office/drawing/2014/main" id="{582EBBFB-3CBE-5845-8F86-33EB4C28B6F8}"/>
              </a:ext>
            </a:extLst>
          </p:cNvPr>
          <p:cNvPicPr>
            <a:picLocks noGrp="1" noChangeAspect="1"/>
          </p:cNvPicPr>
          <p:nvPr>
            <p:ph sz="half" idx="2"/>
          </p:nvPr>
        </p:nvPicPr>
        <p:blipFill>
          <a:blip r:embed="rId2"/>
          <a:stretch>
            <a:fillRect/>
          </a:stretch>
        </p:blipFill>
        <p:spPr>
          <a:xfrm>
            <a:off x="6836042" y="1968500"/>
            <a:ext cx="4746358" cy="4157663"/>
          </a:xfrm>
          <a:prstGeom prst="rect">
            <a:avLst/>
          </a:prstGeom>
        </p:spPr>
      </p:pic>
    </p:spTree>
    <p:extLst>
      <p:ext uri="{BB962C8B-B14F-4D97-AF65-F5344CB8AC3E}">
        <p14:creationId xmlns:p14="http://schemas.microsoft.com/office/powerpoint/2010/main" val="287966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Paper Project #1</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Each of you will receive an email with a paper attached by the end of this week</a:t>
            </a:r>
          </a:p>
          <a:p>
            <a:r>
              <a:rPr lang="en-US" sz="2000" dirty="0"/>
              <a:t>This will be a critical review of the paper, similar to what we do for QE2, but much shorter</a:t>
            </a:r>
          </a:p>
          <a:p>
            <a:r>
              <a:rPr lang="en-US" sz="2000" dirty="0"/>
              <a:t>15 minute presentation that summarizes what was done in the paper, provides context on why it was done, and reviews what could or should have been done, or could be done next</a:t>
            </a:r>
          </a:p>
          <a:p>
            <a:r>
              <a:rPr lang="en-US" sz="2000" dirty="0"/>
              <a:t>Presentations will take place in class on Feb. 15</a:t>
            </a:r>
          </a:p>
          <a:p>
            <a:endParaRPr lang="en-US" sz="2000" dirty="0"/>
          </a:p>
          <a:p>
            <a:endParaRPr lang="en-US" sz="2000" dirty="0"/>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r>
              <a:rPr lang="en-US" sz="2000" dirty="0"/>
              <a:t>All presentations will be submitted via </a:t>
            </a:r>
            <a:r>
              <a:rPr lang="en-US" sz="2000" dirty="0" err="1"/>
              <a:t>moodle</a:t>
            </a:r>
            <a:endParaRPr lang="en-US" sz="2000" dirty="0"/>
          </a:p>
          <a:p>
            <a:r>
              <a:rPr lang="en-US" sz="2000" dirty="0"/>
              <a:t>Distance students will also submit a recording of their presentation for review</a:t>
            </a:r>
          </a:p>
          <a:p>
            <a:r>
              <a:rPr lang="en-US" sz="2000" dirty="0"/>
              <a:t>If in person students prefer to submit recorded lectures, notify me</a:t>
            </a:r>
          </a:p>
          <a:p>
            <a:r>
              <a:rPr lang="en-US" sz="2000" dirty="0"/>
              <a:t>All submissions due by end of the day on Feb. 15</a:t>
            </a:r>
          </a:p>
          <a:p>
            <a:r>
              <a:rPr lang="en-US" sz="2000" dirty="0"/>
              <a:t>If you have a specific paper that you would like to review and applies to this topic field, present it to me and I will consider it</a:t>
            </a:r>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12</a:t>
            </a:fld>
            <a:endParaRPr lang="en-US"/>
          </a:p>
        </p:txBody>
      </p:sp>
    </p:spTree>
    <p:extLst>
      <p:ext uri="{BB962C8B-B14F-4D97-AF65-F5344CB8AC3E}">
        <p14:creationId xmlns:p14="http://schemas.microsoft.com/office/powerpoint/2010/main" val="345299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5AA8-640A-864A-8FD5-70AEE2B2B825}"/>
              </a:ext>
            </a:extLst>
          </p:cNvPr>
          <p:cNvSpPr>
            <a:spLocks noGrp="1"/>
          </p:cNvSpPr>
          <p:nvPr>
            <p:ph type="title"/>
          </p:nvPr>
        </p:nvSpPr>
        <p:spPr/>
        <p:txBody>
          <a:bodyPr/>
          <a:lstStyle/>
          <a:p>
            <a:r>
              <a:rPr lang="en-US" dirty="0"/>
              <a:t>Problem Session</a:t>
            </a:r>
          </a:p>
        </p:txBody>
      </p:sp>
      <p:sp>
        <p:nvSpPr>
          <p:cNvPr id="3" name="Content Placeholder 2">
            <a:extLst>
              <a:ext uri="{FF2B5EF4-FFF2-40B4-BE49-F238E27FC236}">
                <a16:creationId xmlns:a16="http://schemas.microsoft.com/office/drawing/2014/main" id="{4C68F8CD-9B7D-DD4F-B7C8-249656F7525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A3994AF-D31A-EA45-A96C-D93192C1BBE4}"/>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9729847A-11D6-3E4A-A6A7-D44D4161DFA9}"/>
              </a:ext>
            </a:extLst>
          </p:cNvPr>
          <p:cNvSpPr>
            <a:spLocks noGrp="1"/>
          </p:cNvSpPr>
          <p:nvPr>
            <p:ph type="sldNum" sz="quarter" idx="12"/>
          </p:nvPr>
        </p:nvSpPr>
        <p:spPr/>
        <p:txBody>
          <a:bodyPr/>
          <a:lstStyle/>
          <a:p>
            <a:pPr>
              <a:defRPr/>
            </a:pPr>
            <a:fld id="{EC35E9FC-F6D5-0349-BBED-EA7D7A9BC49B}" type="slidenum">
              <a:rPr lang="en-US" smtClean="0"/>
              <a:pPr>
                <a:defRPr/>
              </a:pPr>
              <a:t>13</a:t>
            </a:fld>
            <a:endParaRPr lang="en-US"/>
          </a:p>
        </p:txBody>
      </p:sp>
    </p:spTree>
    <p:extLst>
      <p:ext uri="{BB962C8B-B14F-4D97-AF65-F5344CB8AC3E}">
        <p14:creationId xmlns:p14="http://schemas.microsoft.com/office/powerpoint/2010/main" val="162326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41D0-CD90-604D-9421-ABA9845A448D}"/>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EF6ED727-E738-BB4E-9468-91EA4903D3C0}"/>
              </a:ext>
            </a:extLst>
          </p:cNvPr>
          <p:cNvSpPr>
            <a:spLocks noGrp="1"/>
          </p:cNvSpPr>
          <p:nvPr>
            <p:ph idx="1"/>
          </p:nvPr>
        </p:nvSpPr>
        <p:spPr/>
        <p:txBody>
          <a:bodyPr/>
          <a:lstStyle/>
          <a:p>
            <a:r>
              <a:rPr lang="en-US" dirty="0"/>
              <a:t>The heat equation can be solved using numerical methods</a:t>
            </a:r>
          </a:p>
          <a:p>
            <a:pPr lvl="1"/>
            <a:r>
              <a:rPr lang="en-US" dirty="0"/>
              <a:t>Explicit: forward Euler – uses current state</a:t>
            </a:r>
          </a:p>
          <a:p>
            <a:pPr lvl="1"/>
            <a:r>
              <a:rPr lang="en-US" dirty="0"/>
              <a:t>Implicit: backwards Euler – uses current and future state</a:t>
            </a:r>
          </a:p>
          <a:p>
            <a:r>
              <a:rPr lang="en-US" dirty="0"/>
              <a:t>Spatial derivative solution methods divide the domain up into smaller pieces</a:t>
            </a:r>
          </a:p>
          <a:p>
            <a:pPr lvl="1"/>
            <a:r>
              <a:rPr lang="en-US" dirty="0"/>
              <a:t>Finite difference</a:t>
            </a:r>
          </a:p>
          <a:p>
            <a:pPr lvl="1"/>
            <a:r>
              <a:rPr lang="en-US" dirty="0"/>
              <a:t>Finite volume</a:t>
            </a:r>
          </a:p>
          <a:p>
            <a:pPr lvl="1"/>
            <a:r>
              <a:rPr lang="en-US" dirty="0"/>
              <a:t>Finite element</a:t>
            </a:r>
          </a:p>
          <a:p>
            <a:r>
              <a:rPr lang="en-US" dirty="0"/>
              <a:t>Each discretization has strengths/weaknesses</a:t>
            </a:r>
          </a:p>
          <a:p>
            <a:r>
              <a:rPr lang="en-US" dirty="0"/>
              <a:t>Finite element is primary method for high fidelity fuel performance codes</a:t>
            </a:r>
          </a:p>
        </p:txBody>
      </p:sp>
      <p:sp>
        <p:nvSpPr>
          <p:cNvPr id="4" name="Slide Number Placeholder 3">
            <a:extLst>
              <a:ext uri="{FF2B5EF4-FFF2-40B4-BE49-F238E27FC236}">
                <a16:creationId xmlns:a16="http://schemas.microsoft.com/office/drawing/2014/main" id="{4CC3667D-0DF5-C145-A246-FEF9A6035D17}"/>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81753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Thermal Conductivity</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Knowledge of the thermal conductivity of the fuel, gap, and cladding is essential to determine the temperature distribution and transient thermal response</a:t>
            </a:r>
          </a:p>
          <a:p>
            <a:r>
              <a:rPr lang="en-US" sz="2000" dirty="0"/>
              <a:t>Sintering creates a porous oxide with about 95% theoretical density</a:t>
            </a:r>
          </a:p>
          <a:p>
            <a:r>
              <a:rPr lang="en-US" sz="2000" dirty="0"/>
              <a:t>The pores provide space to accommodate fission gases, and thus reduce swelling, but diminish the thermal conductivity</a:t>
            </a:r>
          </a:p>
          <a:p>
            <a:r>
              <a:rPr lang="en-US" sz="2000" dirty="0"/>
              <a:t>Additional porosity develops from fission gas accumulation</a:t>
            </a:r>
          </a:p>
          <a:p>
            <a:r>
              <a:rPr lang="en-US" sz="2000" dirty="0"/>
              <a:t>Porosity will degrade thermal conductivity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r>
                  <a:rPr lang="en-US" sz="2000" dirty="0"/>
                  <a:t>Approximations for that degradation can be developed based upon a parallel thermal resistance framework</a:t>
                </a:r>
              </a:p>
              <a:p>
                <a:r>
                  <a:rPr lang="en-US" sz="2000" dirty="0"/>
                  <a:t>This framework accounts for porosity volume, assuming that the pores are approximately cubic</a:t>
                </a:r>
              </a:p>
              <a:p>
                <a:r>
                  <a:rPr lang="en-US" sz="2000" dirty="0"/>
                  <a:t>If we assume that the thermal conductivity of the oxide is much larger than the k</a:t>
                </a:r>
                <a:r>
                  <a:rPr lang="en-US" sz="2000" baseline="-25000" dirty="0"/>
                  <a:t>th</a:t>
                </a:r>
                <a:r>
                  <a:rPr lang="en-US" sz="2000" dirty="0"/>
                  <a:t> of the pore, then:</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𝑓</m:t>
                              </m:r>
                            </m:sub>
                          </m:sSub>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𝑜𝑥</m:t>
                              </m:r>
                            </m:sub>
                          </m:sSub>
                        </m:den>
                      </m:f>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m:t>
                          </m:r>
                        </m:e>
                        <m:sup>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sup>
                      </m:sSup>
                    </m:oMath>
                  </m:oMathPara>
                </a14:m>
                <a:endParaRPr lang="en-US" sz="2000" b="0" dirty="0"/>
              </a:p>
              <a:p>
                <a:r>
                  <a:rPr lang="en-US" sz="2000" dirty="0"/>
                  <a:t>where </a:t>
                </a:r>
                <a:r>
                  <a:rPr lang="en-US" sz="2000" dirty="0" err="1"/>
                  <a:t>k</a:t>
                </a:r>
                <a:r>
                  <a:rPr lang="en-US" sz="2000" baseline="-25000" dirty="0" err="1"/>
                  <a:t>f</a:t>
                </a:r>
                <a:r>
                  <a:rPr lang="en-US" sz="2000" dirty="0"/>
                  <a:t> is the effective therm. cond. of the fuel, </a:t>
                </a:r>
                <a:r>
                  <a:rPr lang="en-US" sz="2000" dirty="0" err="1"/>
                  <a:t>k</a:t>
                </a:r>
                <a:r>
                  <a:rPr lang="en-US" sz="2000" baseline="-25000" dirty="0" err="1"/>
                  <a:t>ox</a:t>
                </a:r>
                <a:r>
                  <a:rPr lang="en-US" sz="2000" dirty="0"/>
                  <a:t> is the therm. cond. of the oxide, and P is the porosity</a:t>
                </a:r>
              </a:p>
            </p:txBody>
          </p:sp>
        </mc:Choice>
        <mc:Fallback xmlns="">
          <p:sp>
            <p:nvSpPr>
              <p:cNvPr id="4" name="Content Placeholder 3">
                <a:extLst>
                  <a:ext uri="{FF2B5EF4-FFF2-40B4-BE49-F238E27FC236}">
                    <a16:creationId xmlns:a16="http://schemas.microsoft.com/office/drawing/2014/main" id="{EEE40D5E-9BC0-204C-A149-012EDCF138E9}"/>
                  </a:ext>
                </a:extLst>
              </p:cNvPr>
              <p:cNvSpPr>
                <a:spLocks noGrp="1" noRot="1" noChangeAspect="1" noMove="1" noResize="1" noEditPoints="1" noAdjustHandles="1" noChangeArrowheads="1" noChangeShapeType="1" noTextEdit="1"/>
              </p:cNvSpPr>
              <p:nvPr>
                <p:ph sz="half" idx="2"/>
              </p:nvPr>
            </p:nvSpPr>
            <p:spPr>
              <a:blipFill>
                <a:blip r:embed="rId2"/>
                <a:stretch>
                  <a:fillRect l="-1176" t="-915" r="-2353" b="-1250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3</a:t>
            </a:fld>
            <a:endParaRPr lang="en-US" dirty="0"/>
          </a:p>
        </p:txBody>
      </p:sp>
    </p:spTree>
    <p:extLst>
      <p:ext uri="{BB962C8B-B14F-4D97-AF65-F5344CB8AC3E}">
        <p14:creationId xmlns:p14="http://schemas.microsoft.com/office/powerpoint/2010/main" val="128534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Thermal Conductivity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a:xfrm>
                <a:off x="609599" y="1968501"/>
                <a:ext cx="5801139" cy="4157663"/>
              </a:xfrm>
            </p:spPr>
            <p:txBody>
              <a:bodyPr/>
              <a:lstStyle/>
              <a:p>
                <a:r>
                  <a:rPr lang="en-US" sz="2000" dirty="0"/>
                  <a:t>Typical thermal conductivity of UO2 varies as: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𝑜𝑥</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𝐵𝑇</m:t>
                          </m:r>
                        </m:den>
                      </m:f>
                    </m:oMath>
                  </m:oMathPara>
                </a14:m>
                <a:endParaRPr lang="en-US" sz="2000" dirty="0"/>
              </a:p>
              <a:p>
                <a:r>
                  <a:rPr lang="en-US" sz="2000" dirty="0"/>
                  <a:t>A=3.8+200xFIMA (</a:t>
                </a:r>
                <a:r>
                  <a:rPr lang="en-US" sz="2000" dirty="0" err="1"/>
                  <a:t>cmK</a:t>
                </a:r>
                <a:r>
                  <a:rPr lang="en-US" sz="2000" dirty="0"/>
                  <a:t>/W) </a:t>
                </a:r>
              </a:p>
              <a:p>
                <a:r>
                  <a:rPr lang="en-US" sz="2000" dirty="0"/>
                  <a:t>B=0.0217 (cm/W)</a:t>
                </a:r>
              </a:p>
              <a:p>
                <a:r>
                  <a:rPr lang="en-US" sz="2000" dirty="0"/>
                  <a:t>Neglecting porosity, the temperature at the fuel centerline and fuel surface are related by:</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𝑠</m:t>
                                      </m:r>
                                    </m:sub>
                                  </m:sSub>
                                </m:den>
                              </m:f>
                            </m:e>
                          </m:d>
                        </m:e>
                      </m:fun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𝐿𝐻𝑅</m:t>
                          </m:r>
                        </m:num>
                        <m:den>
                          <m:r>
                            <a:rPr lang="en-US" sz="2000" b="0" i="1" smtClean="0">
                              <a:latin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𝜋</m:t>
                          </m:r>
                        </m:den>
                      </m:f>
                    </m:oMath>
                  </m:oMathPara>
                </a14:m>
                <a:endParaRPr lang="en-US" sz="2000" dirty="0"/>
              </a:p>
              <a:p>
                <a:r>
                  <a:rPr lang="en-US" sz="2000" dirty="0"/>
                  <a:t>Solving the heat conduction equation with temperature-dependent k</a:t>
                </a:r>
                <a:r>
                  <a:rPr lang="en-US" sz="2000" baseline="-25000" dirty="0"/>
                  <a:t>th</a:t>
                </a:r>
                <a:r>
                  <a:rPr lang="en-US" sz="2000" dirty="0"/>
                  <a:t> requires numerical methods</a:t>
                </a:r>
              </a:p>
            </p:txBody>
          </p:sp>
        </mc:Choice>
        <mc:Fallback xmlns="">
          <p:sp>
            <p:nvSpPr>
              <p:cNvPr id="3" name="Content Placeholder 2">
                <a:extLst>
                  <a:ext uri="{FF2B5EF4-FFF2-40B4-BE49-F238E27FC236}">
                    <a16:creationId xmlns:a16="http://schemas.microsoft.com/office/drawing/2014/main" id="{E83932E2-D9AC-254B-B0BC-313C3890BD99}"/>
                  </a:ext>
                </a:extLst>
              </p:cNvPr>
              <p:cNvSpPr>
                <a:spLocks noGrp="1" noRot="1" noChangeAspect="1" noMove="1" noResize="1" noEditPoints="1" noAdjustHandles="1" noChangeArrowheads="1" noChangeShapeType="1" noTextEdit="1"/>
              </p:cNvSpPr>
              <p:nvPr>
                <p:ph sz="half" idx="1"/>
              </p:nvPr>
            </p:nvSpPr>
            <p:spPr>
              <a:xfrm>
                <a:off x="609599" y="1968501"/>
                <a:ext cx="5801139" cy="4157663"/>
              </a:xfrm>
              <a:blipFill>
                <a:blip r:embed="rId2"/>
                <a:stretch>
                  <a:fillRect l="-875" t="-915" r="-65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a:p>
        </p:txBody>
      </p:sp>
      <p:pic>
        <p:nvPicPr>
          <p:cNvPr id="1026" name="Picture 2" descr="PDF] Thermal conductivity of UO2 and PuO2 from first-principles | Semantic  Scholar">
            <a:extLst>
              <a:ext uri="{FF2B5EF4-FFF2-40B4-BE49-F238E27FC236}">
                <a16:creationId xmlns:a16="http://schemas.microsoft.com/office/drawing/2014/main" id="{B74105B8-7576-0243-8659-47680F2A4C6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72249" y="2152599"/>
            <a:ext cx="4821251" cy="378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29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spTree>
    <p:extLst>
      <p:ext uri="{BB962C8B-B14F-4D97-AF65-F5344CB8AC3E}">
        <p14:creationId xmlns:p14="http://schemas.microsoft.com/office/powerpoint/2010/main" val="192544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Operational Limits</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Thermal limits are prescribed for normal operation and accident conditions, with the goal of avoiding fuel damage</a:t>
            </a:r>
          </a:p>
          <a:p>
            <a:r>
              <a:rPr lang="en-US" sz="2000" dirty="0"/>
              <a:t>Operational limits provide an envelope under which fuel failure will not occur</a:t>
            </a:r>
          </a:p>
          <a:p>
            <a:r>
              <a:rPr lang="en-US" sz="2000" dirty="0"/>
              <a:t>LHR limits</a:t>
            </a:r>
          </a:p>
          <a:p>
            <a:r>
              <a:rPr lang="en-US" sz="2000" dirty="0"/>
              <a:t>Centerline temperature limits</a:t>
            </a:r>
          </a:p>
          <a:p>
            <a:r>
              <a:rPr lang="en-US" sz="2000" dirty="0"/>
              <a:t>Pellet-Clad Mechanical Interaction Limits</a:t>
            </a:r>
          </a:p>
          <a:p>
            <a:pPr lvl="1"/>
            <a:r>
              <a:rPr lang="en-US" sz="1600" dirty="0"/>
              <a:t>will cover later in semester</a:t>
            </a:r>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spTree>
    <p:extLst>
      <p:ext uri="{BB962C8B-B14F-4D97-AF65-F5344CB8AC3E}">
        <p14:creationId xmlns:p14="http://schemas.microsoft.com/office/powerpoint/2010/main" val="1786475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As the outer surface of a fuel rod increases, the mode of heat transfer changes</a:t>
                </a:r>
              </a:p>
              <a:p>
                <a:r>
                  <a:rPr lang="en-US" sz="2000" dirty="0"/>
                  <a:t>A boiling curve can be determined experimentally by increasing the temperature and measuring heat flux to the liquid</a:t>
                </a:r>
              </a:p>
              <a:p>
                <a:r>
                  <a:rPr lang="en-US" sz="2000" dirty="0"/>
                  <a:t>In the single-phase mode (region I), flux is driven by temperature difference between the outer cladding surface and the coolant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𝐶𝑂</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𝑐𝑜𝑜𝑙</m:t>
                          </m:r>
                        </m:sub>
                      </m:sSub>
                      <m:r>
                        <a:rPr lang="en-US" sz="2000" b="0" i="1" smtClean="0">
                          <a:latin typeface="Cambria Math" panose="02040503050406030204" pitchFamily="18" charset="0"/>
                        </a:rPr>
                        <m:t>)</m:t>
                      </m:r>
                    </m:oMath>
                  </m:oMathPara>
                </a14:m>
                <a:endParaRPr lang="en-US" sz="2000" dirty="0"/>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r="-235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3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The heat transfer coefficient can be determined by the Dittus-Boelter equation:</a:t>
                </a:r>
              </a:p>
              <a:p>
                <a:pPr marL="0" indent="0">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h</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𝑒𝑞</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𝑐𝑜𝑜𝑙</m:t>
                              </m:r>
                            </m:sub>
                          </m:sSub>
                        </m:den>
                      </m:f>
                      <m:r>
                        <a:rPr lang="en-US" sz="2000" b="0" i="1" smtClean="0">
                          <a:latin typeface="Cambria Math" panose="02040503050406030204" pitchFamily="18" charset="0"/>
                        </a:rPr>
                        <m:t>=0.023</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𝑅𝑒</m:t>
                          </m:r>
                        </m:e>
                        <m:sup>
                          <m:r>
                            <a:rPr lang="en-US" sz="2000" b="0" i="1" smtClean="0">
                              <a:latin typeface="Cambria Math" panose="02040503050406030204" pitchFamily="18" charset="0"/>
                            </a:rPr>
                            <m:t>0.8</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𝑃𝑟</m:t>
                          </m:r>
                        </m:e>
                        <m:sup>
                          <m:r>
                            <a:rPr lang="en-US" sz="2000" b="0" i="1" smtClean="0">
                              <a:latin typeface="Cambria Math" panose="02040503050406030204" pitchFamily="18" charset="0"/>
                            </a:rPr>
                            <m:t>0.4</m:t>
                          </m:r>
                        </m:sup>
                      </m:sSup>
                    </m:oMath>
                  </m:oMathPara>
                </a14:m>
                <a:endParaRPr lang="en-US" sz="2000" b="0" dirty="0"/>
              </a:p>
              <a:p>
                <a:r>
                  <a:rPr lang="en-US" sz="2000" dirty="0"/>
                  <a:t>Re is the Reynolds number and </a:t>
                </a:r>
                <a:r>
                  <a:rPr lang="en-US" sz="2000" dirty="0" err="1"/>
                  <a:t>Pr</a:t>
                </a:r>
                <a:r>
                  <a:rPr lang="en-US" sz="2000" dirty="0"/>
                  <a:t> is the Prandtl number, </a:t>
                </a:r>
                <a:r>
                  <a:rPr lang="en-US" sz="2000" dirty="0" err="1"/>
                  <a:t>d</a:t>
                </a:r>
                <a:r>
                  <a:rPr lang="en-US" sz="2000" baseline="-25000" dirty="0" err="1"/>
                  <a:t>eq</a:t>
                </a:r>
                <a:r>
                  <a:rPr lang="en-US" sz="2000" dirty="0"/>
                  <a:t> is the equivalent diameter of the flow channel, </a:t>
                </a:r>
                <a:r>
                  <a:rPr lang="en-US" sz="2000" dirty="0" err="1"/>
                  <a:t>k</a:t>
                </a:r>
                <a:r>
                  <a:rPr lang="en-US" sz="2000" baseline="-25000" dirty="0" err="1"/>
                  <a:t>cool</a:t>
                </a:r>
                <a:r>
                  <a:rPr lang="en-US" sz="2000" dirty="0"/>
                  <a:t> is the coolant thermal cond.</a:t>
                </a:r>
              </a:p>
              <a:p>
                <a:r>
                  <a:rPr lang="en-US" sz="2000" dirty="0"/>
                  <a:t>We typically assuming a nominal value for h, but in reality, it is temperature dependent</a:t>
                </a:r>
              </a:p>
              <a:p>
                <a:endParaRPr lang="en-US" sz="2000" dirty="0"/>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4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At point B, the onset of nucleate boiling provides greater heat transfer to the coolant</a:t>
                </a:r>
              </a:p>
              <a:p>
                <a:r>
                  <a:rPr lang="en-US" sz="2000" dirty="0"/>
                  <a:t>Typical nucleate boiling correlation relating heat flux and temperature is: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𝑊</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den>
                          </m:f>
                        </m:e>
                      </m:d>
                      <m:r>
                        <a:rPr lang="en-US" sz="2000" b="0" i="1" smtClean="0">
                          <a:latin typeface="Cambria Math" panose="02040503050406030204" pitchFamily="18" charset="0"/>
                        </a:rPr>
                        <m:t>=6</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𝐶𝑂</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𝑐𝑜𝑜𝑙</m:t>
                              </m:r>
                            </m:sub>
                          </m:sSub>
                          <m:r>
                            <a:rPr lang="en-US" sz="2000" b="0" i="1" smtClean="0">
                              <a:latin typeface="Cambria Math" panose="02040503050406030204" pitchFamily="18" charset="0"/>
                            </a:rPr>
                            <m:t>)</m:t>
                          </m:r>
                        </m:e>
                        <m:sup>
                          <m:r>
                            <a:rPr lang="en-US" sz="2000" b="0" i="1" smtClean="0">
                              <a:latin typeface="Cambria Math" panose="02040503050406030204" pitchFamily="18" charset="0"/>
                            </a:rPr>
                            <m:t>4</m:t>
                          </m:r>
                        </m:sup>
                      </m:sSup>
                    </m:oMath>
                  </m:oMathPara>
                </a14:m>
                <a:endParaRPr lang="en-US" sz="2000" dirty="0"/>
              </a:p>
              <a:p>
                <a:r>
                  <a:rPr lang="en-US" sz="2000" dirty="0"/>
                  <a:t>Heat transfer mechanism is more complex in this region with two distinct phases</a:t>
                </a:r>
              </a:p>
              <a:p>
                <a:r>
                  <a:rPr lang="en-US" sz="2000" dirty="0"/>
                  <a:t>At a critical point, C, the bubbles coalesce, and a continuous film of steam is formed</a:t>
                </a:r>
              </a:p>
              <a:p>
                <a:r>
                  <a:rPr lang="en-US" sz="2000" dirty="0"/>
                  <a:t>Point C is known as the critical heat flux</a:t>
                </a:r>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r="-141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60752"/>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TotalTime>
  <Words>864</Words>
  <Application>Microsoft Macintosh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NCStateU-horizontal-left-logo</vt:lpstr>
      <vt:lpstr>Fuel Performance</vt:lpstr>
      <vt:lpstr>Last Time</vt:lpstr>
      <vt:lpstr>Thermal Conductivity</vt:lpstr>
      <vt:lpstr>Thermal Conductivity</vt:lpstr>
      <vt:lpstr>Example</vt:lpstr>
      <vt:lpstr>Operational Limits</vt:lpstr>
      <vt:lpstr>Critical Heat Flux</vt:lpstr>
      <vt:lpstr>Critical Heat Flux</vt:lpstr>
      <vt:lpstr>Critical Heat Flux</vt:lpstr>
      <vt:lpstr>Critical Heat Flux</vt:lpstr>
      <vt:lpstr>DNBR</vt:lpstr>
      <vt:lpstr>Paper Project #1</vt:lpstr>
      <vt:lpstr>Problem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Performance</dc:title>
  <dc:creator>Benjamin W. Beeler</dc:creator>
  <cp:lastModifiedBy>Benjamin W. Beeler</cp:lastModifiedBy>
  <cp:revision>5</cp:revision>
  <dcterms:created xsi:type="dcterms:W3CDTF">2022-01-25T13:37:55Z</dcterms:created>
  <dcterms:modified xsi:type="dcterms:W3CDTF">2023-01-12T14:30:28Z</dcterms:modified>
</cp:coreProperties>
</file>