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546" r:id="rId2"/>
    <p:sldId id="278" r:id="rId3"/>
    <p:sldId id="279" r:id="rId4"/>
    <p:sldId id="54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242"/>
    <p:restoredTop sz="96327"/>
  </p:normalViewPr>
  <p:slideViewPr>
    <p:cSldViewPr snapToGrid="0" snapToObjects="1">
      <p:cViewPr varScale="1">
        <p:scale>
          <a:sx n="111" d="100"/>
          <a:sy n="111" d="100"/>
        </p:scale>
        <p:origin x="248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F3A803-A045-354B-887A-01433CE46FC2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37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B33C1D-C2E2-1049-AA3F-CD6E91052752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217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91AD68-B60C-4542-BDDD-2074DE6DE828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7475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0495"/>
            <a:ext cx="10972800" cy="396567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D04BF-9DC2-6341-92B2-BD109A2EF3B1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7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FFBC7-3028-644D-986B-D9855CB74B38}" type="datetime1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72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68501"/>
            <a:ext cx="5384800" cy="41576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3B8AE4-01F5-CC42-9C62-61BC6528368B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390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E49314-4A78-2444-9569-44EB70168344}" type="datetime1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701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C22837-4683-B242-B000-BCEE30621787}" type="datetime1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33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DAE926-7EF1-0B40-B57E-417D188A609C}" type="datetime1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36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8D107B-B9C7-5B41-A168-55258AB95F52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5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D92D36-EE82-3142-B011-9831FB5E702F}" type="datetime1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39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00114"/>
            <a:ext cx="10972800" cy="1068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3022601"/>
            <a:ext cx="10972800" cy="310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3EE08B4B-7256-494F-A90D-3891BD685F4A}" type="datetime1">
              <a:rPr lang="en-US" smtClean="0"/>
              <a:t>1/16/24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9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DC604-4386-4943-9B5F-4D17386A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MOOSE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9C496-CDC5-FA47-B04E-529D21FE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Three-part project</a:t>
            </a:r>
          </a:p>
          <a:p>
            <a:r>
              <a:rPr lang="en-US" dirty="0"/>
              <a:t>Will upload input and output files to Moodle</a:t>
            </a:r>
          </a:p>
          <a:p>
            <a:r>
              <a:rPr lang="en-US" dirty="0"/>
              <a:t>Will upload a final written report, max of 10 pages (including figures), times new roman, 12pt, 1.5 space, pdf</a:t>
            </a:r>
          </a:p>
          <a:p>
            <a:r>
              <a:rPr lang="en-US" dirty="0"/>
              <a:t>Due April 23 – last day of classes</a:t>
            </a:r>
          </a:p>
          <a:p>
            <a:r>
              <a:rPr lang="en-US" dirty="0"/>
              <a:t>This is an individual project, but some collaboration is encouraged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C029A3-92C6-3F47-920B-435588AB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713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14A53C-B601-344D-BB6C-C144C19C902A}"/>
              </a:ext>
            </a:extLst>
          </p:cNvPr>
          <p:cNvSpPr/>
          <p:nvPr/>
        </p:nvSpPr>
        <p:spPr>
          <a:xfrm>
            <a:off x="6651811" y="2122956"/>
            <a:ext cx="2877672" cy="407894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4263C4-2011-2F4C-9640-AC5B4D2FFF98}"/>
              </a:ext>
            </a:extLst>
          </p:cNvPr>
          <p:cNvSpPr/>
          <p:nvPr/>
        </p:nvSpPr>
        <p:spPr>
          <a:xfrm>
            <a:off x="9529483" y="2122956"/>
            <a:ext cx="797858" cy="4078940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1977BC-41AE-5748-982F-B0B0A7CF4573}"/>
              </a:ext>
            </a:extLst>
          </p:cNvPr>
          <p:cNvSpPr/>
          <p:nvPr/>
        </p:nvSpPr>
        <p:spPr>
          <a:xfrm>
            <a:off x="10327341" y="2122956"/>
            <a:ext cx="797858" cy="4078940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/>
          <p:nvPr/>
        </p:nvCxnSpPr>
        <p:spPr>
          <a:xfrm>
            <a:off x="6651811" y="2024343"/>
            <a:ext cx="287767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9529483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327341" y="2024343"/>
            <a:ext cx="79785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6571130" y="2122956"/>
            <a:ext cx="0" cy="40789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52577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pellet dimensions listed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This is a 1-D problem, but I want your geometry to be set up in 2-D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Assume reasonable values for material properties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Can assume constant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Outer cladding temperature: 600 K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Mesh: something sufficiently converged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Steady-state: LHR = 350 W/cm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Compare against analytical solution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 = 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00*[(t/100)^0.5]*[(1-(t/100))^4] + 150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up to t=100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727037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108142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9906000" y="3845859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7270377" y="16550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085730" y="164175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9941860" y="1640210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5504329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cm</a:t>
            </a:r>
          </a:p>
        </p:txBody>
      </p:sp>
    </p:spTree>
    <p:extLst>
      <p:ext uri="{BB962C8B-B14F-4D97-AF65-F5344CB8AC3E}">
        <p14:creationId xmlns:p14="http://schemas.microsoft.com/office/powerpoint/2010/main" val="25179242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D68B926-310D-134B-9DB8-1679F014C89C}"/>
              </a:ext>
            </a:extLst>
          </p:cNvPr>
          <p:cNvGrpSpPr/>
          <p:nvPr/>
        </p:nvGrpSpPr>
        <p:grpSpPr>
          <a:xfrm>
            <a:off x="9117106" y="900114"/>
            <a:ext cx="2008094" cy="5729286"/>
            <a:chOff x="6651811" y="2122956"/>
            <a:chExt cx="4473388" cy="40789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A14A53C-B601-344D-BB6C-C144C19C902A}"/>
                </a:ext>
              </a:extLst>
            </p:cNvPr>
            <p:cNvSpPr/>
            <p:nvPr/>
          </p:nvSpPr>
          <p:spPr>
            <a:xfrm>
              <a:off x="6651811" y="2122956"/>
              <a:ext cx="2877672" cy="4078940"/>
            </a:xfrm>
            <a:prstGeom prst="rect">
              <a:avLst/>
            </a:prstGeom>
            <a:solidFill>
              <a:schemeClr val="accent1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4263C4-2011-2F4C-9640-AC5B4D2FFF98}"/>
                </a:ext>
              </a:extLst>
            </p:cNvPr>
            <p:cNvSpPr/>
            <p:nvPr/>
          </p:nvSpPr>
          <p:spPr>
            <a:xfrm>
              <a:off x="9529483" y="2122956"/>
              <a:ext cx="797858" cy="4078940"/>
            </a:xfrm>
            <a:prstGeom prst="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1977BC-41AE-5748-982F-B0B0A7CF4573}"/>
                </a:ext>
              </a:extLst>
            </p:cNvPr>
            <p:cNvSpPr/>
            <p:nvPr/>
          </p:nvSpPr>
          <p:spPr>
            <a:xfrm>
              <a:off x="10327341" y="2122956"/>
              <a:ext cx="797858" cy="4078940"/>
            </a:xfrm>
            <a:prstGeom prst="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CE7341-0281-C44A-9030-313AEB440CB7}"/>
              </a:ext>
            </a:extLst>
          </p:cNvPr>
          <p:cNvCxnSpPr>
            <a:cxnSpLocks/>
          </p:cNvCxnSpPr>
          <p:nvPr/>
        </p:nvCxnSpPr>
        <p:spPr>
          <a:xfrm>
            <a:off x="9085730" y="775550"/>
            <a:ext cx="132315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91A5C7E-91BA-4440-B271-E3AF08120135}"/>
              </a:ext>
            </a:extLst>
          </p:cNvPr>
          <p:cNvCxnSpPr>
            <a:cxnSpLocks/>
          </p:cNvCxnSpPr>
          <p:nvPr/>
        </p:nvCxnSpPr>
        <p:spPr>
          <a:xfrm>
            <a:off x="10408887" y="787825"/>
            <a:ext cx="3469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7AD19DE-FBC8-8A45-B373-70FA74B6224B}"/>
              </a:ext>
            </a:extLst>
          </p:cNvPr>
          <p:cNvCxnSpPr>
            <a:cxnSpLocks/>
          </p:cNvCxnSpPr>
          <p:nvPr/>
        </p:nvCxnSpPr>
        <p:spPr>
          <a:xfrm>
            <a:off x="10784542" y="787825"/>
            <a:ext cx="35503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F40A3F-E5AC-AA42-BFC3-19A6A409A2EB}"/>
              </a:ext>
            </a:extLst>
          </p:cNvPr>
          <p:cNvCxnSpPr>
            <a:cxnSpLocks/>
          </p:cNvCxnSpPr>
          <p:nvPr/>
        </p:nvCxnSpPr>
        <p:spPr>
          <a:xfrm flipV="1">
            <a:off x="8951500" y="900114"/>
            <a:ext cx="0" cy="5729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772643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 pin dimensions listed – 2D RZ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Assume reasonable values for thermal conductivities, constant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, with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cool</a:t>
            </a:r>
            <a:r>
              <a:rPr kumimoji="0" lang="en-US" sz="1800" b="0" i="0" u="none" strike="noStrike" kern="1200" cap="none" spc="0" normalizeH="0" baseline="30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 500 K, reasonable flow rate, heat capacity, etc.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Utilize axial LHR, with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=350 W/cm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temperature profile for: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Solve for centerline temperature vs time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Transient: LHR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= 5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00*[(t/100)^0.5]*[(1-(t/100))^4] + 150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@ z=0.25, z=0.5, z=1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Find location of peak centerline temperature at steady-state and at t=100 in transient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1AC033-6409-0C4A-AA93-30785D045B24}"/>
              </a:ext>
            </a:extLst>
          </p:cNvPr>
          <p:cNvSpPr txBox="1"/>
          <p:nvPr/>
        </p:nvSpPr>
        <p:spPr>
          <a:xfrm>
            <a:off x="8947425" y="37930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Fuel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0AB814-5772-5A48-AA51-C140D737CD00}"/>
              </a:ext>
            </a:extLst>
          </p:cNvPr>
          <p:cNvSpPr txBox="1"/>
          <p:nvPr/>
        </p:nvSpPr>
        <p:spPr>
          <a:xfrm rot="16200000">
            <a:off x="9721334" y="3852362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Gap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20E950-52CE-184A-96FC-2D43E51B266F}"/>
              </a:ext>
            </a:extLst>
          </p:cNvPr>
          <p:cNvSpPr txBox="1"/>
          <p:nvPr/>
        </p:nvSpPr>
        <p:spPr>
          <a:xfrm rot="16200000">
            <a:off x="10134637" y="389348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Cladding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D7D2B-ACB3-E84C-8015-B6D0EFA467D3}"/>
              </a:ext>
            </a:extLst>
          </p:cNvPr>
          <p:cNvSpPr txBox="1"/>
          <p:nvPr/>
        </p:nvSpPr>
        <p:spPr>
          <a:xfrm>
            <a:off x="8957514" y="451111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0.5 cm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933A57-5260-6845-8485-AD035242A637}"/>
              </a:ext>
            </a:extLst>
          </p:cNvPr>
          <p:cNvSpPr txBox="1"/>
          <p:nvPr/>
        </p:nvSpPr>
        <p:spPr>
          <a:xfrm>
            <a:off x="9906000" y="841494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0.005 cm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BB60B0-6BC9-B948-BD66-42B123FD7F61}"/>
              </a:ext>
            </a:extLst>
          </p:cNvPr>
          <p:cNvSpPr txBox="1"/>
          <p:nvPr/>
        </p:nvSpPr>
        <p:spPr>
          <a:xfrm>
            <a:off x="10304310" y="426465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0.1 cm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85D5CD-26F8-1C40-B55C-D9B4F132CE15}"/>
              </a:ext>
            </a:extLst>
          </p:cNvPr>
          <p:cNvSpPr txBox="1"/>
          <p:nvPr/>
        </p:nvSpPr>
        <p:spPr>
          <a:xfrm rot="16200000">
            <a:off x="7761900" y="3608428"/>
            <a:ext cx="1640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 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2F8585A1-6516-A74B-9FE1-6D94F06B11E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61884" y="3150985"/>
            <a:ext cx="2661319" cy="42601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3DE7B07-BBAE-8440-91A5-47C0DF19FC8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52824" y="3063920"/>
            <a:ext cx="3048468" cy="500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56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517-7A8C-6D44-8A80-103F9AD20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MOOSE Project Part 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F4B4B8-A41F-4142-861A-4CEFCF7BB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FF2C605-4958-CF43-AA48-80339EFDB0A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C4C34D-9F6B-3A44-A4E8-FDD2910214C5}"/>
              </a:ext>
            </a:extLst>
          </p:cNvPr>
          <p:cNvSpPr txBox="1"/>
          <p:nvPr/>
        </p:nvSpPr>
        <p:spPr>
          <a:xfrm>
            <a:off x="667872" y="1968501"/>
            <a:ext cx="109145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Utilizing the system from Part 2, combine heat conduction and tensor mechanics in a fully thermo-mechanical simulation to get the stresses due to thermal expansion in the fuel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1) Assume a constant thermal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2) Assume </a:t>
            </a:r>
            <a:r>
              <a:rPr lang="en-US" dirty="0">
                <a:solidFill>
                  <a:prstClr val="black"/>
                </a:solidFill>
              </a:rPr>
              <a:t>a temperature dependent thermal conductivity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prstClr val="black"/>
              </a:solidFill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Can neglect any potential effects of contact, can reduce boundary conditions to a fuel surface temp</a:t>
            </a: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</a:rPr>
              <a:t>Constant, axially varying, LHR</a:t>
            </a:r>
            <a:endParaRPr lang="en-US" dirty="0">
              <a:solidFill>
                <a:prstClr val="black"/>
              </a:solidFill>
              <a:latin typeface="Calibri"/>
            </a:endParaRPr>
          </a:p>
          <a:p>
            <a:pPr marL="285750" lvl="0" indent="-28575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Only steady-state</a:t>
            </a:r>
          </a:p>
        </p:txBody>
      </p:sp>
    </p:spTree>
    <p:extLst>
      <p:ext uri="{BB962C8B-B14F-4D97-AF65-F5344CB8AC3E}">
        <p14:creationId xmlns:p14="http://schemas.microsoft.com/office/powerpoint/2010/main" val="2204119012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372</Words>
  <Application>Microsoft Macintosh PowerPoint</Application>
  <PresentationFormat>Widescreen</PresentationFormat>
  <Paragraphs>59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NCStateU-horizontal-left-logo</vt:lpstr>
      <vt:lpstr>MOOSE Project</vt:lpstr>
      <vt:lpstr>MOOSE Project Part 1</vt:lpstr>
      <vt:lpstr>MOOSE Project Part 2</vt:lpstr>
      <vt:lpstr>MOOSE Project Part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MOOSE Project</dc:title>
  <dc:creator>Benjamin W. Beeler</dc:creator>
  <cp:lastModifiedBy>Benjamin W. Beeler</cp:lastModifiedBy>
  <cp:revision>10</cp:revision>
  <dcterms:created xsi:type="dcterms:W3CDTF">2022-03-24T17:51:18Z</dcterms:created>
  <dcterms:modified xsi:type="dcterms:W3CDTF">2024-01-16T14:41:08Z</dcterms:modified>
</cp:coreProperties>
</file>