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681F1-E0D2-421B-23DC-CA133362D94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C64766-BEDA-A75B-B9E0-A8C0270E7AF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1A02F5-1537-97FE-40F4-7323A98B15D5}"/>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7AAE01C6-B2A8-91F5-7409-654D935F95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F11152-AFDA-0E77-2401-54190E0CA31D}"/>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22621475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F41BBA-99D4-A017-9826-5CE975852E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07C7B73-2A21-8367-9051-095E9DAACDC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AF0677-53B2-EFA2-F3BD-F49780E62C52}"/>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A4631409-4744-F7B1-16B5-1166EF222D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6AF1C50-ABC3-9337-8AFE-56159FC3D0D2}"/>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1347697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625994-3D38-0608-84CA-9ED1969207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CC12EFB-133F-2250-64B1-93442270F35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8FCB72-419F-E66F-97F3-D1FDB80CD555}"/>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11EDB133-FA27-E70A-2D9B-7112EE8389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22CFED-0AC3-F11E-E896-1049E1F71E94}"/>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2224326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702A2C-8BA0-A5FA-DAE6-9ED4AAE0E52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9D2AF90-DFB7-7674-F2B0-0B61B5E40B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663C53-1957-7257-8CDB-D6BA1CAF7933}"/>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489E5BBC-5EB3-4429-63BE-40099673953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8923B2-1534-C65B-6662-D024EA6F9697}"/>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340923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5AF7A-A1BD-2483-F246-C5C728E01F1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1C54245-3378-5045-B867-0D4D63C9D7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72ECECB-EAE5-BF6A-E781-0AE1920AF56C}"/>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F4E73175-7599-6343-3CAA-B310FCDF90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E31EB-A1CE-A238-2691-4BC43D1AC583}"/>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25596194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CAC53-7765-307B-6F7E-4CCD51CAEF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FC25BA-5E09-A7D2-FC69-CB5219B32D5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58BB8-2D3D-5FEF-5034-2A32A6DF878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070B92-8FA5-E64F-7B9E-70106A8B1A99}"/>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6" name="Footer Placeholder 5">
            <a:extLst>
              <a:ext uri="{FF2B5EF4-FFF2-40B4-BE49-F238E27FC236}">
                <a16:creationId xmlns:a16="http://schemas.microsoft.com/office/drawing/2014/main" id="{9CA8AF32-14D3-51F6-1347-2B2BB58D19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D6D9BD-77BD-62BB-66E7-C51BCAE3ADD7}"/>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3858705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9D2C23-D754-6CCC-2A1B-9D1BDF58F1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9ACB97-2552-4A94-F2CA-246E03E71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CD4F7D-7B63-F2D2-67D0-5E21A3139F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0190CFF-0BAF-3EE2-EBB6-9C3C387F31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0A9A22E-F553-FD5C-5943-EBF09942F94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82CC4F2-C7A8-A42E-4F95-D66B2DE8BEFE}"/>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8" name="Footer Placeholder 7">
            <a:extLst>
              <a:ext uri="{FF2B5EF4-FFF2-40B4-BE49-F238E27FC236}">
                <a16:creationId xmlns:a16="http://schemas.microsoft.com/office/drawing/2014/main" id="{627A883F-A359-4B0F-6CDF-97941F728D4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A63C59D-07C4-65AC-2064-286B6FAE498D}"/>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395069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CD24-3F1C-A20E-4EE9-F643445912B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A3AF56F-384E-F00C-0CEC-9CCC0706A2FF}"/>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4" name="Footer Placeholder 3">
            <a:extLst>
              <a:ext uri="{FF2B5EF4-FFF2-40B4-BE49-F238E27FC236}">
                <a16:creationId xmlns:a16="http://schemas.microsoft.com/office/drawing/2014/main" id="{5A5044BF-1F61-9D9A-BCA9-7782F138FA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60E57F-5C4F-2BD8-B39F-759630877BB9}"/>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1973232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1A5BEAD-ACAE-2572-B18C-461DE125D11D}"/>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3" name="Footer Placeholder 2">
            <a:extLst>
              <a:ext uri="{FF2B5EF4-FFF2-40B4-BE49-F238E27FC236}">
                <a16:creationId xmlns:a16="http://schemas.microsoft.com/office/drawing/2014/main" id="{0AA6E2D8-EC35-6D6A-C756-75B41F2424D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F2D0415-C3D4-893E-4757-6925BC8BBEFD}"/>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1484404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B12263-7804-B341-D160-5422469193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DD5595-C668-1FF8-8F10-F3ED63CF59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02711A1-1035-0B16-1828-F0729A40C8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877261-08B1-9FF9-6455-25824453B797}"/>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6" name="Footer Placeholder 5">
            <a:extLst>
              <a:ext uri="{FF2B5EF4-FFF2-40B4-BE49-F238E27FC236}">
                <a16:creationId xmlns:a16="http://schemas.microsoft.com/office/drawing/2014/main" id="{566ED23F-DA9A-585E-500D-4DAF3EA342C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7FAAC1-2FE7-9EDC-91A0-AEE307E9D394}"/>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13269323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E3626-3430-F587-89B5-B3C56C75FE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51AD3DD-9368-C21B-3F1F-DD39A7F150A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498A158-6F40-FC34-C929-1FFF6CE3C4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5E1DC9-5838-B6A0-115D-0B2B364FC421}"/>
              </a:ext>
            </a:extLst>
          </p:cNvPr>
          <p:cNvSpPr>
            <a:spLocks noGrp="1"/>
          </p:cNvSpPr>
          <p:nvPr>
            <p:ph type="dt" sz="half" idx="10"/>
          </p:nvPr>
        </p:nvSpPr>
        <p:spPr/>
        <p:txBody>
          <a:bodyPr/>
          <a:lstStyle/>
          <a:p>
            <a:fld id="{293CA99F-464B-7D48-8267-1FA05018FA76}" type="datetimeFigureOut">
              <a:rPr lang="en-US" smtClean="0"/>
              <a:t>9/13/22</a:t>
            </a:fld>
            <a:endParaRPr lang="en-US"/>
          </a:p>
        </p:txBody>
      </p:sp>
      <p:sp>
        <p:nvSpPr>
          <p:cNvPr id="6" name="Footer Placeholder 5">
            <a:extLst>
              <a:ext uri="{FF2B5EF4-FFF2-40B4-BE49-F238E27FC236}">
                <a16:creationId xmlns:a16="http://schemas.microsoft.com/office/drawing/2014/main" id="{A668648E-AA02-C5D1-F5DF-401EA9771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F849D53-5F66-CD41-C4FA-50284CB39635}"/>
              </a:ext>
            </a:extLst>
          </p:cNvPr>
          <p:cNvSpPr>
            <a:spLocks noGrp="1"/>
          </p:cNvSpPr>
          <p:nvPr>
            <p:ph type="sldNum" sz="quarter" idx="12"/>
          </p:nvPr>
        </p:nvSpPr>
        <p:spPr/>
        <p:txBody>
          <a:bodyPr/>
          <a:lstStyle/>
          <a:p>
            <a:fld id="{F09A142E-5954-FA42-A1F8-D8E26160550E}" type="slidenum">
              <a:rPr lang="en-US" smtClean="0"/>
              <a:t>‹#›</a:t>
            </a:fld>
            <a:endParaRPr lang="en-US"/>
          </a:p>
        </p:txBody>
      </p:sp>
    </p:spTree>
    <p:extLst>
      <p:ext uri="{BB962C8B-B14F-4D97-AF65-F5344CB8AC3E}">
        <p14:creationId xmlns:p14="http://schemas.microsoft.com/office/powerpoint/2010/main" val="4206841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12D2E7-9441-2A29-9E17-38D83FE40F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F8C110C-6089-4B2A-6AEE-F61FF4EA64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5CC07D-0C04-08D2-B0D7-5483DD17A07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3CA99F-464B-7D48-8267-1FA05018FA76}" type="datetimeFigureOut">
              <a:rPr lang="en-US" smtClean="0"/>
              <a:t>9/13/22</a:t>
            </a:fld>
            <a:endParaRPr lang="en-US"/>
          </a:p>
        </p:txBody>
      </p:sp>
      <p:sp>
        <p:nvSpPr>
          <p:cNvPr id="5" name="Footer Placeholder 4">
            <a:extLst>
              <a:ext uri="{FF2B5EF4-FFF2-40B4-BE49-F238E27FC236}">
                <a16:creationId xmlns:a16="http://schemas.microsoft.com/office/drawing/2014/main" id="{7B609DD6-03D9-56B4-6432-D8ADAEE29F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DFE928-9E66-9EF8-4C02-A99C380631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9A142E-5954-FA42-A1F8-D8E26160550E}" type="slidenum">
              <a:rPr lang="en-US" smtClean="0"/>
              <a:t>‹#›</a:t>
            </a:fld>
            <a:endParaRPr lang="en-US"/>
          </a:p>
        </p:txBody>
      </p:sp>
    </p:spTree>
    <p:extLst>
      <p:ext uri="{BB962C8B-B14F-4D97-AF65-F5344CB8AC3E}">
        <p14:creationId xmlns:p14="http://schemas.microsoft.com/office/powerpoint/2010/main" val="2295452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EFA997-2E56-17A3-BF13-0F160DE98265}"/>
              </a:ext>
            </a:extLst>
          </p:cNvPr>
          <p:cNvPicPr>
            <a:picLocks noChangeAspect="1"/>
          </p:cNvPicPr>
          <p:nvPr/>
        </p:nvPicPr>
        <p:blipFill>
          <a:blip r:embed="rId2"/>
          <a:stretch>
            <a:fillRect/>
          </a:stretch>
        </p:blipFill>
        <p:spPr>
          <a:xfrm>
            <a:off x="5632174" y="427382"/>
            <a:ext cx="6172200" cy="6172200"/>
          </a:xfrm>
          <a:prstGeom prst="rect">
            <a:avLst/>
          </a:prstGeom>
        </p:spPr>
      </p:pic>
      <p:sp>
        <p:nvSpPr>
          <p:cNvPr id="5" name="TextBox 4">
            <a:extLst>
              <a:ext uri="{FF2B5EF4-FFF2-40B4-BE49-F238E27FC236}">
                <a16:creationId xmlns:a16="http://schemas.microsoft.com/office/drawing/2014/main" id="{1AB4C0C1-79B2-EBE0-709F-76B1A40F34AF}"/>
              </a:ext>
            </a:extLst>
          </p:cNvPr>
          <p:cNvSpPr txBox="1"/>
          <p:nvPr/>
        </p:nvSpPr>
        <p:spPr>
          <a:xfrm>
            <a:off x="1113182" y="573728"/>
            <a:ext cx="4171121" cy="2585323"/>
          </a:xfrm>
          <a:prstGeom prst="rect">
            <a:avLst/>
          </a:prstGeom>
          <a:noFill/>
        </p:spPr>
        <p:txBody>
          <a:bodyPr wrap="square" rtlCol="0">
            <a:spAutoFit/>
          </a:bodyPr>
          <a:lstStyle/>
          <a:p>
            <a:pPr algn="ctr"/>
            <a:r>
              <a:rPr lang="en-US" dirty="0"/>
              <a:t>Applied pressure on UMo research reactor fuels can affect fission gas bubble evolution, as well as creep and deformation processes.  This work explores how point defect formation energies vary with pressure, composition, and temperature, providing input to mesoscale and engineering scale models exploring fuel evolution. </a:t>
            </a:r>
          </a:p>
        </p:txBody>
      </p:sp>
      <p:grpSp>
        <p:nvGrpSpPr>
          <p:cNvPr id="12" name="Group 11">
            <a:extLst>
              <a:ext uri="{FF2B5EF4-FFF2-40B4-BE49-F238E27FC236}">
                <a16:creationId xmlns:a16="http://schemas.microsoft.com/office/drawing/2014/main" id="{16E3015A-DAA0-37DC-5A85-84CCC1AAFA62}"/>
              </a:ext>
            </a:extLst>
          </p:cNvPr>
          <p:cNvGrpSpPr/>
          <p:nvPr/>
        </p:nvGrpSpPr>
        <p:grpSpPr>
          <a:xfrm>
            <a:off x="1484242" y="3201993"/>
            <a:ext cx="3429000" cy="993914"/>
            <a:chOff x="1331843" y="3729822"/>
            <a:chExt cx="3429000" cy="993914"/>
          </a:xfrm>
        </p:grpSpPr>
        <p:grpSp>
          <p:nvGrpSpPr>
            <p:cNvPr id="10" name="Group 9">
              <a:extLst>
                <a:ext uri="{FF2B5EF4-FFF2-40B4-BE49-F238E27FC236}">
                  <a16:creationId xmlns:a16="http://schemas.microsoft.com/office/drawing/2014/main" id="{58752241-7A4F-C22A-BCAC-A7D8685D9194}"/>
                </a:ext>
              </a:extLst>
            </p:cNvPr>
            <p:cNvGrpSpPr/>
            <p:nvPr/>
          </p:nvGrpSpPr>
          <p:grpSpPr>
            <a:xfrm>
              <a:off x="1331843" y="3729822"/>
              <a:ext cx="3429000" cy="993914"/>
              <a:chOff x="1451113" y="3391891"/>
              <a:chExt cx="3429000" cy="993914"/>
            </a:xfrm>
          </p:grpSpPr>
          <p:sp>
            <p:nvSpPr>
              <p:cNvPr id="6" name="Rectangle 5">
                <a:extLst>
                  <a:ext uri="{FF2B5EF4-FFF2-40B4-BE49-F238E27FC236}">
                    <a16:creationId xmlns:a16="http://schemas.microsoft.com/office/drawing/2014/main" id="{8D4C5624-4DC3-BDCC-DD73-1C13F2DC921C}"/>
                  </a:ext>
                </a:extLst>
              </p:cNvPr>
              <p:cNvSpPr/>
              <p:nvPr/>
            </p:nvSpPr>
            <p:spPr>
              <a:xfrm>
                <a:off x="1451113" y="3391891"/>
                <a:ext cx="3429000" cy="993914"/>
              </a:xfrm>
              <a:prstGeom prst="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B4352F7-03FE-C9DC-DAF1-90491800A2E3}"/>
                  </a:ext>
                </a:extLst>
              </p:cNvPr>
              <p:cNvSpPr/>
              <p:nvPr/>
            </p:nvSpPr>
            <p:spPr>
              <a:xfrm>
                <a:off x="1794013" y="3719883"/>
                <a:ext cx="2743200" cy="33793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3CEF529-5574-2DAA-2EA5-3D7E51DAD04E}"/>
                  </a:ext>
                </a:extLst>
              </p:cNvPr>
              <p:cNvSpPr/>
              <p:nvPr/>
            </p:nvSpPr>
            <p:spPr>
              <a:xfrm>
                <a:off x="1794013" y="3629768"/>
                <a:ext cx="274320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C6D1B99-1211-ACC9-E342-978CD3FA25E1}"/>
                  </a:ext>
                </a:extLst>
              </p:cNvPr>
              <p:cNvSpPr/>
              <p:nvPr/>
            </p:nvSpPr>
            <p:spPr>
              <a:xfrm>
                <a:off x="1794013" y="4064441"/>
                <a:ext cx="2743200" cy="91440"/>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TextBox 10">
              <a:extLst>
                <a:ext uri="{FF2B5EF4-FFF2-40B4-BE49-F238E27FC236}">
                  <a16:creationId xmlns:a16="http://schemas.microsoft.com/office/drawing/2014/main" id="{56F0B58E-C9CE-CF29-F888-4F36A2E2BF45}"/>
                </a:ext>
              </a:extLst>
            </p:cNvPr>
            <p:cNvSpPr txBox="1"/>
            <p:nvPr/>
          </p:nvSpPr>
          <p:spPr>
            <a:xfrm>
              <a:off x="2713382" y="4042776"/>
              <a:ext cx="665922" cy="369332"/>
            </a:xfrm>
            <a:prstGeom prst="rect">
              <a:avLst/>
            </a:prstGeom>
            <a:noFill/>
          </p:spPr>
          <p:txBody>
            <a:bodyPr wrap="square" rtlCol="0">
              <a:spAutoFit/>
            </a:bodyPr>
            <a:lstStyle/>
            <a:p>
              <a:r>
                <a:rPr lang="en-US" dirty="0">
                  <a:solidFill>
                    <a:schemeClr val="bg1"/>
                  </a:solidFill>
                </a:rPr>
                <a:t>UMo</a:t>
              </a:r>
            </a:p>
          </p:txBody>
        </p:sp>
      </p:grpSp>
      <p:sp>
        <p:nvSpPr>
          <p:cNvPr id="13" name="TextBox 12">
            <a:extLst>
              <a:ext uri="{FF2B5EF4-FFF2-40B4-BE49-F238E27FC236}">
                <a16:creationId xmlns:a16="http://schemas.microsoft.com/office/drawing/2014/main" id="{15C84D70-44E3-D806-0EAE-E6AB4AF0E6B0}"/>
              </a:ext>
            </a:extLst>
          </p:cNvPr>
          <p:cNvSpPr txBox="1"/>
          <p:nvPr/>
        </p:nvSpPr>
        <p:spPr>
          <a:xfrm>
            <a:off x="1027043" y="4238849"/>
            <a:ext cx="4171121" cy="2031325"/>
          </a:xfrm>
          <a:prstGeom prst="rect">
            <a:avLst/>
          </a:prstGeom>
          <a:noFill/>
        </p:spPr>
        <p:txBody>
          <a:bodyPr wrap="square" rtlCol="0">
            <a:spAutoFit/>
          </a:bodyPr>
          <a:lstStyle/>
          <a:p>
            <a:pPr algn="ctr"/>
            <a:r>
              <a:rPr lang="en-US" dirty="0"/>
              <a:t>A pressure of 10 kbar produces a 6% increase in the interstitial formation energy and a 3% decrease in the vacancy formation energy. At typical pressures relevant to research reactors (&lt;100 MPa = 1 kbar), negligible deviations in the defect formations are observed. </a:t>
            </a:r>
          </a:p>
        </p:txBody>
      </p:sp>
    </p:spTree>
    <p:extLst>
      <p:ext uri="{BB962C8B-B14F-4D97-AF65-F5344CB8AC3E}">
        <p14:creationId xmlns:p14="http://schemas.microsoft.com/office/powerpoint/2010/main" val="2801265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101</Words>
  <Application>Microsoft Macintosh PowerPoint</Application>
  <PresentationFormat>Widescreen</PresentationFormat>
  <Paragraphs>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Benjamin W. Beeler</dc:creator>
  <cp:lastModifiedBy>Benjamin W. Beeler</cp:lastModifiedBy>
  <cp:revision>1</cp:revision>
  <dcterms:created xsi:type="dcterms:W3CDTF">2022-09-13T16:57:16Z</dcterms:created>
  <dcterms:modified xsi:type="dcterms:W3CDTF">2022-09-13T17:05:24Z</dcterms:modified>
</cp:coreProperties>
</file>