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63" r:id="rId6"/>
    <p:sldId id="266" r:id="rId7"/>
    <p:sldId id="267" r:id="rId8"/>
    <p:sldId id="259" r:id="rId9"/>
    <p:sldId id="268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2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54482-778B-7843-B164-44F8E3743E58}" type="datetimeFigureOut">
              <a:rPr kumimoji="1" lang="zh-CN" altLang="en-US" smtClean="0"/>
              <a:t>2020/5/19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23C78-F447-7749-9627-AA274C964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90204"/>
                <a:cs typeface="Arial" panose="020B0604020202090204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90204"/>
                <a:cs typeface="Arial" panose="020B0604020202090204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834813"/>
            <a:ext cx="8825658" cy="2677648"/>
          </a:xfrm>
        </p:spPr>
        <p:txBody>
          <a:bodyPr/>
          <a:lstStyle/>
          <a:p>
            <a:r>
              <a:rPr kumimoji="1" lang="en-US" altLang="zh-CN" dirty="0" err="1" smtClean="0"/>
              <a:t>AVFoundation</a:t>
            </a:r>
            <a:r>
              <a:rPr kumimoji="1" lang="zh-CN" altLang="en-US" dirty="0" smtClean="0"/>
              <a:t> 框架之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5065" y="3699510"/>
            <a:ext cx="4655820" cy="861695"/>
          </a:xfrm>
        </p:spPr>
        <p:txBody>
          <a:bodyPr/>
          <a:lstStyle/>
          <a:p>
            <a:r>
              <a:rPr kumimoji="1" lang="zh-CN" altLang="en-US" sz="2400" dirty="0" smtClean="0">
                <a:solidFill>
                  <a:schemeClr val="bg2"/>
                </a:solidFill>
              </a:rPr>
              <a:t>音视频的编辑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三、加水印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相关概念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en-US" altLang="zh-CN" dirty="0" err="1" smtClean="0"/>
              <a:t>CMTime</a:t>
            </a:r>
            <a:r>
              <a:rPr kumimoji="1" lang="zh-CN" altLang="en-US" dirty="0" smtClean="0"/>
              <a:t>   </a:t>
            </a:r>
            <a:endParaRPr kumimoji="1" lang="en-US" altLang="zh-CN" dirty="0" smtClean="0"/>
          </a:p>
          <a:p>
            <a:r>
              <a:rPr lang="en-US" altLang="zh-CN" b="1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CMTimeMake</a:t>
            </a:r>
            <a:r>
              <a:rPr lang="en-US" altLang="zh-CN" dirty="0"/>
              <a:t>(value: Int64, timescale: Int32) -&gt; </a:t>
            </a:r>
            <a:r>
              <a:rPr lang="en-US" altLang="zh-CN" dirty="0" err="1"/>
              <a:t>CMTime</a:t>
            </a:r>
            <a:endParaRPr lang="en-US" altLang="zh-CN" dirty="0"/>
          </a:p>
          <a:p>
            <a:r>
              <a:rPr lang="en-US" altLang="zh-CN" b="1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CMTimeGetSeconds</a:t>
            </a:r>
            <a:r>
              <a:rPr lang="en-US" altLang="zh-CN" dirty="0"/>
              <a:t>(</a:t>
            </a:r>
            <a:r>
              <a:rPr lang="en-US" altLang="zh-CN" b="1" dirty="0"/>
              <a:t>_</a:t>
            </a:r>
            <a:r>
              <a:rPr lang="en-US" altLang="zh-CN" dirty="0"/>
              <a:t> time: </a:t>
            </a:r>
            <a:r>
              <a:rPr lang="en-US" altLang="zh-CN" dirty="0" err="1"/>
              <a:t>CMTime</a:t>
            </a:r>
            <a:r>
              <a:rPr lang="en-US" altLang="zh-CN" dirty="0"/>
              <a:t>) -&gt; Float64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三、更换声音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相关概念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en-US" altLang="zh-CN" dirty="0" err="1" smtClean="0"/>
              <a:t>CMTime</a:t>
            </a:r>
            <a:r>
              <a:rPr kumimoji="1" lang="zh-CN" altLang="en-US" dirty="0" smtClean="0"/>
              <a:t>   </a:t>
            </a:r>
            <a:endParaRPr kumimoji="1" lang="en-US" altLang="zh-CN" dirty="0" smtClean="0"/>
          </a:p>
          <a:p>
            <a:r>
              <a:rPr lang="en-US" altLang="zh-CN" b="1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CMTimeMake</a:t>
            </a:r>
            <a:r>
              <a:rPr lang="en-US" altLang="zh-CN" dirty="0"/>
              <a:t>(value: Int64, timescale: Int32) -&gt; </a:t>
            </a:r>
            <a:r>
              <a:rPr lang="en-US" altLang="zh-CN" dirty="0" err="1"/>
              <a:t>CMTime</a:t>
            </a:r>
            <a:endParaRPr lang="en-US" altLang="zh-CN" dirty="0"/>
          </a:p>
          <a:p>
            <a:r>
              <a:rPr lang="en-US" altLang="zh-CN" b="1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CMTimeGetSeconds</a:t>
            </a:r>
            <a:r>
              <a:rPr lang="en-US" altLang="zh-CN" dirty="0"/>
              <a:t>(</a:t>
            </a:r>
            <a:r>
              <a:rPr lang="en-US" altLang="zh-CN" b="1" dirty="0"/>
              <a:t>_</a:t>
            </a:r>
            <a:r>
              <a:rPr lang="en-US" altLang="zh-CN" dirty="0"/>
              <a:t> time: </a:t>
            </a:r>
            <a:r>
              <a:rPr lang="en-US" altLang="zh-CN" dirty="0" err="1"/>
              <a:t>CMTime</a:t>
            </a:r>
            <a:r>
              <a:rPr lang="en-US" altLang="zh-CN" dirty="0"/>
              <a:t>) -&gt; Float64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AVFoundation</a:t>
            </a:r>
            <a:r>
              <a:rPr kumimoji="1" lang="zh-CN" altLang="en-US" dirty="0" err="1" smtClean="0"/>
              <a:t>的初步认识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Apple</a:t>
            </a:r>
            <a:r>
              <a:rPr kumimoji="1" lang="zh-CN" altLang="en-US" dirty="0" smtClean="0"/>
              <a:t>官方介绍：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sz="1600" dirty="0" smtClean="0"/>
              <a:t>The AVFoundation framework combines four major technology areas that together encompass a wide range of tasks for capturing, processing, synthesizing, controlling, importing and exporting audiovisual media on Apple platforms.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AVFoundation框架结合了四个主要技术领域，这些领域共同涵盖了在Apple平台上捕获，处理，合成，控制，导入和导出视听媒体的广泛任务。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本次分享的内容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3044190"/>
            <a:ext cx="8825659" cy="3416300"/>
          </a:xfrm>
        </p:spPr>
        <p:txBody>
          <a:bodyPr/>
          <a:lstStyle/>
          <a:p>
            <a:r>
              <a:rPr lang="zh-CN" altLang="en-US" dirty="0"/>
              <a:t>时长裁剪</a:t>
            </a:r>
          </a:p>
          <a:p>
            <a:r>
              <a:rPr lang="zh-CN" altLang="en-US" dirty="0"/>
              <a:t>旋转</a:t>
            </a:r>
          </a:p>
          <a:p>
            <a:r>
              <a:rPr lang="zh-CN" altLang="en-US" dirty="0"/>
              <a:t>添加水印</a:t>
            </a:r>
          </a:p>
          <a:p>
            <a:r>
              <a:rPr lang="zh-CN" altLang="en-US" dirty="0"/>
              <a:t>更换视频声音</a:t>
            </a:r>
          </a:p>
          <a:p>
            <a:r>
              <a:rPr lang="zh-CN" altLang="en-US" dirty="0"/>
              <a:t>混音</a:t>
            </a:r>
          </a:p>
          <a:p>
            <a:r>
              <a:rPr lang="zh-CN" altLang="en-US" dirty="0"/>
              <a:t>音视频拼接</a:t>
            </a:r>
          </a:p>
          <a:p>
            <a:r>
              <a:rPr lang="zh-CN" altLang="en-US" dirty="0"/>
              <a:t>变速</a:t>
            </a:r>
          </a:p>
          <a:p>
            <a:r>
              <a:rPr lang="zh-CN" altLang="en-US" dirty="0"/>
              <a:t>组合操作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5065" y="2444750"/>
            <a:ext cx="727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err="1" smtClean="0">
                <a:sym typeface="+mn-ea"/>
              </a:rPr>
              <a:t>AVFoundation</a:t>
            </a:r>
            <a:r>
              <a:rPr lang="zh-CN" altLang="en-US" dirty="0" smtClean="0">
                <a:sym typeface="+mn-ea"/>
              </a:rPr>
              <a:t>音视频</a:t>
            </a:r>
            <a:r>
              <a:rPr lang="zh-CN" altLang="en-US" dirty="0">
                <a:sym typeface="+mn-ea"/>
              </a:rPr>
              <a:t>剪辑</a:t>
            </a:r>
            <a:r>
              <a:rPr lang="zh-CN" altLang="en-US" dirty="0" smtClean="0">
                <a:sym typeface="+mn-ea"/>
              </a:rPr>
              <a:t>方面的应用，</a:t>
            </a:r>
            <a:r>
              <a:rPr lang="zh-CN" altLang="en-US" dirty="0">
                <a:sym typeface="+mn-ea"/>
              </a:rPr>
              <a:t>主要从以下几个例子演示：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相关的类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290" y="2603500"/>
            <a:ext cx="11475720" cy="3416300"/>
          </a:xfrm>
        </p:spPr>
        <p:txBody>
          <a:bodyPr/>
          <a:lstStyle/>
          <a:p>
            <a:r>
              <a:rPr kumimoji="1" lang="en-US" altLang="zh-CN" dirty="0"/>
              <a:t>AVComposition</a:t>
            </a:r>
            <a:r>
              <a:rPr kumimoji="1" lang="zh-CN" altLang="en-US" dirty="0"/>
              <a:t>、AVMutableComposition  （音视频组合对象）</a:t>
            </a:r>
          </a:p>
          <a:p>
            <a:r>
              <a:rPr kumimoji="1" lang="en-US" altLang="zh-CN" dirty="0"/>
              <a:t>AVCompositionTrack</a:t>
            </a:r>
            <a:r>
              <a:rPr kumimoji="1" lang="zh-CN" altLang="en-US" dirty="0"/>
              <a:t>、AVMutableCompositionTrack（音频轨道或视频轨道）</a:t>
            </a:r>
          </a:p>
          <a:p>
            <a:r>
              <a:rPr kumimoji="1" lang="zh-CN" altLang="en-US" dirty="0">
                <a:sym typeface="+mn-ea"/>
              </a:rPr>
              <a:t>AVVideoComposition、</a:t>
            </a:r>
            <a:r>
              <a:rPr kumimoji="1" lang="zh-CN" altLang="en-US" dirty="0"/>
              <a:t>AVMutableVideoComposition （视频组合指令对象）</a:t>
            </a:r>
          </a:p>
          <a:p>
            <a:r>
              <a:rPr kumimoji="1" lang="zh-CN" altLang="en-US" dirty="0"/>
              <a:t>AVVideoCompositionInstruction、AVMutableVideoCompositionInstruction （视频指令）</a:t>
            </a:r>
          </a:p>
          <a:p>
            <a:r>
              <a:rPr kumimoji="1" lang="en-US" altLang="zh-CN" dirty="0"/>
              <a:t>AVVideoCompositionLayerInstruction</a:t>
            </a:r>
            <a:r>
              <a:rPr kumimoji="1" lang="zh-CN" altLang="en-US" dirty="0"/>
              <a:t>、AVMutableVideoCompositionLayerInstruction （视频指令）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4756150" y="2521585"/>
            <a:ext cx="2361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AVComposition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1552575" y="1700530"/>
            <a:ext cx="8561070" cy="4237990"/>
            <a:chOff x="2181" y="2063"/>
            <a:chExt cx="13482" cy="6674"/>
          </a:xfrm>
        </p:grpSpPr>
        <p:sp>
          <p:nvSpPr>
            <p:cNvPr id="31" name="圆角矩形 30"/>
            <p:cNvSpPr/>
            <p:nvPr/>
          </p:nvSpPr>
          <p:spPr>
            <a:xfrm>
              <a:off x="2181" y="2063"/>
              <a:ext cx="13482" cy="667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101" y="3438"/>
              <a:ext cx="5360" cy="2094"/>
              <a:chOff x="3305" y="5118"/>
              <a:chExt cx="5360" cy="2094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3305" y="5118"/>
                <a:ext cx="5360" cy="2095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3920" y="6062"/>
                <a:ext cx="3854" cy="43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</a:rPr>
                  <a:t>AVCompositionTrackSegment</a:t>
                </a: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3920" y="6599"/>
                <a:ext cx="3854" cy="43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</a:rPr>
                  <a:t>AVCompositionTrackSegment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3920" y="5214"/>
                <a:ext cx="380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solidFill>
                      <a:schemeClr val="bg1"/>
                    </a:solidFill>
                  </a:rPr>
                  <a:t>AVCompositionTrack</a:t>
                </a: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9049" y="3450"/>
              <a:ext cx="5360" cy="2095"/>
              <a:chOff x="3305" y="5118"/>
              <a:chExt cx="5360" cy="2095"/>
            </a:xfrm>
          </p:grpSpPr>
          <p:sp>
            <p:nvSpPr>
              <p:cNvPr id="45" name="圆角矩形 44"/>
              <p:cNvSpPr/>
              <p:nvPr/>
            </p:nvSpPr>
            <p:spPr>
              <a:xfrm>
                <a:off x="3305" y="5118"/>
                <a:ext cx="5360" cy="2095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3920" y="6311"/>
                <a:ext cx="3854" cy="43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</a:rPr>
                  <a:t>AVCompositionTrackSegment</a:t>
                </a: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3920" y="5214"/>
                <a:ext cx="380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solidFill>
                      <a:schemeClr val="bg1"/>
                    </a:solidFill>
                  </a:rPr>
                  <a:t>AVCompositionTrack</a:t>
                </a: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3101" y="5718"/>
              <a:ext cx="11308" cy="1197"/>
              <a:chOff x="3305" y="7398"/>
              <a:chExt cx="11308" cy="1197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3305" y="7398"/>
                <a:ext cx="11308" cy="119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6694" y="7550"/>
                <a:ext cx="380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solidFill>
                      <a:schemeClr val="bg1"/>
                    </a:solidFill>
                  </a:rPr>
                  <a:t>AVCompositionTrack</a:t>
                </a: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3431" y="8161"/>
                <a:ext cx="3699" cy="43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</a:rPr>
                  <a:t>AVCompositionTrackSegment</a:t>
                </a: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0778" y="8161"/>
                <a:ext cx="3722" cy="43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>
                    <a:solidFill>
                      <a:schemeClr val="bg1"/>
                    </a:solidFill>
                  </a:rPr>
                  <a:t>AVCompositionTrackSegment</a:t>
                </a:r>
                <a:endParaRPr lang="en-US" altLang="zh-CN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130" y="8161"/>
                <a:ext cx="3723" cy="43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</a:rPr>
                  <a:t>AVCompositionTrackSegment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3101" y="7071"/>
              <a:ext cx="11308" cy="1119"/>
              <a:chOff x="3305" y="8751"/>
              <a:chExt cx="11308" cy="1119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3305" y="8751"/>
                <a:ext cx="11308" cy="111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694" y="8798"/>
                <a:ext cx="380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chemeClr val="bg1"/>
                    </a:solidFill>
                  </a:rPr>
                  <a:t>AVCompositionTrack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6777" y="9436"/>
                <a:ext cx="3723" cy="43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>
                    <a:solidFill>
                      <a:schemeClr val="bg1"/>
                    </a:solidFill>
                  </a:rPr>
                  <a:t>AVCompositionTrackSegment</a:t>
                </a:r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6926" y="2177"/>
              <a:ext cx="3719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</a:rPr>
                <a:t>AVComposition</a:t>
              </a: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1743075" y="668655"/>
            <a:ext cx="393700" cy="30289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1743075" y="1167765"/>
            <a:ext cx="393700" cy="302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2216785" y="6362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视频轨道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2216785" y="11023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音频轨道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一、时长裁剪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3044190"/>
            <a:ext cx="8825659" cy="341630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/>
              <a:t>CMTime</a:t>
            </a:r>
            <a:endParaRPr lang="zh-CN" altLang="en-US"/>
          </a:p>
          <a:p>
            <a:r>
              <a:rPr lang="en-US" altLang="zh-CN"/>
              <a:t>init(value: CMTimeValue, timescale: CMTimeScale)</a:t>
            </a:r>
          </a:p>
          <a:p>
            <a:r>
              <a:rPr lang="zh-CN" altLang="en-US"/>
              <a:t>init(seconds: Double, preferredTimescale: CMTimeScale)</a:t>
            </a:r>
            <a:endParaRPr lang="en-US" altLang="zh-CN"/>
          </a:p>
          <a:p>
            <a:r>
              <a:rPr lang="zh-CN" altLang="en-US"/>
              <a:t>CMTimeMake(value: Int64, timescale: Int32) -&gt; CMTime</a:t>
            </a:r>
          </a:p>
          <a:p>
            <a:r>
              <a:rPr lang="zh-CN" altLang="en-US"/>
              <a:t>CMTimeMakeWithSeconds(_ seconds: Float64, preferredTimescale: Int32) -&gt; CMTime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以下三种方式都表示</a:t>
            </a:r>
            <a:r>
              <a:rPr lang="en-US" altLang="zh-CN"/>
              <a:t>1s</a:t>
            </a:r>
            <a:r>
              <a:rPr lang="zh-CN" altLang="en-US"/>
              <a:t>：</a:t>
            </a:r>
          </a:p>
          <a:p>
            <a:pPr marL="0" indent="0">
              <a:buNone/>
            </a:pPr>
            <a:r>
              <a:rPr lang="zh-CN" altLang="en-US" sz="1400"/>
              <a:t> CMTimeMake(value: 1, timescale: 1) </a:t>
            </a:r>
          </a:p>
          <a:p>
            <a:pPr marL="0" indent="0">
              <a:buNone/>
            </a:pPr>
            <a:r>
              <a:rPr lang="zh-CN" altLang="en-US" sz="1400"/>
              <a:t> CMTimeMake(value: 600, timescale: 600)</a:t>
            </a:r>
          </a:p>
          <a:p>
            <a:pPr marL="0" indent="0">
              <a:buNone/>
            </a:pPr>
            <a:r>
              <a:rPr lang="zh-CN" altLang="en-US" sz="1400"/>
              <a:t> CMTimeMakeWithSeconds(1, preferredTimescale: 600)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55065" y="24447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相关类和方法：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89230"/>
            <a:ext cx="9805035" cy="6271260"/>
          </a:xfrm>
        </p:spPr>
        <p:txBody>
          <a:bodyPr>
            <a:normAutofit/>
          </a:bodyPr>
          <a:lstStyle/>
          <a:p>
            <a:r>
              <a:rPr lang="en-US" altLang="zh-CN" sz="1600"/>
              <a:t>CMTimeAdd(_ lhs: CMTime, _ rhs: CMTime) -&gt; CMTime</a:t>
            </a:r>
          </a:p>
          <a:p>
            <a:pPr marL="0" indent="0"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	let time1 = CMTimeMake(value: 1, timescale: 1)</a:t>
            </a:r>
          </a:p>
          <a:p>
            <a:pPr marL="0" indent="0"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         let time2 = CMTimeMake(value: 600, timescale: 600)</a:t>
            </a:r>
          </a:p>
          <a:p>
            <a:pPr marL="0" indent="0"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         CMTimeAdd(time1, time2) = ?    (</a:t>
            </a:r>
            <a:r>
              <a:rPr lang="en-US" altLang="zh-CN" sz="1200">
                <a:solidFill>
                  <a:schemeClr val="accent2"/>
                </a:solidFill>
                <a:sym typeface="+mn-ea"/>
              </a:rPr>
              <a:t>CMTime(value: 1200, timescale: 600)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zh-CN" sz="1600"/>
          </a:p>
          <a:p>
            <a:r>
              <a:rPr lang="en-US" altLang="zh-CN" sz="1600"/>
              <a:t>CMTimeSubtract(_ lhs: CMTime, _ rhs: CMTime) -&gt; CMTime</a:t>
            </a:r>
          </a:p>
          <a:p>
            <a:pPr marL="0" indent="0"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sym typeface="+mn-ea"/>
              </a:rPr>
              <a:t>	let totalTime = CMTimeMake(value: 10, timescale: 1)</a:t>
            </a:r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sym typeface="+mn-ea"/>
              </a:rPr>
              <a:t>         let time1 = CMTimeMake(value: 2400, timescale: 600)</a:t>
            </a:r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sym typeface="+mn-ea"/>
              </a:rPr>
              <a:t>        CMTimeSubtract(totalTime, time1) = ?   (</a:t>
            </a:r>
            <a:r>
              <a:rPr lang="en-US" altLang="zh-CN" sz="1200">
                <a:solidFill>
                  <a:schemeClr val="accent2"/>
                </a:solidFill>
                <a:sym typeface="+mn-ea"/>
              </a:rPr>
              <a:t>CMTime(value: 3600, timescale: 600)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sym typeface="+mn-ea"/>
              </a:rPr>
              <a:t>)</a:t>
            </a:r>
            <a:endParaRPr lang="en-US" altLang="zh-CN" sz="1600"/>
          </a:p>
          <a:p>
            <a:r>
              <a:rPr lang="en-US" altLang="zh-CN" sz="1600"/>
              <a:t>CMTimeMultiply(_ time: CMTime, multiplier: Int32) -&gt; CMTime</a:t>
            </a:r>
          </a:p>
          <a:p>
            <a:r>
              <a:rPr lang="zh-CN" altLang="en-US" sz="1600"/>
              <a:t>CMTimeCompare(_ time1: CMTime, _ time2: CMTime) -&gt; Int32</a:t>
            </a:r>
          </a:p>
          <a:p>
            <a:pPr marL="0" indent="0">
              <a:buNone/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该方法只返回三种情况的值：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（小于）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, 0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（等于）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,1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（大于）</a:t>
            </a:r>
            <a:endParaRPr lang="zh-CN" altLang="en-US" sz="1600"/>
          </a:p>
          <a:p>
            <a:r>
              <a:rPr lang="zh-CN" altLang="en-US" sz="1600"/>
              <a:t>CMTimeMinimum(_ time1: CMTime, _ time2: CMTime) -&gt; CMTime</a:t>
            </a:r>
          </a:p>
          <a:p>
            <a:r>
              <a:rPr lang="zh-CN" altLang="en-US" sz="1600"/>
              <a:t>CMTimeMaximum(_ time1: CMTime, _ time2: CMTime) -&gt; CMTime</a:t>
            </a:r>
          </a:p>
          <a:p>
            <a:r>
              <a:rPr lang="zh-CN" altLang="en-US" sz="1600"/>
              <a:t>CMTimeRangeMake(start: CMTime, duration: CMTime) -&gt; CMTimeRange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b="1"/>
              <a:t>裁剪核心方法：</a:t>
            </a:r>
            <a:endParaRPr lang="zh-CN" altLang="en-US"/>
          </a:p>
          <a:p>
            <a:pPr marL="0" indent="0">
              <a:buNone/>
            </a:pPr>
            <a:r>
              <a:rPr lang="zh-CN" altLang="en-US" sz="1600"/>
              <a:t>removeTimeRange(_ timeRange: CMTimeRange)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二、旋转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065" y="2603500"/>
            <a:ext cx="9751060" cy="3416300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矩阵变换</a:t>
            </a:r>
          </a:p>
          <a:p>
            <a:pPr marL="0" indent="0">
              <a:buNone/>
            </a:pPr>
            <a:r>
              <a:rPr kumimoji="1" lang="zh-CN" altLang="en-US" dirty="0"/>
              <a:t>原理：</a:t>
            </a:r>
          </a:p>
          <a:p>
            <a:pPr marL="0" indent="0">
              <a:buNone/>
            </a:pPr>
            <a:r>
              <a:rPr kumimoji="1" lang="zh-CN" altLang="en-US" sz="1600" dirty="0"/>
              <a:t>设原坐标</a:t>
            </a:r>
            <a:r>
              <a:rPr kumimoji="1" lang="en-US" altLang="zh-CN" sz="1600" dirty="0"/>
              <a:t>(X, Y, 1)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sz="1400" dirty="0"/>
              <a:t>CGAffineTransformMake (CGFloat a,CGFloat b,CGFloat c,CGFloat d,CGFloat tx,CGFloat ty)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              </a:t>
            </a:r>
            <a:r>
              <a:rPr kumimoji="1" lang="en-US" altLang="zh-CN" dirty="0" smtClean="0"/>
              <a:t>   |</a:t>
            </a:r>
            <a:r>
              <a:rPr kumimoji="1" lang="en-US" altLang="zh-CN" dirty="0"/>
              <a:t>a  b   0|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[X, Y, 1] </a:t>
            </a:r>
            <a:r>
              <a:rPr kumimoji="1" lang="en-US" altLang="zh-CN" dirty="0" smtClean="0"/>
              <a:t>x  </a:t>
            </a:r>
            <a:r>
              <a:rPr kumimoji="1" lang="en-US" altLang="zh-CN" dirty="0"/>
              <a:t>|c  d   0| = [aX+cY+tx, bX+dY+ty, 1]</a:t>
            </a:r>
          </a:p>
          <a:p>
            <a:pPr marL="0" indent="0">
              <a:buNone/>
            </a:pPr>
            <a:r>
              <a:rPr kumimoji="1" lang="zh-CN" altLang="en-US" dirty="0"/>
              <a:t>             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|tx  ty  1|</a:t>
            </a:r>
          </a:p>
          <a:p>
            <a:pPr marL="0" indent="0">
              <a:buNone/>
            </a:pPr>
            <a:r>
              <a:rPr kumimoji="1" lang="zh-CN" altLang="en-US" sz="1600" dirty="0"/>
              <a:t>变换后坐标变成</a:t>
            </a:r>
            <a:r>
              <a:rPr kumimoji="1" lang="en-US" altLang="zh-CN" sz="1600" dirty="0"/>
              <a:t>(aX+cY+tx, bX+dY+ty, 1)</a:t>
            </a:r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dirty="0" smtClean="0">
                <a:solidFill>
                  <a:schemeClr val="accent2"/>
                </a:solidFill>
              </a:rPr>
              <a:t>结论：</a:t>
            </a:r>
            <a:r>
              <a:rPr kumimoji="1" lang="en-US" altLang="zh-CN" sz="1600" dirty="0" err="1" smtClean="0">
                <a:solidFill>
                  <a:schemeClr val="accent2"/>
                </a:solidFill>
              </a:rPr>
              <a:t>tx</a:t>
            </a:r>
            <a:r>
              <a:rPr kumimoji="1" lang="zh-CN" altLang="en-US" sz="1600" dirty="0">
                <a:solidFill>
                  <a:schemeClr val="accent2"/>
                </a:solidFill>
              </a:rPr>
              <a:t>、</a:t>
            </a:r>
            <a:r>
              <a:rPr kumimoji="1" lang="en-US" altLang="zh-CN" sz="1600" dirty="0">
                <a:solidFill>
                  <a:schemeClr val="accent2"/>
                </a:solidFill>
              </a:rPr>
              <a:t>ty </a:t>
            </a:r>
            <a:r>
              <a:rPr kumimoji="1" lang="zh-CN" altLang="en-US" sz="1600" dirty="0">
                <a:solidFill>
                  <a:schemeClr val="accent2"/>
                </a:solidFill>
              </a:rPr>
              <a:t>作用平移，</a:t>
            </a:r>
            <a:r>
              <a:rPr kumimoji="1" lang="en-US" altLang="zh-CN" sz="1600" dirty="0">
                <a:solidFill>
                  <a:schemeClr val="accent2"/>
                </a:solidFill>
              </a:rPr>
              <a:t>a</a:t>
            </a:r>
            <a:r>
              <a:rPr kumimoji="1" lang="zh-CN" altLang="en-US" sz="1600" dirty="0">
                <a:solidFill>
                  <a:schemeClr val="accent2"/>
                </a:solidFill>
              </a:rPr>
              <a:t>、</a:t>
            </a:r>
            <a:r>
              <a:rPr kumimoji="1" lang="en-US" altLang="zh-CN" sz="1600" dirty="0">
                <a:solidFill>
                  <a:schemeClr val="accent2"/>
                </a:solidFill>
              </a:rPr>
              <a:t>d</a:t>
            </a:r>
            <a:r>
              <a:rPr kumimoji="1" lang="zh-CN" altLang="en-US" sz="1600" dirty="0">
                <a:solidFill>
                  <a:schemeClr val="accent2"/>
                </a:solidFill>
              </a:rPr>
              <a:t>作用缩放</a:t>
            </a:r>
            <a:r>
              <a:rPr kumimoji="1" lang="en-US" altLang="zh-CN" sz="1600" dirty="0">
                <a:solidFill>
                  <a:schemeClr val="accent2"/>
                </a:solidFill>
              </a:rPr>
              <a:t>, a</a:t>
            </a:r>
            <a:r>
              <a:rPr kumimoji="1" lang="zh-CN" altLang="en-US" sz="1600" dirty="0">
                <a:solidFill>
                  <a:schemeClr val="accent2"/>
                </a:solidFill>
              </a:rPr>
              <a:t>、</a:t>
            </a:r>
            <a:r>
              <a:rPr kumimoji="1" lang="en-US" altLang="zh-CN" sz="1600" dirty="0">
                <a:solidFill>
                  <a:schemeClr val="accent2"/>
                </a:solidFill>
              </a:rPr>
              <a:t>b</a:t>
            </a:r>
            <a:r>
              <a:rPr kumimoji="1" lang="zh-CN" altLang="en-US" sz="1600" dirty="0">
                <a:solidFill>
                  <a:schemeClr val="accent2"/>
                </a:solidFill>
              </a:rPr>
              <a:t>、</a:t>
            </a:r>
            <a:r>
              <a:rPr kumimoji="1" lang="en-US" altLang="zh-CN" sz="1600" dirty="0">
                <a:solidFill>
                  <a:schemeClr val="accent2"/>
                </a:solidFill>
              </a:rPr>
              <a:t>c</a:t>
            </a:r>
            <a:r>
              <a:rPr kumimoji="1" lang="zh-CN" altLang="en-US" sz="1600" dirty="0">
                <a:solidFill>
                  <a:schemeClr val="accent2"/>
                </a:solidFill>
              </a:rPr>
              <a:t>、</a:t>
            </a:r>
            <a:r>
              <a:rPr kumimoji="1" lang="en-US" altLang="zh-CN" sz="1600" dirty="0">
                <a:solidFill>
                  <a:schemeClr val="accent2"/>
                </a:solidFill>
              </a:rPr>
              <a:t>d</a:t>
            </a:r>
            <a:r>
              <a:rPr kumimoji="1" lang="zh-CN" altLang="en-US" sz="1600" dirty="0">
                <a:solidFill>
                  <a:schemeClr val="accent2"/>
                </a:solidFill>
              </a:rPr>
              <a:t>共同作用旋转。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/>
        </p:nvGrpSpPr>
        <p:grpSpPr>
          <a:xfrm>
            <a:off x="371471" y="671514"/>
            <a:ext cx="3071812" cy="2871786"/>
            <a:chOff x="1328738" y="671514"/>
            <a:chExt cx="3071812" cy="2871786"/>
          </a:xfrm>
        </p:grpSpPr>
        <p:cxnSp>
          <p:nvCxnSpPr>
            <p:cNvPr id="5" name="直线箭头连接符 4"/>
            <p:cNvCxnSpPr/>
            <p:nvPr/>
          </p:nvCxnSpPr>
          <p:spPr>
            <a:xfrm>
              <a:off x="1328738" y="2557463"/>
              <a:ext cx="3071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/>
            <p:cNvCxnSpPr/>
            <p:nvPr/>
          </p:nvCxnSpPr>
          <p:spPr>
            <a:xfrm flipV="1">
              <a:off x="2686051" y="671514"/>
              <a:ext cx="1" cy="2871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 20"/>
          <p:cNvGrpSpPr/>
          <p:nvPr/>
        </p:nvGrpSpPr>
        <p:grpSpPr>
          <a:xfrm>
            <a:off x="1743067" y="1171575"/>
            <a:ext cx="892969" cy="1385888"/>
            <a:chOff x="2686051" y="1171575"/>
            <a:chExt cx="892969" cy="1385888"/>
          </a:xfrm>
        </p:grpSpPr>
        <p:sp>
          <p:nvSpPr>
            <p:cNvPr id="8" name="矩形 7"/>
            <p:cNvSpPr/>
            <p:nvPr/>
          </p:nvSpPr>
          <p:spPr>
            <a:xfrm>
              <a:off x="2686051" y="1171575"/>
              <a:ext cx="892969" cy="1385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2925365" y="1271589"/>
              <a:ext cx="439144" cy="1257299"/>
              <a:chOff x="2996805" y="1271589"/>
              <a:chExt cx="439144" cy="1257299"/>
            </a:xfrm>
          </p:grpSpPr>
          <p:sp>
            <p:nvSpPr>
              <p:cNvPr id="15" name="三角形 14"/>
              <p:cNvSpPr/>
              <p:nvPr/>
            </p:nvSpPr>
            <p:spPr>
              <a:xfrm>
                <a:off x="2996805" y="1271589"/>
                <a:ext cx="432000" cy="300038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三角形 15"/>
              <p:cNvSpPr/>
              <p:nvPr/>
            </p:nvSpPr>
            <p:spPr>
              <a:xfrm>
                <a:off x="2996805" y="1578769"/>
                <a:ext cx="432000" cy="300038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三角形 16"/>
              <p:cNvSpPr/>
              <p:nvPr/>
            </p:nvSpPr>
            <p:spPr>
              <a:xfrm>
                <a:off x="3003949" y="1885951"/>
                <a:ext cx="432000" cy="300038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184229" y="2185989"/>
                <a:ext cx="45719" cy="34289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2" name="组 21"/>
          <p:cNvGrpSpPr/>
          <p:nvPr/>
        </p:nvGrpSpPr>
        <p:grpSpPr>
          <a:xfrm rot="16200000">
            <a:off x="5142320" y="1325167"/>
            <a:ext cx="892969" cy="1385888"/>
            <a:chOff x="2686051" y="1171575"/>
            <a:chExt cx="892969" cy="1385888"/>
          </a:xfrm>
        </p:grpSpPr>
        <p:sp>
          <p:nvSpPr>
            <p:cNvPr id="23" name="矩形 22"/>
            <p:cNvSpPr/>
            <p:nvPr/>
          </p:nvSpPr>
          <p:spPr>
            <a:xfrm>
              <a:off x="2686051" y="1171575"/>
              <a:ext cx="892969" cy="1385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4" name="组 23"/>
            <p:cNvGrpSpPr/>
            <p:nvPr/>
          </p:nvGrpSpPr>
          <p:grpSpPr>
            <a:xfrm>
              <a:off x="2925365" y="1271589"/>
              <a:ext cx="439144" cy="1257299"/>
              <a:chOff x="2996805" y="1271589"/>
              <a:chExt cx="439144" cy="1257299"/>
            </a:xfrm>
          </p:grpSpPr>
          <p:sp>
            <p:nvSpPr>
              <p:cNvPr id="25" name="三角形 24"/>
              <p:cNvSpPr/>
              <p:nvPr/>
            </p:nvSpPr>
            <p:spPr>
              <a:xfrm>
                <a:off x="2996805" y="1271589"/>
                <a:ext cx="432000" cy="300038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三角形 25"/>
              <p:cNvSpPr/>
              <p:nvPr/>
            </p:nvSpPr>
            <p:spPr>
              <a:xfrm>
                <a:off x="2996805" y="1578769"/>
                <a:ext cx="432000" cy="300038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三角形 26"/>
              <p:cNvSpPr/>
              <p:nvPr/>
            </p:nvSpPr>
            <p:spPr>
              <a:xfrm>
                <a:off x="3003949" y="1885951"/>
                <a:ext cx="432000" cy="300038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184229" y="2185989"/>
                <a:ext cx="45719" cy="34289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grpSp>
        <p:nvGrpSpPr>
          <p:cNvPr id="29" name="组 28"/>
          <p:cNvGrpSpPr/>
          <p:nvPr/>
        </p:nvGrpSpPr>
        <p:grpSpPr>
          <a:xfrm>
            <a:off x="4938724" y="600077"/>
            <a:ext cx="3071812" cy="2871786"/>
            <a:chOff x="1328738" y="671514"/>
            <a:chExt cx="3071812" cy="2871786"/>
          </a:xfrm>
        </p:grpSpPr>
        <p:cxnSp>
          <p:nvCxnSpPr>
            <p:cNvPr id="30" name="直线箭头连接符 29"/>
            <p:cNvCxnSpPr/>
            <p:nvPr/>
          </p:nvCxnSpPr>
          <p:spPr>
            <a:xfrm>
              <a:off x="1328738" y="2557463"/>
              <a:ext cx="3071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/>
            <p:nvPr/>
          </p:nvCxnSpPr>
          <p:spPr>
            <a:xfrm flipV="1">
              <a:off x="2686051" y="671514"/>
              <a:ext cx="1" cy="2871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右箭头 33"/>
          <p:cNvSpPr/>
          <p:nvPr/>
        </p:nvSpPr>
        <p:spPr>
          <a:xfrm>
            <a:off x="3443283" y="1757537"/>
            <a:ext cx="9139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 34"/>
          <p:cNvGrpSpPr/>
          <p:nvPr/>
        </p:nvGrpSpPr>
        <p:grpSpPr>
          <a:xfrm>
            <a:off x="8777318" y="582218"/>
            <a:ext cx="3071812" cy="2871786"/>
            <a:chOff x="1328738" y="671514"/>
            <a:chExt cx="3071812" cy="2871786"/>
          </a:xfrm>
        </p:grpSpPr>
        <p:cxnSp>
          <p:nvCxnSpPr>
            <p:cNvPr id="36" name="直线箭头连接符 35"/>
            <p:cNvCxnSpPr/>
            <p:nvPr/>
          </p:nvCxnSpPr>
          <p:spPr>
            <a:xfrm>
              <a:off x="1328738" y="2557463"/>
              <a:ext cx="3071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 flipV="1">
              <a:off x="2686051" y="671514"/>
              <a:ext cx="1" cy="2871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 37"/>
          <p:cNvGrpSpPr/>
          <p:nvPr/>
        </p:nvGrpSpPr>
        <p:grpSpPr>
          <a:xfrm rot="16200000">
            <a:off x="10390422" y="1313482"/>
            <a:ext cx="892969" cy="1385888"/>
            <a:chOff x="2686051" y="1171575"/>
            <a:chExt cx="892969" cy="1385888"/>
          </a:xfrm>
        </p:grpSpPr>
        <p:sp>
          <p:nvSpPr>
            <p:cNvPr id="39" name="矩形 38"/>
            <p:cNvSpPr/>
            <p:nvPr/>
          </p:nvSpPr>
          <p:spPr>
            <a:xfrm>
              <a:off x="2686051" y="1171575"/>
              <a:ext cx="892969" cy="1385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0" name="组 39"/>
            <p:cNvGrpSpPr/>
            <p:nvPr/>
          </p:nvGrpSpPr>
          <p:grpSpPr>
            <a:xfrm>
              <a:off x="2925365" y="1271589"/>
              <a:ext cx="439144" cy="1257299"/>
              <a:chOff x="2996805" y="1271589"/>
              <a:chExt cx="439144" cy="1257299"/>
            </a:xfrm>
          </p:grpSpPr>
          <p:sp>
            <p:nvSpPr>
              <p:cNvPr id="41" name="三角形 40"/>
              <p:cNvSpPr/>
              <p:nvPr/>
            </p:nvSpPr>
            <p:spPr>
              <a:xfrm>
                <a:off x="2996805" y="1271589"/>
                <a:ext cx="432000" cy="300038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三角形 41"/>
              <p:cNvSpPr/>
              <p:nvPr/>
            </p:nvSpPr>
            <p:spPr>
              <a:xfrm>
                <a:off x="2996805" y="1578769"/>
                <a:ext cx="432000" cy="300038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三角形 42"/>
              <p:cNvSpPr/>
              <p:nvPr/>
            </p:nvSpPr>
            <p:spPr>
              <a:xfrm>
                <a:off x="3003949" y="1885951"/>
                <a:ext cx="432000" cy="300038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4229" y="2185989"/>
                <a:ext cx="45719" cy="34289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45" name="右箭头 44"/>
          <p:cNvSpPr/>
          <p:nvPr/>
        </p:nvSpPr>
        <p:spPr>
          <a:xfrm>
            <a:off x="7920280" y="1727994"/>
            <a:ext cx="91397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043233" y="1400175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逆时针旋转</a:t>
            </a:r>
            <a:r>
              <a:rPr kumimoji="1" lang="en-US" altLang="zh-CN" dirty="0" smtClean="0"/>
              <a:t>90°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7043729" y="14144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向右平移一个高度距离</a:t>
            </a:r>
            <a:endParaRPr kumimoji="1"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00061" y="8571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将屏幕顺时针旋转 </a:t>
            </a:r>
            <a:r>
              <a:rPr kumimoji="1" lang="en-US" altLang="zh-CN" dirty="0" smtClean="0"/>
              <a:t>90°</a:t>
            </a:r>
            <a:endParaRPr kumimoji="1" lang="zh-CN" altLang="en-US" dirty="0"/>
          </a:p>
        </p:txBody>
      </p:sp>
      <p:grpSp>
        <p:nvGrpSpPr>
          <p:cNvPr id="59" name="组 58"/>
          <p:cNvGrpSpPr/>
          <p:nvPr/>
        </p:nvGrpSpPr>
        <p:grpSpPr>
          <a:xfrm>
            <a:off x="563636" y="3614727"/>
            <a:ext cx="5686172" cy="1456246"/>
            <a:chOff x="620788" y="3914774"/>
            <a:chExt cx="5686172" cy="1456246"/>
          </a:xfrm>
        </p:grpSpPr>
        <p:sp>
          <p:nvSpPr>
            <p:cNvPr id="52" name="文本框 51"/>
            <p:cNvSpPr txBox="1"/>
            <p:nvPr/>
          </p:nvSpPr>
          <p:spPr>
            <a:xfrm>
              <a:off x="620788" y="39147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注意点：</a:t>
              </a:r>
              <a:endParaRPr kumimoji="1" lang="zh-CN" altLang="en-US" dirty="0"/>
            </a:p>
          </p:txBody>
        </p:sp>
        <p:grpSp>
          <p:nvGrpSpPr>
            <p:cNvPr id="58" name="组 57"/>
            <p:cNvGrpSpPr/>
            <p:nvPr/>
          </p:nvGrpSpPr>
          <p:grpSpPr>
            <a:xfrm>
              <a:off x="620788" y="4287326"/>
              <a:ext cx="5686172" cy="1083694"/>
              <a:chOff x="1042982" y="4514850"/>
              <a:chExt cx="5686172" cy="108369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057275" y="4514850"/>
                <a:ext cx="4993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1.</a:t>
                </a:r>
                <a:r>
                  <a:rPr kumimoji="1" lang="zh-CN" altLang="en-US" dirty="0" smtClean="0"/>
                  <a:t>屏幕转动的方向与旋转矩阵时的角度方向相反</a:t>
                </a:r>
                <a:endParaRPr kumimoji="1" lang="zh-CN" altLang="en-US" dirty="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042982" y="4872029"/>
                <a:ext cx="3377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2.</a:t>
                </a:r>
                <a:r>
                  <a:rPr kumimoji="1" lang="zh-CN" altLang="en-US" dirty="0" smtClean="0"/>
                  <a:t>旋转图片时，原点位于左下方</a:t>
                </a:r>
                <a:endParaRPr kumimoji="1" lang="zh-CN" altLang="en-US" dirty="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042982" y="5229212"/>
                <a:ext cx="5686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3.</a:t>
                </a:r>
                <a:r>
                  <a:rPr lang="zh-CN" altLang="en-US" dirty="0"/>
                  <a:t>矩阵变换时，后面的矩阵先作用，前面的矩阵后</a:t>
                </a:r>
                <a:r>
                  <a:rPr lang="zh-CN" altLang="en-US" dirty="0" smtClean="0"/>
                  <a:t>作用</a:t>
                </a:r>
                <a:endParaRPr lang="zh-CN" altLang="en-US" dirty="0"/>
              </a:p>
            </p:txBody>
          </p:sp>
        </p:grpSp>
      </p:grpSp>
      <p:sp>
        <p:nvSpPr>
          <p:cNvPr id="60" name="文本框 59"/>
          <p:cNvSpPr txBox="1"/>
          <p:nvPr/>
        </p:nvSpPr>
        <p:spPr>
          <a:xfrm>
            <a:off x="900113" y="5457825"/>
            <a:ext cx="620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t1 = </a:t>
            </a:r>
            <a:r>
              <a:rPr lang="en-US" altLang="zh-CN" dirty="0" err="1"/>
              <a:t>CGAffineTransform</a:t>
            </a:r>
            <a:r>
              <a:rPr lang="en-US" altLang="zh-CN" dirty="0"/>
              <a:t>(</a:t>
            </a:r>
            <a:r>
              <a:rPr lang="en-US" altLang="zh-CN" dirty="0" err="1"/>
              <a:t>translationX</a:t>
            </a:r>
            <a:r>
              <a:rPr lang="en-US" altLang="zh-CN" dirty="0"/>
              <a:t>: </a:t>
            </a:r>
            <a:r>
              <a:rPr lang="en-US" altLang="zh-CN" dirty="0" err="1"/>
              <a:t>originHeight</a:t>
            </a:r>
            <a:r>
              <a:rPr lang="en-US" altLang="zh-CN" dirty="0"/>
              <a:t>, y: 0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61" name="文本框 60"/>
          <p:cNvSpPr txBox="1"/>
          <p:nvPr/>
        </p:nvSpPr>
        <p:spPr>
          <a:xfrm>
            <a:off x="914394" y="5857868"/>
            <a:ext cx="37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zh-CN" dirty="0"/>
              <a:t>t2 = t1.rotated(by: </a:t>
            </a:r>
            <a:r>
              <a:rPr lang="nb-NO" altLang="zh-CN" dirty="0" smtClean="0"/>
              <a:t>90 </a:t>
            </a:r>
            <a:r>
              <a:rPr lang="nb-NO" altLang="zh-CN" dirty="0"/>
              <a:t>/ 180 * .pi</a:t>
            </a:r>
            <a:r>
              <a:rPr lang="nb-NO" altLang="zh-CN" dirty="0" smtClean="0"/>
              <a:t>)</a:t>
            </a:r>
            <a:endParaRPr lang="nb-NO" altLang="zh-CN" dirty="0"/>
          </a:p>
        </p:txBody>
      </p:sp>
    </p:spTree>
    <p:extLst>
      <p:ext uri="{BB962C8B-B14F-4D97-AF65-F5344CB8AC3E}">
        <p14:creationId xmlns:p14="http://schemas.microsoft.com/office/powerpoint/2010/main" val="535947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115</TotalTime>
  <Words>536</Words>
  <Application>Microsoft Macintosh PowerPoint</Application>
  <PresentationFormat>宽屏</PresentationFormat>
  <Paragraphs>97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Century Gothic</vt:lpstr>
      <vt:lpstr>DengXian</vt:lpstr>
      <vt:lpstr>Wingdings 3</vt:lpstr>
      <vt:lpstr>宋体</vt:lpstr>
      <vt:lpstr>Arial</vt:lpstr>
      <vt:lpstr>离子会议室</vt:lpstr>
      <vt:lpstr>AVFoundation 框架之</vt:lpstr>
      <vt:lpstr>AVFoundation的初步认识</vt:lpstr>
      <vt:lpstr>本次分享的内容</vt:lpstr>
      <vt:lpstr>相关的类</vt:lpstr>
      <vt:lpstr>PowerPoint 演示文稿</vt:lpstr>
      <vt:lpstr>一、时长裁剪</vt:lpstr>
      <vt:lpstr>PowerPoint 演示文稿</vt:lpstr>
      <vt:lpstr>二、旋转</vt:lpstr>
      <vt:lpstr>PowerPoint 演示文稿</vt:lpstr>
      <vt:lpstr>三、加水印</vt:lpstr>
      <vt:lpstr>三、更换声音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17</cp:revision>
  <dcterms:created xsi:type="dcterms:W3CDTF">2020-05-19T11:16:41Z</dcterms:created>
  <dcterms:modified xsi:type="dcterms:W3CDTF">2020-05-19T15:18:19Z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2052-1.3.1.1761</vt:lpwstr>
  </property>
</Properties>
</file>