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62" r:id="rId5"/>
    <p:sldId id="258" r:id="rId6"/>
    <p:sldId id="263" r:id="rId7"/>
    <p:sldId id="266" r:id="rId8"/>
    <p:sldId id="267" r:id="rId9"/>
    <p:sldId id="259" r:id="rId10"/>
    <p:sldId id="268" r:id="rId11"/>
    <p:sldId id="273" r:id="rId12"/>
    <p:sldId id="260" r:id="rId13"/>
    <p:sldId id="261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4482-778B-7843-B164-44F8E3743E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3C78-F447-7749-9627-AA274C9647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1210" y="2419350"/>
            <a:ext cx="6928485" cy="1108075"/>
          </a:xfrm>
        </p:spPr>
        <p:txBody>
          <a:bodyPr/>
          <a:lstStyle/>
          <a:p>
            <a:r>
              <a:rPr kumimoji="1" lang="en-US" altLang="zh-CN" dirty="0" err="1" smtClean="0"/>
              <a:t>AVFoundation</a:t>
            </a:r>
            <a:r>
              <a:rPr kumimoji="1" lang="zh-CN" altLang="en-US" dirty="0" smtClean="0"/>
              <a:t> 框架之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5170" y="3920490"/>
            <a:ext cx="2066290" cy="419735"/>
          </a:xfrm>
        </p:spPr>
        <p:txBody>
          <a:bodyPr>
            <a:normAutofit lnSpcReduction="20000"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音视频的编辑</a:t>
            </a:r>
            <a:endParaRPr kumimoji="1" lang="zh-CN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7650" y="4994275"/>
            <a:ext cx="134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by   </a:t>
            </a:r>
            <a:r>
              <a:rPr lang="zh-CN" altLang="en-US">
                <a:solidFill>
                  <a:schemeClr val="bg1"/>
                </a:solidFill>
              </a:rPr>
              <a:t>黄章成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120" y="859155"/>
            <a:ext cx="9805035" cy="5753100"/>
          </a:xfrm>
        </p:spPr>
        <p:txBody>
          <a:bodyPr>
            <a:normAutofit fontScale="70000"/>
          </a:bodyPr>
          <a:lstStyle/>
          <a:p>
            <a:r>
              <a:rPr lang="zh-CN" altLang="en-US" sz="1600"/>
              <a:t>1. 创建画面合成器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mutableVideoComposition = AVMutableVideoComposition()</a:t>
            </a:r>
            <a:endParaRPr lang="en-US" altLang="zh-CN" sz="1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/>
              <a:t>2. 设置视频帧率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mutableVideoComposition?.frameDuration = CMTimeMake(value: 1, timescale: 30) // 30fps</a:t>
            </a:r>
            <a:endParaRPr lang="en-US" altLang="zh-CN" sz="12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/>
              <a:t>3. 设置渲染尺寸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400"/>
              <a:t>mutableVideoComposition?.renderSize = assetVideoTrack!.naturalSize</a:t>
            </a:r>
            <a:endParaRPr lang="en-US" altLang="zh-CN"/>
          </a:p>
          <a:p>
            <a:r>
              <a:rPr lang="zh-CN" altLang="en-US" sz="1600"/>
              <a:t>4. 创建视频指令对象并设置时长</a:t>
            </a:r>
            <a:endParaRPr lang="zh-CN" altLang="en-US" sz="1600"/>
          </a:p>
          <a:p>
            <a:pPr marL="457200" lvl="1" indent="0">
              <a:buNone/>
            </a:pPr>
            <a:r>
              <a:rPr lang="zh-CN" altLang="en-US" sz="1400"/>
              <a:t>let instruction = AVMutableVideoCompositionInstruction()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instruction.timeRange = CMTimeRangeMake(start: .zero, duration: mutableComposition!.duration)</a:t>
            </a:r>
            <a:endParaRPr lang="zh-CN" altLang="en-US" sz="1800"/>
          </a:p>
          <a:p>
            <a:r>
              <a:rPr lang="zh-CN" altLang="en-US" sz="1600"/>
              <a:t>5. 创建视频图层指令对象并进行矩阵校正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400"/>
              <a:t>let videoTrack = mutableComposition!.tracks(withMediaType: .video).first!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       </a:t>
            </a:r>
            <a:r>
              <a:rPr lang="en-US" altLang="zh-CN" sz="1400"/>
              <a:t>	</a:t>
            </a:r>
            <a:r>
              <a:rPr lang="zh-CN" altLang="en-US" sz="1400"/>
              <a:t>let layerInstruction = AVMutableVideoCompositionLayerInstruction(assetTrack: videoTrack)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</a:t>
            </a:r>
            <a:r>
              <a:rPr lang="en-US" altLang="zh-CN" sz="1400"/>
              <a:t>	</a:t>
            </a:r>
            <a:r>
              <a:rPr lang="zh-CN" altLang="en-US" sz="1400"/>
              <a:t>// 矩阵校正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</a:t>
            </a:r>
            <a:r>
              <a:rPr lang="en-US" altLang="zh-CN" sz="1400"/>
              <a:t>	</a:t>
            </a:r>
            <a:r>
              <a:rPr lang="zh-CN" altLang="en-US" sz="1400"/>
              <a:t>layerInstruction.setTransform(transform(degree: trackDegree, natureSize: assetVideoTrack!.naturalSize), at: .zero)</a:t>
            </a:r>
            <a:endParaRPr lang="zh-CN" altLang="en-US"/>
          </a:p>
          <a:p>
            <a:r>
              <a:rPr lang="en-US" altLang="zh-CN" sz="1600"/>
              <a:t>6. </a:t>
            </a:r>
            <a:r>
              <a:rPr lang="zh-CN" altLang="en-US" sz="1600"/>
              <a:t>赋值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400"/>
              <a:t>instruction.layerInstructions = [layerInstruction]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en-US" altLang="zh-CN" sz="1400"/>
              <a:t>	</a:t>
            </a:r>
            <a:r>
              <a:rPr lang="zh-CN" altLang="en-US" sz="1400"/>
              <a:t>mutableVideoComposition?.instructions = </a:t>
            </a:r>
            <a:r>
              <a:rPr lang="en-US" altLang="zh-CN" sz="1400"/>
              <a:t>[</a:t>
            </a:r>
            <a:r>
              <a:rPr lang="zh-CN" altLang="en-US" sz="1400"/>
              <a:t>instruction</a:t>
            </a:r>
            <a:r>
              <a:rPr lang="en-US" altLang="zh-CN" sz="1400"/>
              <a:t>]</a:t>
            </a:r>
            <a:endParaRPr lang="zh-CN" altLang="en-US" sz="1600"/>
          </a:p>
          <a:p>
            <a:r>
              <a:rPr lang="en-US" altLang="zh-CN" sz="1600"/>
              <a:t>7.</a:t>
            </a:r>
            <a:r>
              <a:rPr lang="zh-CN" altLang="en-US" sz="1600"/>
              <a:t>对视频图片指令做矩阵变换</a:t>
            </a:r>
            <a:endParaRPr lang="en-US" altLang="zh-CN" sz="1600"/>
          </a:p>
          <a:p>
            <a:r>
              <a:rPr lang="en-US" altLang="zh-CN" sz="1600"/>
              <a:t>8.</a:t>
            </a:r>
            <a:r>
              <a:rPr lang="zh-CN" altLang="en-US" sz="1600"/>
              <a:t>调整画面合成器</a:t>
            </a:r>
            <a:r>
              <a:rPr lang="zh-CN" altLang="en-US" sz="1600"/>
              <a:t>的渲染尺寸</a:t>
            </a:r>
            <a:endParaRPr lang="zh-CN" altLang="en-US" sz="1600"/>
          </a:p>
          <a:p>
            <a:endParaRPr lang="zh-CN" altLang="en-US" sz="1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3075" y="35242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视频旋转</a:t>
            </a:r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三、加水印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创建一个父图层、一个视频图层、一个水印图层并设置尺寸和位置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lang="en-US" altLang="zh-CN" dirty="0" err="1">
                <a:latin typeface="+mn-ea"/>
              </a:rPr>
              <a:t>2. </a:t>
            </a:r>
            <a:r>
              <a:rPr lang="zh-CN" altLang="en-US" dirty="0" err="1">
                <a:latin typeface="+mn-ea"/>
              </a:rPr>
              <a:t>将视频图层和水印图片添加到父图层上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3. </a:t>
            </a:r>
            <a:r>
              <a:rPr lang="zh-CN" altLang="en-US" dirty="0" err="1">
                <a:latin typeface="+mn-ea"/>
              </a:rPr>
              <a:t>创建AVVideoCompositionCoreAnimationTool对象</a:t>
            </a:r>
            <a:endParaRPr lang="zh-CN" altLang="en-US" dirty="0" err="1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	</a:t>
            </a:r>
            <a:r>
              <a:rPr lang="en-US" altLang="zh-CN" sz="1200" dirty="0" err="1">
                <a:latin typeface="+mn-ea"/>
              </a:rPr>
              <a:t>let animationTool = AVVideoCompositionCoreAnimationTool(postProcessingAsVideoLayer: videoLayer, in: parentLayer)</a:t>
            </a:r>
            <a:endParaRPr lang="en-US" altLang="zh-CN" sz="1200" dirty="0" err="1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4. </a:t>
            </a:r>
            <a:r>
              <a:rPr lang="zh-CN" altLang="en-US" dirty="0" err="1">
                <a:latin typeface="+mn-ea"/>
              </a:rPr>
              <a:t>将创建好的动画对象赋值给视频画面合成器的animationTool属性即可。</a:t>
            </a:r>
            <a:endParaRPr lang="zh-CN" altLang="en-US" dirty="0" err="1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	</a:t>
            </a:r>
            <a:r>
              <a:rPr lang="en-US" altLang="zh-CN" sz="1200" dirty="0" err="1">
                <a:latin typeface="+mn-ea"/>
              </a:rPr>
              <a:t>mutableVideoComposition?.animationTool = animationTool</a:t>
            </a:r>
            <a:endParaRPr lang="en-US" altLang="zh-CN" sz="1200" dirty="0" err="1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5065" y="24663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</a:t>
            </a:r>
            <a:r>
              <a:rPr kumimoji="1" lang="zh-CN" altLang="en-US" dirty="0" smtClean="0"/>
              <a:t>、更换声音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315" y="2588895"/>
            <a:ext cx="8825865" cy="4590415"/>
          </a:xfrm>
        </p:spPr>
        <p:txBody>
          <a:bodyPr>
            <a:normAutofit fontScale="50000"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音视频组合对象中的原有音频轨道移除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sz="1200" dirty="0" smtClean="0"/>
              <a:t>	</a:t>
            </a:r>
            <a:r>
              <a:rPr kumimoji="1" lang="en-US" altLang="zh-CN" sz="2000" dirty="0" smtClean="0"/>
              <a:t>mutableComposition?.tracks(withMediaType: .audio).forEach({ (audioTrack) in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            	mutableComposition?.removeTrack(audioTrack)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       	 })</a:t>
            </a:r>
            <a:endParaRPr kumimoji="1" lang="en-US" altLang="zh-CN" sz="2000" dirty="0" smtClean="0"/>
          </a:p>
          <a:p>
            <a:r>
              <a:rPr kumimoji="1" lang="en-US" altLang="zh-CN" sz="2800" dirty="0" smtClean="0"/>
              <a:t>2. </a:t>
            </a:r>
            <a:r>
              <a:rPr kumimoji="1" lang="zh-CN" altLang="en-US" sz="2800" dirty="0" smtClean="0"/>
              <a:t>将新的音频资源中的轨道取出重新放入音视频组合对象中即可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lang="en-US" altLang="zh-CN" sz="2000" dirty="0"/>
              <a:t>let minDuration = CMTimeMinimum(audioAsset.duration, totalDuration!)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for track in audioAsset.tracks(withMediaType: .audio) {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	let compositionAudioTrack = mutableComposition!.addMutableTrack(withMediaType: .audio, preferredTrackID: 	kCMPersistentTrackID_Invalid)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do {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     try compositionAudioTrack!.insertTimeRange(CMTimeRange(start: .zero, duration: minDuration), of: track, at: .zero)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 } catch {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     print(error.localizedDescription)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 }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}</a:t>
            </a:r>
            <a:endParaRPr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21355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</a:t>
            </a:r>
            <a:r>
              <a:rPr kumimoji="1" lang="zh-CN" altLang="en-US" dirty="0" smtClean="0"/>
              <a:t>、混</a:t>
            </a:r>
            <a:r>
              <a:rPr kumimoji="1" lang="zh-CN" altLang="en-US" dirty="0" smtClean="0"/>
              <a:t>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315" y="2588895"/>
            <a:ext cx="8825865" cy="3975100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1.</a:t>
            </a:r>
            <a:r>
              <a:rPr kumimoji="1" lang="zh-CN" altLang="en-US" sz="1600" dirty="0" smtClean="0"/>
              <a:t>  创建音频合成器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sz="1200" dirty="0" smtClean="0"/>
              <a:t>	mutableAudioMix = AVMutableAudioMix()</a:t>
            </a:r>
            <a:endParaRPr kumimoji="1" lang="en-US" altLang="zh-CN" sz="1200" dirty="0" smtClean="0"/>
          </a:p>
          <a:p>
            <a:r>
              <a:rPr kumimoji="1" lang="en-US" altLang="zh-CN" sz="1600" dirty="0" smtClean="0"/>
              <a:t>2. </a:t>
            </a:r>
            <a:r>
              <a:rPr kumimoji="1" lang="zh-CN" altLang="en-US" sz="1600" dirty="0" smtClean="0"/>
              <a:t>根据原有音频轨道生成音频指令，并放入音频合成器的指令集中</a:t>
            </a:r>
            <a:endParaRPr kumimoji="1" lang="zh-CN" altLang="en-US" sz="1600" dirty="0" smtClean="0"/>
          </a:p>
          <a:p>
            <a:pPr marL="457200" lvl="1" indent="0">
              <a:buNone/>
            </a:pPr>
            <a:r>
              <a:rPr kumimoji="1" lang="en-US" altLang="zh-CN" sz="1200" dirty="0" smtClean="0">
                <a:sym typeface="+mn-ea"/>
              </a:rPr>
              <a:t>for audioTrack in mutableComposition!.tracks(withMediaType: .audio) {</a:t>
            </a:r>
            <a:endParaRPr kumimoji="1" lang="en-US" altLang="zh-CN" sz="1200" dirty="0" smtClean="0"/>
          </a:p>
          <a:p>
            <a:pPr marL="457200" lvl="1" indent="0">
              <a:buNone/>
            </a:pPr>
            <a:r>
              <a:rPr kumimoji="1" lang="en-US" altLang="zh-CN" sz="1200" dirty="0" smtClean="0">
                <a:sym typeface="+mn-ea"/>
              </a:rPr>
              <a:t>            let audioMixParam = AVMutableAudioMixInputParameters(track: audioTrack)</a:t>
            </a:r>
            <a:endParaRPr kumimoji="1" lang="en-US" altLang="zh-CN" sz="1200" dirty="0" smtClean="0"/>
          </a:p>
          <a:p>
            <a:pPr marL="457200" lvl="1" indent="0">
              <a:buNone/>
            </a:pPr>
            <a:r>
              <a:rPr kumimoji="1" lang="en-US" altLang="zh-CN" sz="1200" dirty="0" smtClean="0">
                <a:sym typeface="+mn-ea"/>
              </a:rPr>
              <a:t>            audioMixParams.append(audioMixParam)</a:t>
            </a:r>
            <a:endParaRPr kumimoji="1" lang="en-US" altLang="zh-CN" sz="1200" dirty="0" smtClean="0"/>
          </a:p>
          <a:p>
            <a:pPr marL="457200" lvl="1" indent="0">
              <a:buNone/>
            </a:pPr>
            <a:r>
              <a:rPr kumimoji="1" lang="en-US" altLang="zh-CN" sz="1200" dirty="0" smtClean="0">
                <a:sym typeface="+mn-ea"/>
              </a:rPr>
              <a:t>  }</a:t>
            </a:r>
            <a:endParaRPr kumimoji="1" lang="en-US" altLang="zh-CN" sz="1200" dirty="0" smtClean="0"/>
          </a:p>
          <a:p>
            <a:pPr marL="457200" lvl="1" indent="0">
              <a:buNone/>
            </a:pPr>
            <a:r>
              <a:rPr kumimoji="1" lang="en-US" altLang="zh-CN" sz="1200" dirty="0" smtClean="0">
                <a:sym typeface="+mn-ea"/>
              </a:rPr>
              <a:t> mutableAudioMix?.inputParameters = audioMixParams</a:t>
            </a:r>
            <a:endParaRPr kumimoji="1" lang="zh-CN" altLang="en-US" sz="1600" dirty="0" smtClean="0"/>
          </a:p>
          <a:p>
            <a:r>
              <a:rPr kumimoji="1" lang="en-US" altLang="zh-CN" sz="1600" dirty="0" smtClean="0"/>
              <a:t>3. </a:t>
            </a:r>
            <a:r>
              <a:rPr kumimoji="1" lang="zh-CN" altLang="en-US" sz="1600" dirty="0" smtClean="0"/>
              <a:t>开一条新的音频轨道，并将混音</a:t>
            </a:r>
            <a:r>
              <a:rPr kumimoji="1" lang="zh-CN" altLang="en-US" sz="1600" dirty="0" smtClean="0"/>
              <a:t>音频放入其中</a:t>
            </a:r>
            <a:endParaRPr kumimoji="1" lang="zh-CN" altLang="en-US" sz="1600" dirty="0" smtClean="0"/>
          </a:p>
          <a:p>
            <a:r>
              <a:rPr kumimoji="1" lang="en-US" altLang="zh-CN" sz="1600" dirty="0" smtClean="0"/>
              <a:t>4. </a:t>
            </a:r>
            <a:r>
              <a:rPr kumimoji="1" lang="zh-CN" altLang="en-US" sz="1600" dirty="0" smtClean="0">
                <a:sym typeface="+mn-ea"/>
              </a:rPr>
              <a:t>根据混音音频轨道生成新的</a:t>
            </a:r>
            <a:r>
              <a:rPr kumimoji="1" lang="zh-CN" altLang="en-US" sz="1600" dirty="0" smtClean="0">
                <a:sym typeface="+mn-ea"/>
              </a:rPr>
              <a:t>音频指令，并放入音频合成器的指令集中</a:t>
            </a:r>
            <a:endParaRPr kumimoji="1" lang="zh-CN" altLang="en-US" sz="1600" dirty="0" smtClean="0">
              <a:sym typeface="+mn-ea"/>
            </a:endParaRPr>
          </a:p>
          <a:p>
            <a:r>
              <a:rPr kumimoji="1" lang="en-US" altLang="zh-CN" sz="1600" dirty="0" smtClean="0">
                <a:sym typeface="+mn-ea"/>
              </a:rPr>
              <a:t>5. </a:t>
            </a:r>
            <a:r>
              <a:rPr kumimoji="1" lang="zh-CN" altLang="en-US" sz="1600" dirty="0" smtClean="0">
                <a:sym typeface="+mn-ea"/>
              </a:rPr>
              <a:t>导出的时候不要忘记指定音频合成器哦</a:t>
            </a:r>
            <a:r>
              <a:rPr kumimoji="1" lang="en-US" altLang="zh-CN" sz="1600" dirty="0" smtClean="0">
                <a:sym typeface="+mn-ea"/>
              </a:rPr>
              <a:t>~</a:t>
            </a:r>
            <a:endParaRPr kumimoji="1" lang="zh-CN" altLang="en-US" sz="1600" dirty="0" smtClean="0"/>
          </a:p>
          <a:p>
            <a:pPr marL="457200" lvl="1" indent="0">
              <a:buNone/>
            </a:pPr>
            <a:endParaRPr kumimoji="1" lang="en-US" altLang="zh-CN" sz="284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21355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</a:t>
            </a:r>
            <a:r>
              <a:rPr kumimoji="1" lang="zh-CN" altLang="en-US" dirty="0" smtClean="0"/>
              <a:t>、变速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2431415"/>
            <a:ext cx="10513060" cy="459041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1.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+mn-ea"/>
              </a:rPr>
              <a:t>将所有视频轨道进行时长缩放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en-US" altLang="zh-CN" sz="1600" dirty="0" smtClean="0">
                <a:sym typeface="+mn-ea"/>
              </a:rPr>
              <a:t>	</a:t>
            </a:r>
            <a:r>
              <a:rPr kumimoji="1" lang="en-US" altLang="zh-CN" sz="1200" dirty="0" smtClean="0">
                <a:sym typeface="+mn-ea"/>
              </a:rPr>
              <a:t>mutableComposition?.tracks(withMediaType: .video).forEach({ (videoTrack) in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zh-CN" altLang="en-US" sz="1200" dirty="0" smtClean="0">
                <a:sym typeface="+mn-ea"/>
              </a:rPr>
              <a:t>            videoTrack.scaleTimeRange(videoTrack.timeRange, toDuration: CMTimeMake(value: videoTrack.timeRange.duration.value / scale, timescale: videoTrack.timeRange.duration.timescale))</a:t>
            </a:r>
            <a:endParaRPr kumimoji="1" lang="zh-CN" altLang="en-US" sz="1200" dirty="0" smtClean="0"/>
          </a:p>
          <a:p>
            <a:pPr marL="0" indent="0">
              <a:buNone/>
            </a:pPr>
            <a:r>
              <a:rPr kumimoji="1" lang="zh-CN" altLang="en-US" sz="1200" dirty="0" smtClean="0">
                <a:sym typeface="+mn-ea"/>
              </a:rPr>
              <a:t>        })</a:t>
            </a:r>
            <a:endParaRPr kumimoji="1" lang="zh-CN" altLang="en-US" sz="1600" dirty="0" smtClean="0"/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将所有音频轨道进行时长缩放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	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mutableComposition?.tracks(withMediaType: .audio).forEach({ (audioTrack) in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       	audioTrack.scaleTimeRange(audioTrack.timeRange, toDuration: CMTimeMake(value: audioTrack.timeRange.duration.value / scale, timescale: audioTrack.timeRange.duration.timescale))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  	})</a:t>
            </a:r>
            <a:endParaRPr kumimoji="1" lang="zh-CN" altLang="en-US" sz="1200" dirty="0" smtClean="0"/>
          </a:p>
          <a:p>
            <a:pPr marL="0" indent="0">
              <a:buNone/>
            </a:pPr>
            <a:endParaRPr kumimoji="1" lang="en-US" altLang="zh-CN" sz="284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20612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120" y="859155"/>
            <a:ext cx="9805035" cy="5753100"/>
          </a:xfrm>
        </p:spPr>
        <p:txBody>
          <a:bodyPr>
            <a:normAutofit lnSpcReduction="10000"/>
          </a:bodyPr>
          <a:lstStyle/>
          <a:p>
            <a:r>
              <a:rPr lang="en-US" altLang="zh-CN" sz="1600"/>
              <a:t>3</a:t>
            </a:r>
            <a:r>
              <a:rPr lang="zh-CN" altLang="en-US" sz="1600"/>
              <a:t>.  </a:t>
            </a:r>
            <a:r>
              <a:rPr kumimoji="1" lang="zh-CN" altLang="en-US" sz="1600" dirty="0" smtClean="0">
                <a:sym typeface="+mn-ea"/>
              </a:rPr>
              <a:t>遍历视频合成器中的指令集，更改每个指令的时长范围。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en-US" altLang="zh-CN" sz="1600" dirty="0" smtClean="0">
                <a:sym typeface="+mn-ea"/>
              </a:rPr>
              <a:t>	</a:t>
            </a:r>
            <a:r>
              <a:rPr kumimoji="1" lang="en-US" altLang="zh-CN" sz="1200" dirty="0" smtClean="0">
                <a:sym typeface="+mn-ea"/>
              </a:rPr>
              <a:t>var insertPoint: CMTime = .zero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>
                <a:sym typeface="+mn-ea"/>
              </a:rPr>
              <a:t>        for instruction in instructions {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>
                <a:sym typeface="+mn-ea"/>
              </a:rPr>
              <a:t>            let duration = instruction.timeRange.duration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>
                <a:sym typeface="+mn-ea"/>
              </a:rPr>
              <a:t>            instruction.timeRange = CMTimeRangeMake(start: insertPoint, duration: CMTime(value: duration.value / scale, timescale: duration.timescale))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>
                <a:sym typeface="+mn-ea"/>
              </a:rPr>
              <a:t>            insertPoint = CMTimeAdd(instruction.timeRange.start, instruction.timeRange.duration)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>
                <a:sym typeface="+mn-ea"/>
              </a:rPr>
              <a:t>        }</a:t>
            </a:r>
            <a:endParaRPr kumimoji="1" lang="en-US" altLang="zh-CN" sz="1600" dirty="0" smtClean="0"/>
          </a:p>
          <a:p>
            <a:r>
              <a:rPr lang="zh-CN" altLang="en-US" sz="1600"/>
              <a:t> </a:t>
            </a:r>
            <a:r>
              <a:rPr lang="en-US" altLang="zh-CN" sz="1600"/>
              <a:t>4. 确保最后一条指令能到视频的最后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if let lastInstruction = instructions.last {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lastInstruction.timeRange = CMTimeRangeMake(start: lastInstruction.timeRange.start, duration:CMTimeSubtract(totalDuration!, lastInstruction.timeRange.start))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     }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sz="1600"/>
          </a:p>
          <a:p>
            <a:endParaRPr lang="zh-CN" altLang="en-US" sz="1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六、拼接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550" y="2825750"/>
            <a:ext cx="10513060" cy="459041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1.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+mn-ea"/>
              </a:rPr>
              <a:t>添加新的视频轨道并设置时长范围</a:t>
            </a:r>
            <a:endParaRPr kumimoji="1" lang="zh-CN" altLang="en-US" sz="1600" dirty="0" smtClean="0"/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给视频画面合成器添加新的指令（时长、渲染尺寸）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添加新的音频轨道并设置时长范围</a:t>
            </a:r>
            <a:endParaRPr lang="zh-CN" altLang="en-US" sz="1600"/>
          </a:p>
          <a:p>
            <a:pPr marL="0" indent="0">
              <a:buNone/>
            </a:pPr>
            <a:endParaRPr kumimoji="1" lang="zh-CN" altLang="en-US" sz="1200" dirty="0" smtClean="0"/>
          </a:p>
          <a:p>
            <a:pPr marL="0" indent="0">
              <a:buNone/>
            </a:pPr>
            <a:endParaRPr kumimoji="1" lang="en-US" altLang="zh-CN" sz="284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22606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七、视频输出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550" y="2825750"/>
            <a:ext cx="10513060" cy="382079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1.</a:t>
            </a:r>
            <a:r>
              <a:rPr kumimoji="1" lang="zh-CN" altLang="en-US" sz="1600" dirty="0" smtClean="0"/>
              <a:t> 根据音视频组合对象生成导出对象AVAssetExportSession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200" dirty="0" smtClean="0"/>
              <a:t>let exportSession = AVAssetExportSession(asset: mutableComposition!, presetName: AVAssetExportPresetHighestQuality)</a:t>
            </a:r>
            <a:endParaRPr kumimoji="1" lang="en-US" altLang="zh-CN" sz="1600" dirty="0" smtClean="0"/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设置视频画面合成器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en-US" altLang="zh-CN" sz="1200">
                <a:sym typeface="+mn-ea"/>
              </a:rPr>
              <a:t>exportSession?.videoComposition = mutableVideoComposition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设置音频合成器（一般做混音时才用到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en-US" altLang="zh-CN" sz="1200">
                <a:sym typeface="+mn-ea"/>
              </a:rPr>
              <a:t>exportSession?.audioMix = mutableAudioMix</a:t>
            </a:r>
            <a:endParaRPr lang="en-US" altLang="zh-CN" sz="1200">
              <a:sym typeface="+mn-ea"/>
            </a:endParaRPr>
          </a:p>
          <a:p>
            <a:r>
              <a:rPr lang="en-US" altLang="zh-CN" sz="1600"/>
              <a:t>4. </a:t>
            </a:r>
            <a:r>
              <a:rPr lang="zh-CN" altLang="en-US" sz="1600"/>
              <a:t>设置时长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200"/>
              <a:t>exportSession?.timeRange = CMTimeRangeMake(start: .zero, duration: totalDuration!)</a:t>
            </a:r>
            <a:endParaRPr lang="en-US" altLang="zh-CN" sz="1600"/>
          </a:p>
          <a:p>
            <a:r>
              <a:rPr lang="en-US" altLang="zh-CN" sz="1600"/>
              <a:t>5. </a:t>
            </a:r>
            <a:r>
              <a:rPr lang="zh-CN" altLang="en-US" sz="1600"/>
              <a:t>设置输出路径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200"/>
              <a:t>exportSession?.outputURL = URL(fileURLWithPath: filePath)</a:t>
            </a:r>
            <a:endParaRPr lang="zh-CN" altLang="en-US" sz="1600"/>
          </a:p>
          <a:p>
            <a:pPr marL="0" indent="0">
              <a:buNone/>
            </a:pPr>
            <a:endParaRPr kumimoji="1" lang="zh-CN" altLang="en-US" sz="1200" dirty="0" smtClean="0"/>
          </a:p>
          <a:p>
            <a:pPr marL="0" indent="0">
              <a:buNone/>
            </a:pPr>
            <a:endParaRPr kumimoji="1" lang="en-US" altLang="zh-CN" sz="284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22606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基本步骤：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七、视频输出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2675" y="2286000"/>
            <a:ext cx="10513060" cy="494220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6.</a:t>
            </a:r>
            <a:r>
              <a:rPr kumimoji="1" lang="zh-CN" altLang="en-US" sz="1600" dirty="0" smtClean="0"/>
              <a:t> 设置输出格式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200" dirty="0" smtClean="0"/>
              <a:t>exportSession?.outputFileType = .mp4</a:t>
            </a:r>
            <a:endParaRPr lang="en-US" altLang="zh-CN" sz="2000">
              <a:sym typeface="+mn-ea"/>
            </a:endParaRPr>
          </a:p>
          <a:p>
            <a:r>
              <a:rPr lang="en-US" altLang="zh-CN">
                <a:sym typeface="+mn-ea"/>
              </a:rPr>
              <a:t>7. </a:t>
            </a:r>
            <a:r>
              <a:rPr lang="zh-CN" altLang="en-US">
                <a:sym typeface="+mn-ea"/>
              </a:rPr>
              <a:t>异步导出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1200">
                <a:sym typeface="+mn-ea"/>
              </a:rPr>
              <a:t>exportSession?.exportAsynchronously(completionHandler: {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DispatchQueue.main.async {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   switch exportSession?.status {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   case .completed: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      // do something ...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   default: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       break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    }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    }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        })</a:t>
            </a:r>
            <a:endParaRPr lang="en-US" altLang="zh-CN" sz="700">
              <a:sym typeface="+mn-ea"/>
            </a:endParaRP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kumimoji="1" lang="zh-CN" altLang="en-US" sz="1200" dirty="0" smtClean="0"/>
          </a:p>
          <a:p>
            <a:pPr marL="0" indent="0">
              <a:buNone/>
            </a:pPr>
            <a:endParaRPr kumimoji="1" lang="en-US" altLang="zh-CN" sz="284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2431415"/>
            <a:ext cx="10513060" cy="402336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参考资料：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400" dirty="0" smtClean="0">
                <a:sym typeface="+mn-ea"/>
              </a:rPr>
              <a:t>1.https://baike.baidu.com/item/%E7%9F%A9%E9%98%B5%E4%B9%98%E6%B3%95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en-US" altLang="zh-CN" sz="1400" dirty="0" smtClean="0">
                <a:sym typeface="+mn-ea"/>
              </a:rPr>
              <a:t>	2.https://blog.csdn.net/likendsl/article/details/7595611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en-US" altLang="zh-CN" sz="1400" dirty="0" smtClean="0">
                <a:sym typeface="+mn-ea"/>
              </a:rPr>
              <a:t>	3.http://www.cocoachina.com/articles/12021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en-US" altLang="zh-CN" sz="1400" dirty="0" smtClean="0">
                <a:sym typeface="+mn-ea"/>
              </a:rPr>
              <a:t>	4.https://stackoverflow.com/questions/5427656/ios-uiimagepickercontroller-result-image-orientation-after-upload/10611036#10611036</a:t>
            </a:r>
            <a:endParaRPr kumimoji="1" lang="en-US" altLang="zh-CN" sz="1400" dirty="0" smtClean="0">
              <a:sym typeface="+mn-ea"/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sym typeface="+mn-ea"/>
              </a:rPr>
              <a:t>	5.https://developer.apple.com/library/archive/samplecode/AVSimpleEditoriOS/Introduction/Intro.html#//apple_ref/doc/uid/DTS40012797-Intro-DontLinkElementID_2</a:t>
            </a:r>
            <a:endParaRPr kumimoji="1" lang="en-US" altLang="zh-CN" sz="1400" dirty="0" smtClean="0">
              <a:sym typeface="+mn-ea"/>
            </a:endParaRPr>
          </a:p>
          <a:p>
            <a:pPr marL="0" indent="0">
              <a:buNone/>
            </a:pPr>
            <a:endParaRPr kumimoji="1" lang="en-US" altLang="zh-CN" sz="1400" dirty="0" smtClean="0">
              <a:sym typeface="+mn-ea"/>
            </a:endParaRPr>
          </a:p>
          <a:p>
            <a:r>
              <a:rPr kumimoji="1" lang="en-US" altLang="zh-CN" sz="1600" dirty="0" smtClean="0"/>
              <a:t>Demo</a:t>
            </a:r>
            <a:r>
              <a:rPr kumimoji="1" lang="zh-CN" altLang="en-US" sz="1600" dirty="0" smtClean="0"/>
              <a:t>地址：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en-US" altLang="zh-CN" sz="2840" dirty="0" smtClean="0"/>
              <a:t>	</a:t>
            </a:r>
            <a:r>
              <a:rPr kumimoji="1" lang="en-US" altLang="zh-CN" sz="1600" dirty="0" smtClean="0"/>
              <a:t>https://github.com/benben2019/BBVideoBox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pPr marL="0" indent="0">
              <a:buNone/>
            </a:pPr>
            <a:endParaRPr lang="en-US" altLang="zh-CN" sz="2000" dirty="0"/>
          </a:p>
          <a:p>
            <a:endParaRPr kumimoji="1"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AVFoundation</a:t>
            </a:r>
            <a:r>
              <a:rPr kumimoji="1" lang="zh-CN" altLang="en-US" dirty="0" err="1" smtClean="0"/>
              <a:t>的初步认识</a:t>
            </a:r>
            <a:endParaRPr kumimoji="1"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官方介绍：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The AVFoundation framework combines four major technology areas that together encompass a wide range of tasks for capturing, processing, synthesizing, controlling, importing and exporting audiovisual media on Apple platforms.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AVFoundation框架结合了四个主要技术领域，这些领域共同涵盖了在Apple平台上捕获，处理，合成，控制，导入和导出视听媒体的广泛任务。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4060" y="3868420"/>
            <a:ext cx="3103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圆体-简" panose="02010600040101010101" charset="-122"/>
                <a:ea typeface="圆体-简" panose="02010600040101010101" charset="-122"/>
              </a:rPr>
              <a:t>谢 谢 观 赏！</a:t>
            </a:r>
            <a:endParaRPr lang="zh-CN" altLang="en-US" sz="4000"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本次分享的内容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044190"/>
            <a:ext cx="8825659" cy="3416300"/>
          </a:xfrm>
        </p:spPr>
        <p:txBody>
          <a:bodyPr/>
          <a:lstStyle/>
          <a:p>
            <a:r>
              <a:rPr lang="zh-CN" altLang="en-US" dirty="0"/>
              <a:t>时长裁剪</a:t>
            </a:r>
            <a:endParaRPr lang="zh-CN" altLang="en-US" dirty="0"/>
          </a:p>
          <a:p>
            <a:r>
              <a:rPr lang="zh-CN" altLang="en-US" dirty="0"/>
              <a:t>旋转</a:t>
            </a:r>
            <a:endParaRPr lang="zh-CN" altLang="en-US" dirty="0"/>
          </a:p>
          <a:p>
            <a:r>
              <a:rPr lang="zh-CN" altLang="en-US" dirty="0"/>
              <a:t>添加水印</a:t>
            </a:r>
            <a:endParaRPr lang="zh-CN" altLang="en-US" dirty="0"/>
          </a:p>
          <a:p>
            <a:r>
              <a:rPr lang="zh-CN" altLang="en-US" dirty="0"/>
              <a:t>更换视频声音</a:t>
            </a:r>
            <a:endParaRPr lang="zh-CN" altLang="en-US" dirty="0"/>
          </a:p>
          <a:p>
            <a:r>
              <a:rPr lang="zh-CN" altLang="en-US" dirty="0"/>
              <a:t>混音</a:t>
            </a:r>
            <a:endParaRPr lang="zh-CN" altLang="en-US" dirty="0"/>
          </a:p>
          <a:p>
            <a:r>
              <a:rPr lang="zh-CN" altLang="en-US" dirty="0"/>
              <a:t>变速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拼接</a:t>
            </a:r>
            <a:endParaRPr lang="zh-CN" altLang="en-US" dirty="0"/>
          </a:p>
          <a:p>
            <a:r>
              <a:rPr lang="zh-CN" altLang="en-US" dirty="0"/>
              <a:t>组合操作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2444750"/>
            <a:ext cx="727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 smtClean="0">
                <a:sym typeface="+mn-ea"/>
              </a:rPr>
              <a:t>AVFoundation</a:t>
            </a:r>
            <a:r>
              <a:rPr lang="zh-CN" altLang="en-US" dirty="0" smtClean="0">
                <a:sym typeface="+mn-ea"/>
              </a:rPr>
              <a:t>音视频</a:t>
            </a:r>
            <a:r>
              <a:rPr lang="zh-CN" altLang="en-US" dirty="0">
                <a:sym typeface="+mn-ea"/>
              </a:rPr>
              <a:t>剪辑</a:t>
            </a:r>
            <a:r>
              <a:rPr lang="zh-CN" altLang="en-US" dirty="0" smtClean="0">
                <a:sym typeface="+mn-ea"/>
              </a:rPr>
              <a:t>方面的应用，</a:t>
            </a:r>
            <a:r>
              <a:rPr lang="zh-CN" altLang="en-US" dirty="0">
                <a:sym typeface="+mn-ea"/>
              </a:rPr>
              <a:t>主要从以下几个例子演示：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90" y="2603500"/>
            <a:ext cx="11475720" cy="3416300"/>
          </a:xfrm>
        </p:spPr>
        <p:txBody>
          <a:bodyPr/>
          <a:lstStyle/>
          <a:p>
            <a:r>
              <a:rPr kumimoji="1" lang="en-US" altLang="zh-CN" dirty="0"/>
              <a:t>AVComposition</a:t>
            </a:r>
            <a:r>
              <a:rPr kumimoji="1" lang="zh-CN" altLang="en-US" dirty="0"/>
              <a:t>、AVMutableComposition  （音视频组合对象）</a:t>
            </a:r>
            <a:endParaRPr kumimoji="1" lang="zh-CN" altLang="en-US" dirty="0"/>
          </a:p>
          <a:p>
            <a:r>
              <a:rPr kumimoji="1" lang="en-US" altLang="zh-CN" dirty="0"/>
              <a:t>AVCompositionTrack</a:t>
            </a:r>
            <a:r>
              <a:rPr kumimoji="1" lang="zh-CN" altLang="en-US" dirty="0"/>
              <a:t>、AVMutableCompositionTrack（音频轨道或视频轨道）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AVVideoComposition、</a:t>
            </a:r>
            <a:r>
              <a:rPr kumimoji="1" lang="zh-CN" altLang="en-US" dirty="0"/>
              <a:t>AVMutableVideoComposition （视频画面合成器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zh-CN" altLang="en-US" dirty="0"/>
              <a:t>AVVideoCompositionInstruction、AVMutableVideoCompositionInstruction （视频指令）</a:t>
            </a:r>
            <a:endParaRPr kumimoji="1" lang="zh-CN" altLang="en-US" dirty="0"/>
          </a:p>
          <a:p>
            <a:r>
              <a:rPr kumimoji="1" lang="en-US" altLang="zh-CN" dirty="0"/>
              <a:t>AVVideoCompositionLayerInstruction</a:t>
            </a:r>
            <a:r>
              <a:rPr kumimoji="1" lang="zh-CN" altLang="en-US" dirty="0"/>
              <a:t>、AVMutableVideoCompositionLayerInstruction （视频指令）</a:t>
            </a:r>
            <a:endParaRPr kumimoji="1" lang="zh-CN" altLang="en-US" dirty="0"/>
          </a:p>
          <a:p>
            <a:r>
              <a:rPr kumimoji="1" lang="zh-CN" altLang="en-US" dirty="0"/>
              <a:t>AVMutableAudioMix （音频合成器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zh-CN" altLang="en-US" dirty="0"/>
              <a:t>AVMutableAudioMixInputParameters （音频指令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756150" y="2521585"/>
            <a:ext cx="2361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AVComposition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52575" y="1700530"/>
            <a:ext cx="8561070" cy="4237990"/>
            <a:chOff x="2181" y="2063"/>
            <a:chExt cx="13482" cy="6674"/>
          </a:xfrm>
        </p:grpSpPr>
        <p:sp>
          <p:nvSpPr>
            <p:cNvPr id="31" name="圆角矩形 30"/>
            <p:cNvSpPr/>
            <p:nvPr/>
          </p:nvSpPr>
          <p:spPr>
            <a:xfrm>
              <a:off x="2181" y="2063"/>
              <a:ext cx="13482" cy="66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101" y="3438"/>
              <a:ext cx="5360" cy="2094"/>
              <a:chOff x="3305" y="5118"/>
              <a:chExt cx="5360" cy="209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3305" y="5118"/>
                <a:ext cx="5360" cy="20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920" y="6062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20" y="6599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920" y="5214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9049" y="3450"/>
              <a:ext cx="5360" cy="2095"/>
              <a:chOff x="3305" y="5118"/>
              <a:chExt cx="5360" cy="2095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3305" y="5118"/>
                <a:ext cx="5360" cy="20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20" y="6311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20" y="5214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3101" y="5718"/>
              <a:ext cx="11308" cy="1197"/>
              <a:chOff x="3305" y="7398"/>
              <a:chExt cx="11308" cy="1197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3305" y="7398"/>
                <a:ext cx="11308" cy="11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694" y="7550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431" y="8161"/>
                <a:ext cx="3699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0778" y="8161"/>
                <a:ext cx="3722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30" y="8161"/>
                <a:ext cx="3723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101" y="7071"/>
              <a:ext cx="11308" cy="1119"/>
              <a:chOff x="3305" y="8751"/>
              <a:chExt cx="11308" cy="1119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3305" y="8751"/>
                <a:ext cx="11308" cy="11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694" y="8798"/>
                <a:ext cx="38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777" y="9436"/>
                <a:ext cx="3723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6926" y="2177"/>
              <a:ext cx="371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AVComposition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43075" y="668655"/>
            <a:ext cx="393700" cy="3028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1743075" y="1167765"/>
            <a:ext cx="393700" cy="3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216785" y="6362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视频轨道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216785" y="1102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音频轨道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7620" y="11811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一段视频的初步认识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一、时长裁剪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044190"/>
            <a:ext cx="8825659" cy="341630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CMTime</a:t>
            </a:r>
            <a:endParaRPr lang="zh-CN" altLang="en-US"/>
          </a:p>
          <a:p>
            <a:r>
              <a:rPr lang="en-US" altLang="zh-CN"/>
              <a:t>init(value: CMTimeValue, timescale: CMTimeScale)</a:t>
            </a:r>
            <a:endParaRPr lang="en-US" altLang="zh-CN"/>
          </a:p>
          <a:p>
            <a:r>
              <a:rPr lang="zh-CN" altLang="en-US"/>
              <a:t>init(seconds: Double, preferredTimescale: CMTimeScale)</a:t>
            </a:r>
            <a:endParaRPr lang="en-US" altLang="zh-CN"/>
          </a:p>
          <a:p>
            <a:r>
              <a:rPr lang="zh-CN" altLang="en-US"/>
              <a:t>CMTimeMake(value: Int64, timescale: Int32) -&gt; CMTime</a:t>
            </a:r>
            <a:endParaRPr lang="zh-CN" altLang="en-US"/>
          </a:p>
          <a:p>
            <a:r>
              <a:rPr lang="zh-CN" altLang="en-US"/>
              <a:t>CMTimeMakeWithSeconds(_ seconds: Float64, preferredTimescale: Int32) -&gt; CMTime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以下三种方式都表示</a:t>
            </a:r>
            <a:r>
              <a:rPr lang="en-US" altLang="zh-CN"/>
              <a:t>1s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 CMTimeMake(value: 1, timescale: 1)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CMTimeMake(value: 600, timescale: 600)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CMTimeMakeWithSeconds(1, preferredTimescale: 600)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5065" y="24447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相关类和方法：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9230"/>
            <a:ext cx="9805035" cy="6271260"/>
          </a:xfrm>
        </p:spPr>
        <p:txBody>
          <a:bodyPr>
            <a:normAutofit/>
          </a:bodyPr>
          <a:lstStyle/>
          <a:p>
            <a:r>
              <a:rPr lang="en-US" altLang="zh-CN" sz="1600"/>
              <a:t>CMTimeAdd(_ lhs: CMTime, _ rhs: CMTime) -&gt; CMTime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let time1 = CMTimeMake(value: 1, timescale: 1)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        let time2 = CMTimeMake(value: 600, timescale: 600)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        CMTimeAdd(time1, time2) = ?    (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CMTime(value: 1200, timescale: 600)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1600"/>
          </a:p>
          <a:p>
            <a:r>
              <a:rPr lang="en-US" altLang="zh-CN" sz="1600"/>
              <a:t>CMTimeSubtract(_ lhs: CMTime, _ rhs: CMTime) -&gt; CMTime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	let totalTime = CMTimeMake(value: 10, timescale: 1)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         let time1 = CMTimeMake(value: 2400, timescale: 600)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        CMTimeSubtract(totalTime, time1) = ?   (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CMTime(value: 3600, timescale: 600)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1600"/>
          </a:p>
          <a:p>
            <a:r>
              <a:rPr lang="en-US" altLang="zh-CN" sz="1600"/>
              <a:t>CMTimeMultiply(_ time: CMTime, multiplier: Int32) -&gt; CMTime</a:t>
            </a:r>
            <a:endParaRPr lang="en-US" altLang="zh-CN" sz="1600"/>
          </a:p>
          <a:p>
            <a:r>
              <a:rPr lang="zh-CN" altLang="en-US" sz="1600"/>
              <a:t>CMTimeCompare(_ time1: CMTime, _ time2: CMTime) -&gt; Int32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该方法只返回三种情况的值：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（小于）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, 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（等于）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,1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（大于）</a:t>
            </a:r>
            <a:endParaRPr lang="zh-CN" altLang="en-US" sz="1600"/>
          </a:p>
          <a:p>
            <a:r>
              <a:rPr lang="zh-CN" altLang="en-US" sz="1600"/>
              <a:t>CMTimeMinimum(_ time1: CMTime, _ time2: CMTime) -&gt; CMTime</a:t>
            </a:r>
            <a:endParaRPr lang="zh-CN" altLang="en-US" sz="1600"/>
          </a:p>
          <a:p>
            <a:r>
              <a:rPr lang="zh-CN" altLang="en-US" sz="1600"/>
              <a:t>CMTimeMaximum(_ time1: CMTime, _ time2: CMTime) -&gt; CMTime</a:t>
            </a:r>
            <a:endParaRPr lang="zh-CN" altLang="en-US" sz="1600"/>
          </a:p>
          <a:p>
            <a:r>
              <a:rPr lang="zh-CN" altLang="en-US" sz="1600"/>
              <a:t>CMTimeRangeMake(start: CMTime, duration: CMTime) -&gt; CMTimeRange</a:t>
            </a:r>
            <a:endParaRPr lang="zh-CN" altLang="en-US" sz="1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裁剪核心方法：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removeTimeRange(_ timeRange: CMTimeRange)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二、旋转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065" y="2603500"/>
            <a:ext cx="9751060" cy="34163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矩阵变换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原理：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600" dirty="0"/>
              <a:t>设原坐标</a:t>
            </a:r>
            <a:r>
              <a:rPr kumimoji="1" lang="en-US" altLang="zh-CN" sz="1600" dirty="0"/>
              <a:t>(X, Y, 1)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400" dirty="0"/>
              <a:t>CGAffineTransformMake (CGFloat a,CGFloat b,CGFloat c,CGFloat d,CGFloat tx,CGFloat ty)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       </a:t>
            </a:r>
            <a:r>
              <a:rPr kumimoji="1" lang="en-US" altLang="zh-CN" dirty="0" smtClean="0"/>
              <a:t>   |</a:t>
            </a:r>
            <a:r>
              <a:rPr kumimoji="1" lang="en-US" altLang="zh-CN" dirty="0"/>
              <a:t>a  b   0|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[X, Y, 1] </a:t>
            </a:r>
            <a:r>
              <a:rPr kumimoji="1" lang="en-US" altLang="zh-CN" dirty="0" smtClean="0"/>
              <a:t>x  </a:t>
            </a:r>
            <a:r>
              <a:rPr kumimoji="1" lang="en-US" altLang="zh-CN" dirty="0"/>
              <a:t>|c  d   0| = [aX+cY+tx, bX+dY+ty, 1]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|tx  ty  1|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600" dirty="0"/>
              <a:t>变换后坐标变成</a:t>
            </a:r>
            <a:r>
              <a:rPr kumimoji="1" lang="en-US" altLang="zh-CN" sz="1600" dirty="0"/>
              <a:t>(aX+cY+tx, bX+dY+ty, 1)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chemeClr val="accent2"/>
                </a:solidFill>
              </a:rPr>
              <a:t>结论：</a:t>
            </a:r>
            <a:r>
              <a:rPr kumimoji="1" lang="en-US" altLang="zh-CN" sz="1600" dirty="0" err="1" smtClean="0">
                <a:solidFill>
                  <a:schemeClr val="accent2"/>
                </a:solidFill>
              </a:rPr>
              <a:t>tx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ty </a:t>
            </a:r>
            <a:r>
              <a:rPr kumimoji="1" lang="zh-CN" altLang="en-US" sz="1600" dirty="0">
                <a:solidFill>
                  <a:schemeClr val="accent2"/>
                </a:solidFill>
              </a:rPr>
              <a:t>作用平移，</a:t>
            </a:r>
            <a:r>
              <a:rPr kumimoji="1" lang="en-US" altLang="zh-CN" sz="1600" dirty="0">
                <a:solidFill>
                  <a:schemeClr val="accent2"/>
                </a:solidFill>
              </a:rPr>
              <a:t>a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d</a:t>
            </a:r>
            <a:r>
              <a:rPr kumimoji="1" lang="zh-CN" altLang="en-US" sz="1600" dirty="0">
                <a:solidFill>
                  <a:schemeClr val="accent2"/>
                </a:solidFill>
              </a:rPr>
              <a:t>作用缩放</a:t>
            </a:r>
            <a:r>
              <a:rPr kumimoji="1" lang="en-US" altLang="zh-CN" sz="1600" dirty="0">
                <a:solidFill>
                  <a:schemeClr val="accent2"/>
                </a:solidFill>
              </a:rPr>
              <a:t>, a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b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c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d</a:t>
            </a:r>
            <a:r>
              <a:rPr kumimoji="1" lang="zh-CN" altLang="en-US" sz="1600" dirty="0">
                <a:solidFill>
                  <a:schemeClr val="accent2"/>
                </a:solidFill>
              </a:rPr>
              <a:t>共同作用旋转。</a:t>
            </a:r>
            <a:endParaRPr kumimoji="1" lang="zh-CN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371471" y="671514"/>
            <a:ext cx="3071812" cy="2871786"/>
            <a:chOff x="1328738" y="671514"/>
            <a:chExt cx="3071812" cy="2871786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328738" y="2557463"/>
              <a:ext cx="307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flipV="1">
              <a:off x="2686051" y="671514"/>
              <a:ext cx="1" cy="287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1743067" y="1171575"/>
            <a:ext cx="892969" cy="1385888"/>
            <a:chOff x="2686051" y="1171575"/>
            <a:chExt cx="892969" cy="1385888"/>
          </a:xfrm>
        </p:grpSpPr>
        <p:sp>
          <p:nvSpPr>
            <p:cNvPr id="8" name="矩形 7"/>
            <p:cNvSpPr/>
            <p:nvPr/>
          </p:nvSpPr>
          <p:spPr>
            <a:xfrm>
              <a:off x="2686051" y="1171575"/>
              <a:ext cx="892969" cy="1385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2925365" y="1271589"/>
              <a:ext cx="439144" cy="1257299"/>
              <a:chOff x="2996805" y="1271589"/>
              <a:chExt cx="439144" cy="1257299"/>
            </a:xfrm>
          </p:grpSpPr>
          <p:sp>
            <p:nvSpPr>
              <p:cNvPr id="15" name="三角形 14"/>
              <p:cNvSpPr/>
              <p:nvPr/>
            </p:nvSpPr>
            <p:spPr>
              <a:xfrm>
                <a:off x="2996805" y="127158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三角形 15"/>
              <p:cNvSpPr/>
              <p:nvPr/>
            </p:nvSpPr>
            <p:spPr>
              <a:xfrm>
                <a:off x="2996805" y="157876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三角形 16"/>
              <p:cNvSpPr/>
              <p:nvPr/>
            </p:nvSpPr>
            <p:spPr>
              <a:xfrm>
                <a:off x="3003949" y="1885951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84229" y="2185989"/>
                <a:ext cx="45719" cy="34289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2" name="组 21"/>
          <p:cNvGrpSpPr/>
          <p:nvPr/>
        </p:nvGrpSpPr>
        <p:grpSpPr>
          <a:xfrm rot="16200000">
            <a:off x="5142320" y="1325167"/>
            <a:ext cx="892969" cy="1385888"/>
            <a:chOff x="2686051" y="1171575"/>
            <a:chExt cx="892969" cy="1385888"/>
          </a:xfrm>
        </p:grpSpPr>
        <p:sp>
          <p:nvSpPr>
            <p:cNvPr id="23" name="矩形 22"/>
            <p:cNvSpPr/>
            <p:nvPr/>
          </p:nvSpPr>
          <p:spPr>
            <a:xfrm>
              <a:off x="2686051" y="1171575"/>
              <a:ext cx="892969" cy="1385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2925365" y="1271589"/>
              <a:ext cx="439144" cy="1257299"/>
              <a:chOff x="2996805" y="1271589"/>
              <a:chExt cx="439144" cy="1257299"/>
            </a:xfrm>
          </p:grpSpPr>
          <p:sp>
            <p:nvSpPr>
              <p:cNvPr id="25" name="三角形 24"/>
              <p:cNvSpPr/>
              <p:nvPr/>
            </p:nvSpPr>
            <p:spPr>
              <a:xfrm>
                <a:off x="2996805" y="127158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三角形 25"/>
              <p:cNvSpPr/>
              <p:nvPr/>
            </p:nvSpPr>
            <p:spPr>
              <a:xfrm>
                <a:off x="2996805" y="157876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三角形 26"/>
              <p:cNvSpPr/>
              <p:nvPr/>
            </p:nvSpPr>
            <p:spPr>
              <a:xfrm>
                <a:off x="3003949" y="1885951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84229" y="2185989"/>
                <a:ext cx="45719" cy="34289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9" name="组 28"/>
          <p:cNvGrpSpPr/>
          <p:nvPr/>
        </p:nvGrpSpPr>
        <p:grpSpPr>
          <a:xfrm>
            <a:off x="4938724" y="600077"/>
            <a:ext cx="3071812" cy="2871786"/>
            <a:chOff x="1328738" y="671514"/>
            <a:chExt cx="3071812" cy="2871786"/>
          </a:xfrm>
        </p:grpSpPr>
        <p:cxnSp>
          <p:nvCxnSpPr>
            <p:cNvPr id="30" name="直线箭头连接符 29"/>
            <p:cNvCxnSpPr/>
            <p:nvPr/>
          </p:nvCxnSpPr>
          <p:spPr>
            <a:xfrm>
              <a:off x="1328738" y="2557463"/>
              <a:ext cx="307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V="1">
              <a:off x="2686051" y="671514"/>
              <a:ext cx="1" cy="287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右箭头 33"/>
          <p:cNvSpPr/>
          <p:nvPr/>
        </p:nvSpPr>
        <p:spPr>
          <a:xfrm>
            <a:off x="3443283" y="1757537"/>
            <a:ext cx="9139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 34"/>
          <p:cNvGrpSpPr/>
          <p:nvPr/>
        </p:nvGrpSpPr>
        <p:grpSpPr>
          <a:xfrm>
            <a:off x="8777318" y="582218"/>
            <a:ext cx="3071812" cy="2871786"/>
            <a:chOff x="1328738" y="671514"/>
            <a:chExt cx="3071812" cy="2871786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1328738" y="2557463"/>
              <a:ext cx="307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 flipV="1">
              <a:off x="2686051" y="671514"/>
              <a:ext cx="1" cy="287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 rot="16200000">
            <a:off x="10390422" y="1313482"/>
            <a:ext cx="892969" cy="1385888"/>
            <a:chOff x="2686051" y="1171575"/>
            <a:chExt cx="892969" cy="1385888"/>
          </a:xfrm>
        </p:grpSpPr>
        <p:sp>
          <p:nvSpPr>
            <p:cNvPr id="39" name="矩形 38"/>
            <p:cNvSpPr/>
            <p:nvPr/>
          </p:nvSpPr>
          <p:spPr>
            <a:xfrm>
              <a:off x="2686051" y="1171575"/>
              <a:ext cx="892969" cy="1385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0" name="组 39"/>
            <p:cNvGrpSpPr/>
            <p:nvPr/>
          </p:nvGrpSpPr>
          <p:grpSpPr>
            <a:xfrm>
              <a:off x="2925365" y="1271589"/>
              <a:ext cx="439144" cy="1257299"/>
              <a:chOff x="2996805" y="1271589"/>
              <a:chExt cx="439144" cy="1257299"/>
            </a:xfrm>
          </p:grpSpPr>
          <p:sp>
            <p:nvSpPr>
              <p:cNvPr id="41" name="三角形 40"/>
              <p:cNvSpPr/>
              <p:nvPr/>
            </p:nvSpPr>
            <p:spPr>
              <a:xfrm>
                <a:off x="2996805" y="127158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三角形 41"/>
              <p:cNvSpPr/>
              <p:nvPr/>
            </p:nvSpPr>
            <p:spPr>
              <a:xfrm>
                <a:off x="2996805" y="157876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三角形 42"/>
              <p:cNvSpPr/>
              <p:nvPr/>
            </p:nvSpPr>
            <p:spPr>
              <a:xfrm>
                <a:off x="3003949" y="1885951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4229" y="2185989"/>
                <a:ext cx="45719" cy="34289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5" name="右箭头 44"/>
          <p:cNvSpPr/>
          <p:nvPr/>
        </p:nvSpPr>
        <p:spPr>
          <a:xfrm>
            <a:off x="7920280" y="1727994"/>
            <a:ext cx="9139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043233" y="1400175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逆时针旋转</a:t>
            </a:r>
            <a:r>
              <a:rPr kumimoji="1" lang="en-US" altLang="zh-CN" dirty="0" smtClean="0"/>
              <a:t>90°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043729" y="14144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向右平移一个高度距离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00061" y="85717"/>
            <a:ext cx="464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前置知识点：如何将图片顺时针旋转 </a:t>
            </a:r>
            <a:r>
              <a:rPr kumimoji="1" lang="en-US" altLang="zh-CN" dirty="0" smtClean="0"/>
              <a:t>90°</a:t>
            </a:r>
            <a:r>
              <a:rPr kumimoji="1" lang="zh-CN" altLang="en-US" dirty="0" smtClean="0"/>
              <a:t>？</a:t>
            </a:r>
            <a:endParaRPr kumimoji="1" lang="zh-CN" altLang="en-US" dirty="0" smtClean="0"/>
          </a:p>
        </p:txBody>
      </p:sp>
      <p:grpSp>
        <p:nvGrpSpPr>
          <p:cNvPr id="59" name="组 58"/>
          <p:cNvGrpSpPr/>
          <p:nvPr/>
        </p:nvGrpSpPr>
        <p:grpSpPr>
          <a:xfrm>
            <a:off x="563636" y="3614727"/>
            <a:ext cx="5686172" cy="1456246"/>
            <a:chOff x="620788" y="3914774"/>
            <a:chExt cx="5686172" cy="1456246"/>
          </a:xfrm>
        </p:grpSpPr>
        <p:sp>
          <p:nvSpPr>
            <p:cNvPr id="52" name="文本框 51"/>
            <p:cNvSpPr txBox="1"/>
            <p:nvPr/>
          </p:nvSpPr>
          <p:spPr>
            <a:xfrm>
              <a:off x="620788" y="39147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注意点：</a:t>
              </a:r>
              <a:endParaRPr kumimoji="1" lang="zh-CN" altLang="en-US" dirty="0"/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620788" y="4287326"/>
              <a:ext cx="5686172" cy="1083694"/>
              <a:chOff x="1042982" y="4514850"/>
              <a:chExt cx="5686172" cy="108369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057275" y="4514850"/>
                <a:ext cx="4993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1.</a:t>
                </a:r>
                <a:r>
                  <a:rPr kumimoji="1" lang="zh-CN" altLang="en-US" dirty="0" smtClean="0"/>
                  <a:t>屏幕转动的方向与旋转矩阵时的角度方向相反</a:t>
                </a:r>
                <a:endParaRPr kumimoji="1" lang="zh-CN" altLang="en-US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42982" y="4872029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旋转图片时，原点位于左下方</a:t>
                </a:r>
                <a:endParaRPr kumimoji="1"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42982" y="5229212"/>
                <a:ext cx="5686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3.</a:t>
                </a:r>
                <a:r>
                  <a:rPr lang="zh-CN" altLang="en-US" dirty="0"/>
                  <a:t>矩阵变换时，后面的矩阵先作用，前面的矩阵后</a:t>
                </a:r>
                <a:r>
                  <a:rPr lang="zh-CN" altLang="en-US" dirty="0" smtClean="0"/>
                  <a:t>作用</a:t>
                </a:r>
                <a:endParaRPr lang="zh-CN" altLang="en-US" dirty="0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54355" y="5199380"/>
            <a:ext cx="6054090" cy="1072515"/>
            <a:chOff x="873" y="8008"/>
            <a:chExt cx="9534" cy="1689"/>
          </a:xfrm>
        </p:grpSpPr>
        <p:grpSp>
          <p:nvGrpSpPr>
            <p:cNvPr id="3" name="组合 2"/>
            <p:cNvGrpSpPr/>
            <p:nvPr/>
          </p:nvGrpSpPr>
          <p:grpSpPr>
            <a:xfrm>
              <a:off x="887" y="8487"/>
              <a:ext cx="9520" cy="1210"/>
              <a:chOff x="1418" y="8595"/>
              <a:chExt cx="9520" cy="1210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418" y="8595"/>
                <a:ext cx="95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CGAffineTransform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translationX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originHeight</a:t>
                </a:r>
                <a:r>
                  <a:rPr lang="en-US" altLang="zh-CN" dirty="0"/>
                  <a:t>, y: 0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440" y="9225"/>
                <a:ext cx="56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altLang="zh-CN" dirty="0"/>
                  <a:t>t</a:t>
                </a:r>
                <a:r>
                  <a:rPr lang="nb-NO" altLang="zh-CN" baseline="-25000" dirty="0"/>
                  <a:t>2</a:t>
                </a:r>
                <a:r>
                  <a:rPr lang="nb-NO" altLang="zh-CN" dirty="0"/>
                  <a:t> = t</a:t>
                </a:r>
                <a:r>
                  <a:rPr lang="nb-NO" altLang="zh-CN" baseline="-25000" dirty="0"/>
                  <a:t>1</a:t>
                </a:r>
                <a:r>
                  <a:rPr lang="nb-NO" altLang="zh-CN" dirty="0"/>
                  <a:t>.rotated(by: </a:t>
                </a:r>
                <a:r>
                  <a:rPr lang="nb-NO" altLang="zh-CN" dirty="0" smtClean="0"/>
                  <a:t>90 </a:t>
                </a:r>
                <a:r>
                  <a:rPr lang="nb-NO" altLang="zh-CN" dirty="0"/>
                  <a:t>/ 180 * .pi</a:t>
                </a:r>
                <a:r>
                  <a:rPr lang="nb-NO" altLang="zh-CN" dirty="0" smtClean="0"/>
                  <a:t>)</a:t>
                </a:r>
                <a:endParaRPr lang="nb-NO" altLang="zh-CN" dirty="0"/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873" y="8008"/>
              <a:ext cx="18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代码实现：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7779</Words>
  <Application>WPS 演示</Application>
  <PresentationFormat>宽屏</PresentationFormat>
  <Paragraphs>314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方正书宋_GBK</vt:lpstr>
      <vt:lpstr>Wingdings</vt:lpstr>
      <vt:lpstr>Wingdings 3</vt:lpstr>
      <vt:lpstr>Arial</vt:lpstr>
      <vt:lpstr>Century Gothic</vt:lpstr>
      <vt:lpstr>苹方-简</vt:lpstr>
      <vt:lpstr>宋体</vt:lpstr>
      <vt:lpstr>汉仪书宋二KW</vt:lpstr>
      <vt:lpstr>微软雅黑</vt:lpstr>
      <vt:lpstr>汉仪旗黑KW</vt:lpstr>
      <vt:lpstr>Arial Unicode MS</vt:lpstr>
      <vt:lpstr>DengXian</vt:lpstr>
      <vt:lpstr>汉仪中等线KW</vt:lpstr>
      <vt:lpstr>宋体-简</vt:lpstr>
      <vt:lpstr>翩翩体-繁</vt:lpstr>
      <vt:lpstr>手札体-简</vt:lpstr>
      <vt:lpstr>圆体-简</vt:lpstr>
      <vt:lpstr>离子会议室</vt:lpstr>
      <vt:lpstr>AVFoundation 框架之</vt:lpstr>
      <vt:lpstr>AVFoundation的初步认识</vt:lpstr>
      <vt:lpstr>本次分享的内容</vt:lpstr>
      <vt:lpstr>相关的类</vt:lpstr>
      <vt:lpstr>PowerPoint 演示文稿</vt:lpstr>
      <vt:lpstr>一、时长裁剪</vt:lpstr>
      <vt:lpstr>PowerPoint 演示文稿</vt:lpstr>
      <vt:lpstr>二、旋转</vt:lpstr>
      <vt:lpstr>PowerPoint 演示文稿</vt:lpstr>
      <vt:lpstr>PowerPoint 演示文稿</vt:lpstr>
      <vt:lpstr>三、加水印</vt:lpstr>
      <vt:lpstr>三、更换声音</vt:lpstr>
      <vt:lpstr>三、更换声音</vt:lpstr>
      <vt:lpstr>三、更换声音</vt:lpstr>
      <vt:lpstr>PowerPoint 演示文稿</vt:lpstr>
      <vt:lpstr>五、变速</vt:lpstr>
      <vt:lpstr>六、拼接</vt:lpstr>
      <vt:lpstr>七、视频输出</vt:lpstr>
      <vt:lpstr>六、变速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huangzhangcheng</cp:lastModifiedBy>
  <cp:revision>27</cp:revision>
  <dcterms:created xsi:type="dcterms:W3CDTF">2020-05-20T07:47:11Z</dcterms:created>
  <dcterms:modified xsi:type="dcterms:W3CDTF">2020-05-20T07:47:11Z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2052-1.3.1.1761</vt:lpwstr>
  </property>
</Properties>
</file>