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648" r:id="rId5"/>
  </p:sldMasterIdLst>
  <p:notesMasterIdLst>
    <p:notesMasterId r:id="rId35"/>
  </p:notesMasterIdLst>
  <p:handoutMasterIdLst>
    <p:handoutMasterId r:id="rId36"/>
  </p:handoutMasterIdLst>
  <p:sldIdLst>
    <p:sldId id="2464" r:id="rId6"/>
    <p:sldId id="2465" r:id="rId7"/>
    <p:sldId id="2484" r:id="rId8"/>
    <p:sldId id="2483" r:id="rId9"/>
    <p:sldId id="2486" r:id="rId10"/>
    <p:sldId id="2467" r:id="rId11"/>
    <p:sldId id="2476" r:id="rId12"/>
    <p:sldId id="2468" r:id="rId13"/>
    <p:sldId id="2473" r:id="rId14"/>
    <p:sldId id="2477" r:id="rId15"/>
    <p:sldId id="2475" r:id="rId16"/>
    <p:sldId id="2478" r:id="rId17"/>
    <p:sldId id="2474" r:id="rId18"/>
    <p:sldId id="2487" r:id="rId19"/>
    <p:sldId id="2466" r:id="rId20"/>
    <p:sldId id="2463" r:id="rId21"/>
    <p:sldId id="2490" r:id="rId22"/>
    <p:sldId id="2469" r:id="rId23"/>
    <p:sldId id="2471" r:id="rId24"/>
    <p:sldId id="2472" r:id="rId25"/>
    <p:sldId id="2485" r:id="rId26"/>
    <p:sldId id="2491" r:id="rId27"/>
    <p:sldId id="2481" r:id="rId28"/>
    <p:sldId id="2488" r:id="rId29"/>
    <p:sldId id="2470" r:id="rId30"/>
    <p:sldId id="2479" r:id="rId31"/>
    <p:sldId id="2480" r:id="rId32"/>
    <p:sldId id="2482" r:id="rId33"/>
    <p:sldId id="2436" r:id="rId3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 horzBarState="maximized">
    <p:restoredLeft sz="27719" autoAdjust="0"/>
    <p:restoredTop sz="95033" autoAdjust="0"/>
  </p:normalViewPr>
  <p:slideViewPr>
    <p:cSldViewPr snapToGrid="0">
      <p:cViewPr varScale="1">
        <p:scale>
          <a:sx n="161" d="100"/>
          <a:sy n="161" d="100"/>
        </p:scale>
        <p:origin x="1182" y="14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122" d="100"/>
          <a:sy n="122" d="100"/>
        </p:scale>
        <p:origin x="63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12826-8D90-4D69-9B6E-F96A249CD486}" type="datetime1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739A-FCEC-4E58-9BB4-795CA6C85AA0}" type="datetime1">
              <a:rPr lang="de-DE" smtClean="0"/>
              <a:pPr/>
              <a:t>31.08.2023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dk1" tx1="lt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7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52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7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7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34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6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0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52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svg"/><Relationship Id="rId19" Type="http://schemas.openxmlformats.org/officeDocument/2006/relationships/image" Target="../media/image31.sv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microsoft.com/office/2007/relationships/hdphoto" Target="../media/hdphoto1.wdp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345" y="5456177"/>
            <a:ext cx="952262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186994" y="4412841"/>
            <a:ext cx="9814963" cy="9598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7560"/>
              </a:lnSpc>
              <a:buNone/>
            </a:pPr>
            <a:r>
              <a:rPr lang="en-US" sz="6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Produktdatenanalyse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186994" y="5745561"/>
            <a:ext cx="9814963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spcBef>
                <a:spcPts val="2879"/>
              </a:spcBef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Benjamin Binder - DataCraft 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6994" y="6328078"/>
            <a:ext cx="9814963" cy="1593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56"/>
              </a:lnSpc>
              <a:spcBef>
                <a:spcPts val="2275"/>
              </a:spcBef>
              <a:buNone/>
            </a:pPr>
            <a:r>
              <a:rPr lang="en-US" sz="1121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FOR INTERNAL USE ONLY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rcRect t="24219" b="24219"/>
          <a:stretch/>
        </p:blipFill>
        <p:spPr>
          <a:xfrm>
            <a:off x="0" y="0"/>
            <a:ext cx="12188952" cy="41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394260" y="6311211"/>
            <a:ext cx="1403480" cy="343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2021</a:t>
            </a:r>
            <a:endParaRPr lang="en-US" sz="4400" dirty="0"/>
          </a:p>
        </p:txBody>
      </p:sp>
      <p:pic>
        <p:nvPicPr>
          <p:cNvPr id="13" name="Grafik 12" descr="Ein Bild, das Text, Screenshot, Schrift, Diagramm enthält.">
            <a:extLst>
              <a:ext uri="{FF2B5EF4-FFF2-40B4-BE49-F238E27FC236}">
                <a16:creationId xmlns:a16="http://schemas.microsoft.com/office/drawing/2014/main" id="{B99D00E2-E358-EEA7-6C1A-B74DFFC4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99" y="1462333"/>
            <a:ext cx="5648590" cy="4236443"/>
          </a:xfrm>
          <a:prstGeom prst="rect">
            <a:avLst/>
          </a:prstGeom>
        </p:spPr>
      </p:pic>
      <p:pic>
        <p:nvPicPr>
          <p:cNvPr id="19" name="Grafik 18" descr="Ein Bild, das Text, Screenshot, Farbigkeit, Diagramm enthält.">
            <a:extLst>
              <a:ext uri="{FF2B5EF4-FFF2-40B4-BE49-F238E27FC236}">
                <a16:creationId xmlns:a16="http://schemas.microsoft.com/office/drawing/2014/main" id="{364531C9-7632-AFA2-C44A-205231E4A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19" y="1462334"/>
            <a:ext cx="5648590" cy="42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1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5446278" y="6454477"/>
            <a:ext cx="1299444" cy="4761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2022</a:t>
            </a:r>
            <a:endParaRPr lang="en-US" sz="4400" dirty="0"/>
          </a:p>
        </p:txBody>
      </p:sp>
      <p:pic>
        <p:nvPicPr>
          <p:cNvPr id="15" name="Grafik 14" descr="Ein Bild, das Text, Screenshot, Schrift, Diagramm enthält.">
            <a:extLst>
              <a:ext uri="{FF2B5EF4-FFF2-40B4-BE49-F238E27FC236}">
                <a16:creationId xmlns:a16="http://schemas.microsoft.com/office/drawing/2014/main" id="{FA4AD5F2-3F77-82BF-DFE2-E4D256D5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13" y="1289411"/>
            <a:ext cx="6218139" cy="46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5419731" y="6201322"/>
            <a:ext cx="1352538" cy="5501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2022</a:t>
            </a:r>
            <a:endParaRPr lang="en-US" sz="4400" dirty="0"/>
          </a:p>
        </p:txBody>
      </p:sp>
      <p:pic>
        <p:nvPicPr>
          <p:cNvPr id="15" name="Grafik 14" descr="Ein Bild, das Text, Screenshot, Schrift, Diagramm enthält.">
            <a:extLst>
              <a:ext uri="{FF2B5EF4-FFF2-40B4-BE49-F238E27FC236}">
                <a16:creationId xmlns:a16="http://schemas.microsoft.com/office/drawing/2014/main" id="{FA4AD5F2-3F77-82BF-DFE2-E4D256D5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2" y="1310965"/>
            <a:ext cx="5606574" cy="4204931"/>
          </a:xfrm>
          <a:prstGeom prst="rect">
            <a:avLst/>
          </a:prstGeom>
        </p:spPr>
      </p:pic>
      <p:pic>
        <p:nvPicPr>
          <p:cNvPr id="21" name="Grafik 20" descr="Ein Bild, das Text, Screenshot, Farbigkeit, Diagramm enthält.">
            <a:extLst>
              <a:ext uri="{FF2B5EF4-FFF2-40B4-BE49-F238E27FC236}">
                <a16:creationId xmlns:a16="http://schemas.microsoft.com/office/drawing/2014/main" id="{B947458A-C730-CDFD-E7F1-4B0241C54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43" y="1359766"/>
            <a:ext cx="5541507" cy="41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704875" y="6216414"/>
            <a:ext cx="628493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2020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806417" y="6216414"/>
            <a:ext cx="576118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2021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9866524" y="6216414"/>
            <a:ext cx="618018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2022</a:t>
            </a:r>
            <a:endParaRPr lang="en-US" dirty="0"/>
          </a:p>
        </p:txBody>
      </p:sp>
      <p:pic>
        <p:nvPicPr>
          <p:cNvPr id="17" name="Grafik 16" descr="Ein Bild, das Text, Screenshot, Farbigkeit, Diagramm enthält.">
            <a:extLst>
              <a:ext uri="{FF2B5EF4-FFF2-40B4-BE49-F238E27FC236}">
                <a16:creationId xmlns:a16="http://schemas.microsoft.com/office/drawing/2014/main" id="{CBC903AE-502F-0160-6266-6A27EF79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6" y="1316502"/>
            <a:ext cx="2921164" cy="2158879"/>
          </a:xfrm>
          <a:prstGeom prst="rect">
            <a:avLst/>
          </a:prstGeom>
        </p:spPr>
      </p:pic>
      <p:pic>
        <p:nvPicPr>
          <p:cNvPr id="19" name="Grafik 18" descr="Ein Bild, das Text, Screenshot, Farbigkeit, Diagramm enthält.">
            <a:extLst>
              <a:ext uri="{FF2B5EF4-FFF2-40B4-BE49-F238E27FC236}">
                <a16:creationId xmlns:a16="http://schemas.microsoft.com/office/drawing/2014/main" id="{364531C9-7632-AFA2-C44A-205231E4A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224" y="1316502"/>
            <a:ext cx="2878505" cy="2158879"/>
          </a:xfrm>
          <a:prstGeom prst="rect">
            <a:avLst/>
          </a:prstGeom>
        </p:spPr>
      </p:pic>
      <p:pic>
        <p:nvPicPr>
          <p:cNvPr id="21" name="Grafik 20" descr="Ein Bild, das Text, Screenshot, Farbigkeit, Diagramm enthält.">
            <a:extLst>
              <a:ext uri="{FF2B5EF4-FFF2-40B4-BE49-F238E27FC236}">
                <a16:creationId xmlns:a16="http://schemas.microsoft.com/office/drawing/2014/main" id="{B947458A-C730-CDFD-E7F1-4B0241C54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128" y="1316502"/>
            <a:ext cx="2837636" cy="2128227"/>
          </a:xfrm>
          <a:prstGeom prst="rect">
            <a:avLst/>
          </a:prstGeom>
        </p:spPr>
      </p:pic>
      <p:pic>
        <p:nvPicPr>
          <p:cNvPr id="6" name="Grafik 5" descr="Ein Bild, das Text, Diagramm, Reihe, Origami enthält.">
            <a:extLst>
              <a:ext uri="{FF2B5EF4-FFF2-40B4-BE49-F238E27FC236}">
                <a16:creationId xmlns:a16="http://schemas.microsoft.com/office/drawing/2014/main" id="{9D28E347-A5D0-8ED7-FE87-861C37F0F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46" y="3701775"/>
            <a:ext cx="2909454" cy="2182091"/>
          </a:xfrm>
          <a:prstGeom prst="rect">
            <a:avLst/>
          </a:prstGeom>
        </p:spPr>
      </p:pic>
      <p:pic>
        <p:nvPicPr>
          <p:cNvPr id="10" name="Grafik 9" descr="Ein Bild, das Diagramm, Text, Reihe enthält.">
            <a:extLst>
              <a:ext uri="{FF2B5EF4-FFF2-40B4-BE49-F238E27FC236}">
                <a16:creationId xmlns:a16="http://schemas.microsoft.com/office/drawing/2014/main" id="{9114CDF3-D493-78A7-DB4C-275645403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24" y="3697921"/>
            <a:ext cx="2909454" cy="2182091"/>
          </a:xfrm>
          <a:prstGeom prst="rect">
            <a:avLst/>
          </a:prstGeom>
        </p:spPr>
      </p:pic>
      <p:pic>
        <p:nvPicPr>
          <p:cNvPr id="14" name="Grafik 13" descr="Ein Bild, das Text, Reihe, Diagramm enthält.">
            <a:extLst>
              <a:ext uri="{FF2B5EF4-FFF2-40B4-BE49-F238E27FC236}">
                <a16:creationId xmlns:a16="http://schemas.microsoft.com/office/drawing/2014/main" id="{C9E6BC2E-4A70-6478-B4EB-26A7244E8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3128" y="3735218"/>
            <a:ext cx="2837636" cy="21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633B8E-C5D0-EFFB-81AA-53F598524782}"/>
              </a:ext>
            </a:extLst>
          </p:cNvPr>
          <p:cNvSpPr txBox="1"/>
          <p:nvPr/>
        </p:nvSpPr>
        <p:spPr>
          <a:xfrm>
            <a:off x="3734789" y="1270660"/>
            <a:ext cx="48301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u="sng" dirty="0">
                <a:solidFill>
                  <a:schemeClr val="bg1"/>
                </a:solidFill>
              </a:rPr>
              <a:t>Finanzen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DEC409-DE8A-A7CF-92F5-12FA8B1D5EDB}"/>
              </a:ext>
            </a:extLst>
          </p:cNvPr>
          <p:cNvSpPr txBox="1"/>
          <p:nvPr/>
        </p:nvSpPr>
        <p:spPr>
          <a:xfrm>
            <a:off x="4149678" y="3043052"/>
            <a:ext cx="4000390" cy="1856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56"/>
              </a:lnSpc>
            </a:pP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Kosten</a:t>
            </a:r>
            <a:endParaRPr lang="en-US" sz="1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2856"/>
              </a:lnSpc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 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Durchschnittskosten</a:t>
            </a: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pro Einheit</a:t>
            </a:r>
            <a:endParaRPr lang="en-US" sz="1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2856"/>
              </a:lnSpc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   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Verhältnis</a:t>
            </a: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Arbeits</a:t>
            </a: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.-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zu</a:t>
            </a: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Materialkosten</a:t>
            </a:r>
            <a:endParaRPr lang="en-US" sz="1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 algn="ctr">
              <a:lnSpc>
                <a:spcPts val="2856"/>
              </a:lnSpc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   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Gewinne</a:t>
            </a:r>
            <a:endParaRPr lang="en-US" sz="1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8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Faktoren zur Kosten.- &amp; Gewinnermittlung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5429" y="2451503"/>
            <a:ext cx="818945" cy="8284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8292" y="2451503"/>
            <a:ext cx="818945" cy="8284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1017" y="3961409"/>
            <a:ext cx="2199725" cy="3809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8292" y="4689033"/>
            <a:ext cx="818945" cy="82846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5429" y="4689033"/>
            <a:ext cx="818945" cy="82846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0115" y="3961409"/>
            <a:ext cx="2199725" cy="3809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4086" y="3050065"/>
            <a:ext cx="1866433" cy="186643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5280580" y="3647312"/>
            <a:ext cx="1627698" cy="44786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64"/>
              </a:lnSpc>
              <a:buNone/>
            </a:pPr>
            <a:r>
              <a:rPr lang="en-US" sz="1575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Gewinnspanne &amp;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80580" y="4157069"/>
            <a:ext cx="1627698" cy="1492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176"/>
              </a:lnSpc>
              <a:spcBef>
                <a:spcPts val="478"/>
              </a:spcBef>
              <a:buNone/>
            </a:pPr>
            <a:r>
              <a:rPr lang="en-US" sz="1050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Gesamtkosten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918558" y="1792560"/>
            <a:ext cx="714196" cy="714196"/>
          </a:xfrm>
          <a:prstGeom prst="ellipse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12483" y="1989552"/>
            <a:ext cx="333292" cy="323769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115926" y="2020657"/>
            <a:ext cx="1707406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Arbeitskosten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556198" y="1792560"/>
            <a:ext cx="714196" cy="714196"/>
          </a:xfrm>
          <a:prstGeom prst="ellipse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2410" y="1957086"/>
            <a:ext cx="399950" cy="390427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8365621" y="2020657"/>
            <a:ext cx="1822629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Materialkosten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9375018" y="3623356"/>
            <a:ext cx="714196" cy="714196"/>
          </a:xfrm>
          <a:prstGeom prst="ellipse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98206" y="3846541"/>
            <a:ext cx="285679" cy="285679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10184441" y="3722898"/>
            <a:ext cx="1675981" cy="5118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Erforderlicher Verkaufspreis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7556198" y="5454153"/>
            <a:ext cx="714196" cy="714196"/>
          </a:xfrm>
          <a:prstGeom prst="ellipse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76" y="5694005"/>
            <a:ext cx="323769" cy="238065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8365621" y="5553694"/>
            <a:ext cx="1319835" cy="5118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Kosten pro Einheit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3918558" y="5454153"/>
            <a:ext cx="714196" cy="714196"/>
          </a:xfrm>
          <a:prstGeom prst="ellipse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pic>
        <p:nvPicPr>
          <p:cNvPr id="25" name="Object 24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08267" y="5673081"/>
            <a:ext cx="323769" cy="295201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409223" y="5553694"/>
            <a:ext cx="1414109" cy="5118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Produzierte Einheiten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099737" y="3623356"/>
            <a:ext cx="714196" cy="714196"/>
          </a:xfrm>
          <a:prstGeom prst="ellipse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pic>
        <p:nvPicPr>
          <p:cNvPr id="28" name="Object 27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7813" y="3821432"/>
            <a:ext cx="323769" cy="323769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98083" y="3851453"/>
            <a:ext cx="1906428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016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Sonstigekosten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0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AB1B45-D361-21B5-4084-CCCBD8EB524D}"/>
              </a:ext>
            </a:extLst>
          </p:cNvPr>
          <p:cNvSpPr txBox="1"/>
          <p:nvPr/>
        </p:nvSpPr>
        <p:spPr>
          <a:xfrm>
            <a:off x="5266285" y="32063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Produktkosten</a:t>
            </a:r>
          </a:p>
        </p:txBody>
      </p:sp>
      <p:pic>
        <p:nvPicPr>
          <p:cNvPr id="6" name="Grafik 5" descr="Ein Bild, das Reihe, Diagramm, Text, Origami enthält.">
            <a:extLst>
              <a:ext uri="{FF2B5EF4-FFF2-40B4-BE49-F238E27FC236}">
                <a16:creationId xmlns:a16="http://schemas.microsoft.com/office/drawing/2014/main" id="{1A1FCFB1-6EDB-4E9B-8B60-3E1C3659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1" y="978230"/>
            <a:ext cx="3671455" cy="2753591"/>
          </a:xfrm>
          <a:prstGeom prst="rect">
            <a:avLst/>
          </a:prstGeom>
        </p:spPr>
      </p:pic>
      <p:pic>
        <p:nvPicPr>
          <p:cNvPr id="8" name="Grafik 7" descr="Ein Bild, das Diagramm, Reihe, Text enthält.">
            <a:extLst>
              <a:ext uri="{FF2B5EF4-FFF2-40B4-BE49-F238E27FC236}">
                <a16:creationId xmlns:a16="http://schemas.microsoft.com/office/drawing/2014/main" id="{DCBDED23-7C9B-92D1-5484-52B56A86B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372" y="3857996"/>
            <a:ext cx="3671456" cy="2753592"/>
          </a:xfrm>
          <a:prstGeom prst="rect">
            <a:avLst/>
          </a:prstGeom>
        </p:spPr>
      </p:pic>
      <p:pic>
        <p:nvPicPr>
          <p:cNvPr id="10" name="Grafik 9" descr="Ein Bild, das Diagramm, Reihe, Text enthält.">
            <a:extLst>
              <a:ext uri="{FF2B5EF4-FFF2-40B4-BE49-F238E27FC236}">
                <a16:creationId xmlns:a16="http://schemas.microsoft.com/office/drawing/2014/main" id="{9DA618D5-6EC3-DC47-5B8A-BB8836D9A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96" y="978230"/>
            <a:ext cx="3671455" cy="275359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A40545-3F3E-5278-0233-C1D8E210EDF6}"/>
              </a:ext>
            </a:extLst>
          </p:cNvPr>
          <p:cNvSpPr txBox="1"/>
          <p:nvPr/>
        </p:nvSpPr>
        <p:spPr>
          <a:xfrm>
            <a:off x="4298372" y="1812315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Komplette Kosten für die jeweiligen Jahre</a:t>
            </a:r>
          </a:p>
        </p:txBody>
      </p:sp>
    </p:spTree>
    <p:extLst>
      <p:ext uri="{BB962C8B-B14F-4D97-AF65-F5344CB8AC3E}">
        <p14:creationId xmlns:p14="http://schemas.microsoft.com/office/powerpoint/2010/main" val="318690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AB1B45-D361-21B5-4084-CCCBD8EB524D}"/>
              </a:ext>
            </a:extLst>
          </p:cNvPr>
          <p:cNvSpPr txBox="1"/>
          <p:nvPr/>
        </p:nvSpPr>
        <p:spPr>
          <a:xfrm>
            <a:off x="2903517" y="2464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Produktkosten</a:t>
            </a:r>
          </a:p>
        </p:txBody>
      </p:sp>
      <p:pic>
        <p:nvPicPr>
          <p:cNvPr id="6" name="Grafik 5" descr="Ein Bild, das Reihe, Diagramm, Text, Origami enthält.">
            <a:extLst>
              <a:ext uri="{FF2B5EF4-FFF2-40B4-BE49-F238E27FC236}">
                <a16:creationId xmlns:a16="http://schemas.microsoft.com/office/drawing/2014/main" id="{1A1FCFB1-6EDB-4E9B-8B60-3E1C3659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65" y="246415"/>
            <a:ext cx="3681350" cy="1914896"/>
          </a:xfrm>
          <a:prstGeom prst="rect">
            <a:avLst/>
          </a:prstGeom>
        </p:spPr>
      </p:pic>
      <p:pic>
        <p:nvPicPr>
          <p:cNvPr id="8" name="Grafik 7" descr="Ein Bild, das Diagramm, Reihe, Text enthält.">
            <a:extLst>
              <a:ext uri="{FF2B5EF4-FFF2-40B4-BE49-F238E27FC236}">
                <a16:creationId xmlns:a16="http://schemas.microsoft.com/office/drawing/2014/main" id="{DCBDED23-7C9B-92D1-5484-52B56A86B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64" y="2451135"/>
            <a:ext cx="3681350" cy="1914896"/>
          </a:xfrm>
          <a:prstGeom prst="rect">
            <a:avLst/>
          </a:prstGeom>
        </p:spPr>
      </p:pic>
      <p:pic>
        <p:nvPicPr>
          <p:cNvPr id="10" name="Grafik 9" descr="Ein Bild, das Diagramm, Reihe, Text enthält.">
            <a:extLst>
              <a:ext uri="{FF2B5EF4-FFF2-40B4-BE49-F238E27FC236}">
                <a16:creationId xmlns:a16="http://schemas.microsoft.com/office/drawing/2014/main" id="{9DA618D5-6EC3-DC47-5B8A-BB8836D9A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164" y="4696691"/>
            <a:ext cx="3681350" cy="191489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7A02CB-73EF-76EE-2170-B352748EA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83" y="1680448"/>
            <a:ext cx="6506705" cy="48747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EE115BA-CC3A-9013-E471-92AA61BBF266}"/>
              </a:ext>
            </a:extLst>
          </p:cNvPr>
          <p:cNvSpPr txBox="1"/>
          <p:nvPr/>
        </p:nvSpPr>
        <p:spPr>
          <a:xfrm>
            <a:off x="1916868" y="1009598"/>
            <a:ext cx="363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Komplette Kosten Der Produkte zusammengefasst</a:t>
            </a:r>
          </a:p>
        </p:txBody>
      </p:sp>
    </p:spTree>
    <p:extLst>
      <p:ext uri="{BB962C8B-B14F-4D97-AF65-F5344CB8AC3E}">
        <p14:creationId xmlns:p14="http://schemas.microsoft.com/office/powerpoint/2010/main" val="296304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Farbigkeit enthält.">
            <a:extLst>
              <a:ext uri="{FF2B5EF4-FFF2-40B4-BE49-F238E27FC236}">
                <a16:creationId xmlns:a16="http://schemas.microsoft.com/office/drawing/2014/main" id="{00CBA473-E29B-C31D-3532-141C7E9F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72" y="1995055"/>
            <a:ext cx="4692732" cy="3519549"/>
          </a:xfrm>
          <a:prstGeom prst="rect">
            <a:avLst/>
          </a:prstGeom>
        </p:spPr>
      </p:pic>
      <p:pic>
        <p:nvPicPr>
          <p:cNvPr id="7" name="Grafik 6" descr="Ein Bild, das Text, Screenshot, Schrift, parallel enthält.&#10;&#10;Automatisch generierte Beschreibung">
            <a:extLst>
              <a:ext uri="{FF2B5EF4-FFF2-40B4-BE49-F238E27FC236}">
                <a16:creationId xmlns:a16="http://schemas.microsoft.com/office/drawing/2014/main" id="{FDB4D9F5-69AB-7925-6197-932871D62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48" y="1995054"/>
            <a:ext cx="4692732" cy="351954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90F6AA9-C1F1-A0FD-4ECF-E22FC35ECC33}"/>
              </a:ext>
            </a:extLst>
          </p:cNvPr>
          <p:cNvSpPr txBox="1"/>
          <p:nvPr/>
        </p:nvSpPr>
        <p:spPr>
          <a:xfrm>
            <a:off x="3341914" y="665018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Produzierte Einheiten und Durchschnittskosten pro Einheit</a:t>
            </a:r>
          </a:p>
        </p:txBody>
      </p:sp>
    </p:spTree>
    <p:extLst>
      <p:ext uri="{BB962C8B-B14F-4D97-AF65-F5344CB8AC3E}">
        <p14:creationId xmlns:p14="http://schemas.microsoft.com/office/powerpoint/2010/main" val="216511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Diagramm, Reihe enthält.">
            <a:extLst>
              <a:ext uri="{FF2B5EF4-FFF2-40B4-BE49-F238E27FC236}">
                <a16:creationId xmlns:a16="http://schemas.microsoft.com/office/drawing/2014/main" id="{1528875F-DEDC-6F0E-C6AF-0EC33757B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1864427"/>
            <a:ext cx="5056909" cy="37926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18A4D1-39D4-970A-2B46-D6901BFD76EC}"/>
              </a:ext>
            </a:extLst>
          </p:cNvPr>
          <p:cNvSpPr txBox="1"/>
          <p:nvPr/>
        </p:nvSpPr>
        <p:spPr>
          <a:xfrm>
            <a:off x="3599868" y="736270"/>
            <a:ext cx="49922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Verhältnis</a:t>
            </a:r>
            <a:r>
              <a:rPr lang="en-US" sz="2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Arbeits</a:t>
            </a:r>
            <a:r>
              <a:rPr lang="en-US" sz="2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.-</a:t>
            </a:r>
            <a:r>
              <a:rPr lang="en-US" sz="24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zu</a:t>
            </a:r>
            <a:r>
              <a:rPr lang="en-US" sz="2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Materialkosten</a:t>
            </a:r>
            <a:endParaRPr lang="en-US" sz="24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F858C53-0C2D-74E0-052C-19C2967A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70684"/>
              </p:ext>
            </p:extLst>
          </p:nvPr>
        </p:nvGraphicFramePr>
        <p:xfrm>
          <a:off x="7412264" y="2380301"/>
          <a:ext cx="2984500" cy="2095500"/>
        </p:xfrm>
        <a:graphic>
          <a:graphicData uri="http://schemas.openxmlformats.org/drawingml/2006/table">
            <a:tbl>
              <a:tblPr/>
              <a:tblGrid>
                <a:gridCol w="710444">
                  <a:extLst>
                    <a:ext uri="{9D8B030D-6E8A-4147-A177-3AD203B41FA5}">
                      <a16:colId xmlns:a16="http://schemas.microsoft.com/office/drawing/2014/main" val="2422609431"/>
                    </a:ext>
                  </a:extLst>
                </a:gridCol>
                <a:gridCol w="2274056">
                  <a:extLst>
                    <a:ext uri="{9D8B030D-6E8A-4147-A177-3AD203B41FA5}">
                      <a16:colId xmlns:a16="http://schemas.microsoft.com/office/drawing/2014/main" val="25053691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Produkttyp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Produkttyp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26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Wi-Fi Smelly Socks Detector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2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Bluetooth Banana Phone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00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Virtual Reality Nose Hair Trimmer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38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Robotic Pizza Butler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1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Selfie Toaster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7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Electric Toothbrush Karaoke 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88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Solar-Powered Rain Cloud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997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Quantum Potato Computer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031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BananaBox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483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Cheese 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3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30898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Übersicht der Analyse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123669"/>
            <a:ext cx="5523119" cy="2342564"/>
          </a:xfrm>
          <a:prstGeom prst="rect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sp>
        <p:nvSpPr>
          <p:cNvPr id="4" name="Object 3"/>
          <p:cNvSpPr/>
          <p:nvPr/>
        </p:nvSpPr>
        <p:spPr>
          <a:xfrm>
            <a:off x="761810" y="1347897"/>
            <a:ext cx="5551687" cy="3626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56"/>
              </a:lnSpc>
              <a:buNone/>
            </a:pPr>
            <a:r>
              <a:rPr lang="en-US" sz="25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Produkte</a:t>
            </a:r>
            <a:endParaRPr lang="en-US" sz="255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 algn="l">
              <a:lnSpc>
                <a:spcPts val="2856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-      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Übersicht</a:t>
            </a: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der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Produkte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6189702" y="1123669"/>
            <a:ext cx="5523119" cy="2342564"/>
          </a:xfrm>
          <a:prstGeom prst="rect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sp>
        <p:nvSpPr>
          <p:cNvPr id="6" name="Object 5"/>
          <p:cNvSpPr/>
          <p:nvPr/>
        </p:nvSpPr>
        <p:spPr>
          <a:xfrm>
            <a:off x="6475381" y="1347897"/>
            <a:ext cx="5551687" cy="3626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56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</a:t>
            </a:r>
          </a:p>
          <a:p>
            <a:pPr marL="457200" indent="-457200" algn="l">
              <a:lnSpc>
                <a:spcPts val="2856"/>
              </a:lnSpc>
              <a:buFontTx/>
              <a:buChar char="-"/>
            </a:pP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Volumen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 marL="457200" indent="-457200" algn="l">
              <a:lnSpc>
                <a:spcPts val="2856"/>
              </a:lnSpc>
              <a:buFontTx/>
              <a:buChar char="-"/>
            </a:pP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Jahresvolumen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 marL="457200" indent="-457200" algn="l">
              <a:lnSpc>
                <a:spcPts val="2856"/>
              </a:lnSpc>
              <a:buFontTx/>
              <a:buChar char="-"/>
            </a:pP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Monatsvolumen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476131" y="3656686"/>
            <a:ext cx="5523119" cy="2342564"/>
          </a:xfrm>
          <a:prstGeom prst="rect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sp>
        <p:nvSpPr>
          <p:cNvPr id="8" name="Object 7"/>
          <p:cNvSpPr/>
          <p:nvPr/>
        </p:nvSpPr>
        <p:spPr>
          <a:xfrm>
            <a:off x="761810" y="3880914"/>
            <a:ext cx="5551687" cy="3626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56"/>
              </a:lnSpc>
              <a:buNone/>
            </a:pPr>
            <a:r>
              <a:rPr lang="en-US" sz="25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Finanzen</a:t>
            </a:r>
            <a:endParaRPr lang="en-US" sz="255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 marL="457200" indent="-457200" algn="l">
              <a:lnSpc>
                <a:spcPts val="2856"/>
              </a:lnSpc>
              <a:buFontTx/>
              <a:buChar char="-"/>
            </a:pP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Kosten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>
              <a:lnSpc>
                <a:spcPts val="2856"/>
              </a:lnSpc>
            </a:pP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-      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Durchschnittskosten</a:t>
            </a: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pro Einheit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>
              <a:lnSpc>
                <a:spcPts val="2856"/>
              </a:lnSpc>
            </a:pP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-      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Verhältnis</a:t>
            </a: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Arbeits</a:t>
            </a: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.-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zu</a:t>
            </a: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Materialkosten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>
              <a:lnSpc>
                <a:spcPts val="2856"/>
              </a:lnSpc>
            </a:pP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-      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Gewinne</a:t>
            </a: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>
              <a:lnSpc>
                <a:spcPts val="2856"/>
              </a:lnSpc>
            </a:pP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 marL="457200" indent="-457200" algn="l">
              <a:lnSpc>
                <a:spcPts val="2856"/>
              </a:lnSpc>
              <a:buFontTx/>
              <a:buChar char="-"/>
            </a:pPr>
            <a:endParaRPr lang="en-US" sz="20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189702" y="3656686"/>
            <a:ext cx="5523119" cy="2342564"/>
          </a:xfrm>
          <a:prstGeom prst="rect">
            <a:avLst/>
          </a:prstGeom>
          <a:solidFill>
            <a:srgbClr val="758BFD"/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Object 9"/>
          <p:cNvSpPr/>
          <p:nvPr/>
        </p:nvSpPr>
        <p:spPr>
          <a:xfrm>
            <a:off x="6475381" y="3880914"/>
            <a:ext cx="5551687" cy="3626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56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Prognose &amp; </a:t>
            </a:r>
            <a:r>
              <a:rPr lang="en-US" sz="25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Empfehlung</a:t>
            </a:r>
            <a:endParaRPr lang="en-US" sz="255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pPr marL="457200" indent="-457200" algn="l">
              <a:lnSpc>
                <a:spcPts val="2856"/>
              </a:lnSpc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Prognose für 2023</a:t>
            </a:r>
          </a:p>
          <a:p>
            <a:pPr marL="285750" indent="-285750" algn="l">
              <a:lnSpc>
                <a:spcPts val="2856"/>
              </a:lnSpc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  </a:t>
            </a:r>
            <a:r>
              <a:rPr lang="en-US" sz="20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Empfehlungen</a:t>
            </a:r>
            <a:r>
              <a:rPr lang="en-US" sz="20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für 2023</a:t>
            </a:r>
            <a:endParaRPr lang="en-US" sz="2000" dirty="0"/>
          </a:p>
        </p:txBody>
      </p:sp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5245530F-24FE-D503-D307-4C0776B7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" y="4127635"/>
            <a:ext cx="8098973" cy="2371913"/>
          </a:xfrm>
          <a:prstGeom prst="rect">
            <a:avLst/>
          </a:prstGeom>
        </p:spPr>
      </p:pic>
      <p:pic>
        <p:nvPicPr>
          <p:cNvPr id="5" name="Grafik 4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5D4F6E9E-91BF-73A4-3637-8041F4D3A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353" y="2274125"/>
            <a:ext cx="2931451" cy="42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2B7E938-FE6E-C7D4-A9C0-271E577E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7" y="1161168"/>
            <a:ext cx="3659562" cy="2744672"/>
          </a:xfrm>
          <a:prstGeom prst="rect">
            <a:avLst/>
          </a:prstGeom>
        </p:spPr>
      </p:pic>
      <p:pic>
        <p:nvPicPr>
          <p:cNvPr id="5" name="Grafik 4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5C2303D2-7CF3-3927-FE63-EE7F29BCB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675" y="3905840"/>
            <a:ext cx="3746649" cy="2809987"/>
          </a:xfrm>
          <a:prstGeom prst="rect">
            <a:avLst/>
          </a:prstGeom>
        </p:spPr>
      </p:pic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4CF0B930-1EFA-74E2-FC5D-CFCABB66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620" y="1161167"/>
            <a:ext cx="3659565" cy="274467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9709C4A-96FD-9296-622C-818698618D6D}"/>
              </a:ext>
            </a:extLst>
          </p:cNvPr>
          <p:cNvSpPr txBox="1"/>
          <p:nvPr/>
        </p:nvSpPr>
        <p:spPr>
          <a:xfrm>
            <a:off x="4945684" y="45720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Brutto Gewinnmarge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FA12F7-4927-BBA0-5C49-F9C2576FAD5B}"/>
              </a:ext>
            </a:extLst>
          </p:cNvPr>
          <p:cNvSpPr txBox="1"/>
          <p:nvPr/>
        </p:nvSpPr>
        <p:spPr>
          <a:xfrm>
            <a:off x="4222675" y="1573579"/>
            <a:ext cx="36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Die Gewinnmarge für die jeweiligen Jahre auf Grund der vorangegangenen Erforderlichen Verkaufspreise</a:t>
            </a:r>
          </a:p>
        </p:txBody>
      </p:sp>
    </p:spTree>
    <p:extLst>
      <p:ext uri="{BB962C8B-B14F-4D97-AF65-F5344CB8AC3E}">
        <p14:creationId xmlns:p14="http://schemas.microsoft.com/office/powerpoint/2010/main" val="293974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2B7E938-FE6E-C7D4-A9C0-271E577E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538" y="238143"/>
            <a:ext cx="3696303" cy="1844203"/>
          </a:xfrm>
          <a:prstGeom prst="rect">
            <a:avLst/>
          </a:prstGeom>
        </p:spPr>
      </p:pic>
      <p:pic>
        <p:nvPicPr>
          <p:cNvPr id="5" name="Grafik 4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5C2303D2-7CF3-3927-FE63-EE7F29BCB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38" y="2454520"/>
            <a:ext cx="3696303" cy="1844203"/>
          </a:xfrm>
          <a:prstGeom prst="rect">
            <a:avLst/>
          </a:prstGeom>
        </p:spPr>
      </p:pic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4CF0B930-1EFA-74E2-FC5D-CFCABB66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38" y="4679684"/>
            <a:ext cx="3696304" cy="1844203"/>
          </a:xfrm>
          <a:prstGeom prst="rect">
            <a:avLst/>
          </a:prstGeom>
        </p:spPr>
      </p:pic>
      <p:pic>
        <p:nvPicPr>
          <p:cNvPr id="9" name="Grafik 8" descr="Ein Bild, das Screenshot, Text, Farbigkeit, lila enthält.&#10;&#10;Automatisch generierte Beschreibung">
            <a:extLst>
              <a:ext uri="{FF2B5EF4-FFF2-40B4-BE49-F238E27FC236}">
                <a16:creationId xmlns:a16="http://schemas.microsoft.com/office/drawing/2014/main" id="{48B94357-40AD-3143-51CC-1E8730FE3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06" y="1846613"/>
            <a:ext cx="7070484" cy="47646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49A967E-9916-5772-DB60-751D069DB129}"/>
              </a:ext>
            </a:extLst>
          </p:cNvPr>
          <p:cNvSpPr txBox="1"/>
          <p:nvPr/>
        </p:nvSpPr>
        <p:spPr>
          <a:xfrm>
            <a:off x="2612571" y="238143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Brutto Gewinnmarge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C49085-A06A-581C-6F4D-0AAE746CAD79}"/>
              </a:ext>
            </a:extLst>
          </p:cNvPr>
          <p:cNvSpPr txBox="1"/>
          <p:nvPr/>
        </p:nvSpPr>
        <p:spPr>
          <a:xfrm>
            <a:off x="2040785" y="985652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Komplette Brutto Gewinnmarge Der Produkte zusammengefasst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7826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49869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762997" y="2157697"/>
            <a:ext cx="4252533" cy="37132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dirty="0"/>
          </a:p>
        </p:txBody>
      </p:sp>
      <p:pic>
        <p:nvPicPr>
          <p:cNvPr id="8" name="Grafik 7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838C765-D356-C272-A0EA-F784B242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307" y="1674421"/>
            <a:ext cx="5199413" cy="38995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5F738B4-ED43-297B-49A0-FC32BD8A2F47}"/>
              </a:ext>
            </a:extLst>
          </p:cNvPr>
          <p:cNvSpPr txBox="1"/>
          <p:nvPr/>
        </p:nvSpPr>
        <p:spPr>
          <a:xfrm>
            <a:off x="4102766" y="569209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Bruttogewinn nach Jahr &amp; Produkt</a:t>
            </a:r>
          </a:p>
        </p:txBody>
      </p:sp>
    </p:spTree>
    <p:extLst>
      <p:ext uri="{BB962C8B-B14F-4D97-AF65-F5344CB8AC3E}">
        <p14:creationId xmlns:p14="http://schemas.microsoft.com/office/powerpoint/2010/main" val="1033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633B8E-C5D0-EFFB-81AA-53F598524782}"/>
              </a:ext>
            </a:extLst>
          </p:cNvPr>
          <p:cNvSpPr txBox="1"/>
          <p:nvPr/>
        </p:nvSpPr>
        <p:spPr>
          <a:xfrm>
            <a:off x="412624" y="1201127"/>
            <a:ext cx="1145255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Prognose &amp; </a:t>
            </a:r>
            <a:r>
              <a:rPr lang="en-US" sz="8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Empfehlung</a:t>
            </a:r>
            <a:endParaRPr lang="en-US" sz="8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  <a:cs typeface="Space Grotesk" pitchFamily="34" charset="-120"/>
            </a:endParaRPr>
          </a:p>
          <a:p>
            <a:endParaRPr lang="de-DE" sz="8800" u="sng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F508B9-D360-5E49-A19F-9FE653DB30E5}"/>
              </a:ext>
            </a:extLst>
          </p:cNvPr>
          <p:cNvSpPr txBox="1"/>
          <p:nvPr/>
        </p:nvSpPr>
        <p:spPr>
          <a:xfrm>
            <a:off x="4762004" y="3588809"/>
            <a:ext cx="2522101" cy="1113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56"/>
              </a:lnSpc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Prognose für 2023</a:t>
            </a:r>
          </a:p>
          <a:p>
            <a:pPr algn="ctr">
              <a:lnSpc>
                <a:spcPts val="2856"/>
              </a:lnSpc>
            </a:pP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Empfehlungen</a:t>
            </a: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für 2023</a:t>
            </a:r>
            <a:endParaRPr lang="en-US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13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Prognose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49869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Prognose an hand der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zu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Verfügung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gestellten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Daten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pic>
        <p:nvPicPr>
          <p:cNvPr id="13" name="Grafik 12" descr="Ein Bild, das Text, Screenshot, Diagramm, Schrift enthält.">
            <a:extLst>
              <a:ext uri="{FF2B5EF4-FFF2-40B4-BE49-F238E27FC236}">
                <a16:creationId xmlns:a16="http://schemas.microsoft.com/office/drawing/2014/main" id="{6E9CD948-94F6-2471-C270-2551D9B4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687" y="1602222"/>
            <a:ext cx="6715578" cy="45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Empfehlung</a:t>
            </a: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37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49869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Die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Empfehlung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basiert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auf den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zu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Verfügung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gestellten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Daten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307507" y="2157697"/>
            <a:ext cx="9708023" cy="37132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Ohne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gravierende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Vorkomnisse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sollte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die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Bewinnspanne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stabil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bleiben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.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Empfehlung</a:t>
            </a: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37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49869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Die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Empfehlung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basiert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auf den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zu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Verfügung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gestellten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Daten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307507" y="2157697"/>
            <a:ext cx="9708023" cy="37132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Ohne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gravierende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Vorkomnisse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sollte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die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Bewinnspanne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stabil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bleiben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.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Könnte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durch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Aktionen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und/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oder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durch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gezielte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Werbung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gesterigert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warden.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Empfehlung</a:t>
            </a: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375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49869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Die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Empfehlung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basiert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auf den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zu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Verfügung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gestellten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Daten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für das </a:t>
            </a:r>
            <a:r>
              <a:rPr lang="en-US" sz="1875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Jahr</a:t>
            </a: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2023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307507" y="2157697"/>
            <a:ext cx="9708023" cy="37132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Ohne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gravierende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Vorkomnisse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sollte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die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Bewinnspanne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stabil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bleiben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.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Könnte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durch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Aktionen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und/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oder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durch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gezielte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Werbung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gesterigert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warden.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Die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wenig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produzierten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Produkte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sollte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geprüft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werden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, auf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Umsatz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/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Kosten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Gegebenenfals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aus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dem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Sortiment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entfernen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und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sich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nach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lukrativeren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Produkten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 </a:t>
            </a:r>
            <a:r>
              <a:rPr lang="en-US" sz="1500" b="1" dirty="0" err="1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Umschauen</a:t>
            </a:r>
            <a:r>
              <a:rPr lang="en-US" sz="1500" b="1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</a:rPr>
              <a:t>.</a:t>
            </a: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sz="1500" b="1" dirty="0">
              <a:solidFill>
                <a:srgbClr val="FFFFFF">
                  <a:alpha val="90000"/>
                </a:srgbClr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de-DE" sz="4000" spc="300"/>
              <a:t>VIELEN DANK!</a:t>
            </a:r>
          </a:p>
        </p:txBody>
      </p:sp>
      <p:pic>
        <p:nvPicPr>
          <p:cNvPr id="24" name="Online-Bildplatzhalter 23" descr="Benutz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Online-Bildplatzhalter 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-Bildplatzhalter 27" descr="Umschlag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 dirty="0"/>
              <a:t>Benjamin Binder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dirty="0"/>
              <a:t>+49 (176) 581-44588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bbinder63@gmail.com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7B9DB8-2C90-87D9-DBB6-272DF0614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Angehender </a:t>
            </a:r>
            <a:r>
              <a:rPr lang="de-DE" dirty="0" err="1"/>
              <a:t>DataAnalyst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DataCraft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633B8E-C5D0-EFFB-81AA-53F598524782}"/>
              </a:ext>
            </a:extLst>
          </p:cNvPr>
          <p:cNvSpPr txBox="1"/>
          <p:nvPr/>
        </p:nvSpPr>
        <p:spPr>
          <a:xfrm>
            <a:off x="3734789" y="1270660"/>
            <a:ext cx="47051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u="sng" dirty="0">
                <a:solidFill>
                  <a:schemeClr val="bg1"/>
                </a:solidFill>
              </a:rPr>
              <a:t>Produkte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93ED76-ED83-0626-4C8F-5BF1E762A577}"/>
              </a:ext>
            </a:extLst>
          </p:cNvPr>
          <p:cNvSpPr txBox="1"/>
          <p:nvPr/>
        </p:nvSpPr>
        <p:spPr>
          <a:xfrm>
            <a:off x="4762005" y="3059668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Übersicht</a:t>
            </a:r>
            <a:r>
              <a:rPr lang="en-US" sz="18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der </a:t>
            </a: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70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6922B8-60A1-7F8F-9492-75A0D1A9664F}"/>
              </a:ext>
            </a:extLst>
          </p:cNvPr>
          <p:cNvSpPr txBox="1"/>
          <p:nvPr/>
        </p:nvSpPr>
        <p:spPr>
          <a:xfrm>
            <a:off x="4102924" y="201880"/>
            <a:ext cx="706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solidFill>
                  <a:schemeClr val="bg1"/>
                </a:solidFill>
              </a:rPr>
              <a:t>Produktübersicht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455D53-A3F3-7B42-B3AA-95680CDC4E46}"/>
              </a:ext>
            </a:extLst>
          </p:cNvPr>
          <p:cNvSpPr txBox="1"/>
          <p:nvPr/>
        </p:nvSpPr>
        <p:spPr>
          <a:xfrm>
            <a:off x="4102924" y="988487"/>
            <a:ext cx="41431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 Wi-Fi </a:t>
            </a:r>
            <a:r>
              <a:rPr lang="de-DE" dirty="0" err="1">
                <a:solidFill>
                  <a:schemeClr val="bg1"/>
                </a:solidFill>
              </a:rPr>
              <a:t>Smelly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Socks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Detector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Bluetooth </a:t>
            </a:r>
            <a:r>
              <a:rPr lang="de-DE" dirty="0" err="1">
                <a:solidFill>
                  <a:schemeClr val="bg1"/>
                </a:solidFill>
              </a:rPr>
              <a:t>Banana</a:t>
            </a:r>
            <a:r>
              <a:rPr lang="de-DE" dirty="0">
                <a:solidFill>
                  <a:schemeClr val="bg1"/>
                </a:solidFill>
              </a:rPr>
              <a:t> Phone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Virtual Reality </a:t>
            </a:r>
            <a:r>
              <a:rPr lang="de-DE" dirty="0" err="1">
                <a:solidFill>
                  <a:schemeClr val="bg1"/>
                </a:solidFill>
              </a:rPr>
              <a:t>Nose</a:t>
            </a:r>
            <a:r>
              <a:rPr lang="de-DE" dirty="0">
                <a:solidFill>
                  <a:schemeClr val="bg1"/>
                </a:solidFill>
              </a:rPr>
              <a:t> Hair Trimmer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</a:t>
            </a:r>
            <a:r>
              <a:rPr lang="de-DE" dirty="0" err="1">
                <a:solidFill>
                  <a:schemeClr val="bg1"/>
                </a:solidFill>
              </a:rPr>
              <a:t>Robotic</a:t>
            </a:r>
            <a:r>
              <a:rPr lang="de-DE" dirty="0">
                <a:solidFill>
                  <a:schemeClr val="bg1"/>
                </a:solidFill>
              </a:rPr>
              <a:t> Pizza Butler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Selfie Toaster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Electric </a:t>
            </a:r>
            <a:r>
              <a:rPr lang="de-DE" dirty="0" err="1">
                <a:solidFill>
                  <a:schemeClr val="bg1"/>
                </a:solidFill>
              </a:rPr>
              <a:t>Toothbrush</a:t>
            </a:r>
            <a:r>
              <a:rPr lang="de-DE" dirty="0">
                <a:solidFill>
                  <a:schemeClr val="bg1"/>
                </a:solidFill>
              </a:rPr>
              <a:t> Karaoke </a:t>
            </a:r>
            <a:r>
              <a:rPr lang="de-DE" dirty="0" err="1">
                <a:solidFill>
                  <a:schemeClr val="bg1"/>
                </a:solidFill>
              </a:rPr>
              <a:t>Machine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Solar-</a:t>
            </a:r>
            <a:r>
              <a:rPr lang="de-DE" dirty="0" err="1">
                <a:solidFill>
                  <a:schemeClr val="bg1"/>
                </a:solidFill>
              </a:rPr>
              <a:t>Powered</a:t>
            </a:r>
            <a:r>
              <a:rPr lang="de-DE" dirty="0">
                <a:solidFill>
                  <a:schemeClr val="bg1"/>
                </a:solidFill>
              </a:rPr>
              <a:t> Rain Cloud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Quantum </a:t>
            </a:r>
            <a:r>
              <a:rPr lang="de-DE" dirty="0" err="1">
                <a:solidFill>
                  <a:schemeClr val="bg1"/>
                </a:solidFill>
              </a:rPr>
              <a:t>Potato</a:t>
            </a:r>
            <a:r>
              <a:rPr lang="de-DE" dirty="0">
                <a:solidFill>
                  <a:schemeClr val="bg1"/>
                </a:solidFill>
              </a:rPr>
              <a:t> Computer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</a:t>
            </a:r>
            <a:r>
              <a:rPr lang="de-DE" dirty="0" err="1">
                <a:solidFill>
                  <a:schemeClr val="bg1"/>
                </a:solidFill>
              </a:rPr>
              <a:t>BananaBox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- </a:t>
            </a:r>
            <a:r>
              <a:rPr lang="de-DE" dirty="0" err="1">
                <a:solidFill>
                  <a:schemeClr val="bg1"/>
                </a:solidFill>
              </a:rPr>
              <a:t>CheeseStation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2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1"/>
          <p:cNvSpPr/>
          <p:nvPr/>
        </p:nvSpPr>
        <p:spPr>
          <a:xfrm>
            <a:off x="11865183" y="6523887"/>
            <a:ext cx="133317" cy="191940"/>
          </a:xfrm>
          <a:prstGeom prst="rect">
            <a:avLst/>
          </a:prstGeom>
          <a:noFill/>
        </p:spPr>
        <p:txBody>
          <a:bodyPr/>
          <a:lstStyle/>
          <a:p>
            <a:endParaRPr lang="de-DE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633B8E-C5D0-EFFB-81AA-53F598524782}"/>
              </a:ext>
            </a:extLst>
          </p:cNvPr>
          <p:cNvSpPr txBox="1"/>
          <p:nvPr/>
        </p:nvSpPr>
        <p:spPr>
          <a:xfrm>
            <a:off x="3562597" y="1258785"/>
            <a:ext cx="5583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u="sng" dirty="0">
                <a:solidFill>
                  <a:schemeClr val="bg1"/>
                </a:solidFill>
              </a:rPr>
              <a:t>Produktion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2B0E5F-5BBF-7E77-7087-DF86BA6A57E4}"/>
              </a:ext>
            </a:extLst>
          </p:cNvPr>
          <p:cNvSpPr txBox="1"/>
          <p:nvPr/>
        </p:nvSpPr>
        <p:spPr>
          <a:xfrm>
            <a:off x="5399211" y="2998520"/>
            <a:ext cx="1749838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56"/>
              </a:lnSpc>
            </a:pP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Volumen</a:t>
            </a:r>
            <a:endParaRPr lang="en-US" sz="1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2856"/>
              </a:lnSpc>
            </a:pP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Jahresvolumen</a:t>
            </a:r>
            <a:endParaRPr lang="en-US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pPr algn="ctr">
              <a:lnSpc>
                <a:spcPts val="2856"/>
              </a:lnSpc>
            </a:pPr>
            <a:r>
              <a:rPr lang="en-US" sz="1800" b="1" dirty="0" err="1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</a:rPr>
              <a:t>Monatsvolumen</a:t>
            </a:r>
            <a:endParaRPr lang="en-US" sz="1800" b="1" dirty="0">
              <a:solidFill>
                <a:srgbClr val="FFFFFF"/>
              </a:solidFill>
              <a:latin typeface="Space Grotesk" pitchFamily="34" charset="0"/>
              <a:ea typeface="Space Grotesk" pitchFamily="34" charset="-12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32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3590920"/>
            <a:ext cx="3491572" cy="1981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1512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Solar-Powerred Rain Cloud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Selfie Toaster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Wi-Fi Smelly Socks Detector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BananaBox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CheeseStation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Quantum Potato Computer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507373" y="3590920"/>
            <a:ext cx="3491572" cy="1981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1512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Virtual Reality Nose Hair Trimmer 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Selfie Toaster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Wi-Fi Smelly Socks Detector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BananaBox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CheeseStation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Quantum Potato Computer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8062484" y="3590920"/>
            <a:ext cx="3491572" cy="1981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1512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Robotic Pizza Butler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Virtual Reality Nose Hair Trimmer 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Wi-Fi Smelly Socks Detector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BananaBox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CheeseStation</a:t>
            </a:r>
          </a:p>
          <a:p>
            <a:pPr marL="242900" indent="-242900" algn="l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Quantum Potato Computer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262" y="3194839"/>
            <a:ext cx="3180555" cy="952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952262" y="2369347"/>
            <a:ext cx="3491572" cy="63980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2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                 2020 </a:t>
            </a:r>
            <a:endParaRPr lang="en-US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7323" y="3194839"/>
            <a:ext cx="3180555" cy="952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507373" y="2369347"/>
            <a:ext cx="3491572" cy="63980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2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                  2021</a:t>
            </a:r>
            <a:endParaRPr lang="en-US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2385" y="3194839"/>
            <a:ext cx="3180555" cy="9523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8062484" y="2369347"/>
            <a:ext cx="3491572" cy="63980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2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                  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043949" y="6224179"/>
            <a:ext cx="1854582" cy="55606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2020</a:t>
            </a:r>
            <a:endParaRPr lang="en-US" sz="4400" dirty="0"/>
          </a:p>
        </p:txBody>
      </p:sp>
      <p:pic>
        <p:nvPicPr>
          <p:cNvPr id="11" name="Grafik 10" descr="Ein Bild, das Text, Screenshot, Schrift, Diagramm enthält.">
            <a:extLst>
              <a:ext uri="{FF2B5EF4-FFF2-40B4-BE49-F238E27FC236}">
                <a16:creationId xmlns:a16="http://schemas.microsoft.com/office/drawing/2014/main" id="{53E2109A-E6FC-D170-FB75-FC4C32A9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78" y="1537499"/>
            <a:ext cx="5566924" cy="41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043949" y="6224179"/>
            <a:ext cx="1854582" cy="55606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2020</a:t>
            </a:r>
            <a:endParaRPr lang="en-US" sz="4400" dirty="0"/>
          </a:p>
        </p:txBody>
      </p:sp>
      <p:pic>
        <p:nvPicPr>
          <p:cNvPr id="11" name="Grafik 10" descr="Ein Bild, das Text, Screenshot, Schrift, Diagramm enthält.">
            <a:extLst>
              <a:ext uri="{FF2B5EF4-FFF2-40B4-BE49-F238E27FC236}">
                <a16:creationId xmlns:a16="http://schemas.microsoft.com/office/drawing/2014/main" id="{53E2109A-E6FC-D170-FB75-FC4C32A9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4" y="1606835"/>
            <a:ext cx="5566924" cy="4175193"/>
          </a:xfrm>
          <a:prstGeom prst="rect">
            <a:avLst/>
          </a:prstGeom>
        </p:spPr>
      </p:pic>
      <p:pic>
        <p:nvPicPr>
          <p:cNvPr id="17" name="Grafik 16" descr="Ein Bild, das Text, Screenshot, Farbigkeit, Diagramm enthält.">
            <a:extLst>
              <a:ext uri="{FF2B5EF4-FFF2-40B4-BE49-F238E27FC236}">
                <a16:creationId xmlns:a16="http://schemas.microsoft.com/office/drawing/2014/main" id="{CBC903AE-502F-0160-6266-6A27EF79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04" y="1606834"/>
            <a:ext cx="5649424" cy="41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048" y="165459"/>
            <a:ext cx="12188952" cy="533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-70793" y="759380"/>
            <a:ext cx="12188952" cy="2666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 in Grafik &amp; Zahlen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872867" y="6307835"/>
            <a:ext cx="1786937" cy="6203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2021</a:t>
            </a:r>
            <a:endParaRPr lang="en-US" sz="4400" dirty="0"/>
          </a:p>
        </p:txBody>
      </p:sp>
      <p:pic>
        <p:nvPicPr>
          <p:cNvPr id="13" name="Grafik 12" descr="Ein Bild, das Text, Screenshot, Schrift, Diagramm enthält.">
            <a:extLst>
              <a:ext uri="{FF2B5EF4-FFF2-40B4-BE49-F238E27FC236}">
                <a16:creationId xmlns:a16="http://schemas.microsoft.com/office/drawing/2014/main" id="{B99D00E2-E358-EEA7-6C1A-B74DFFC4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80" y="1457833"/>
            <a:ext cx="5908392" cy="44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74_TF55661986_Win32.potx" id="{0784DF48-C25B-4EA3-A273-21F053E1DCCF}" vid="{90552AF7-D568-442C-ABA2-CC74F72D9A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Technische Präsentation</Template>
  <TotalTime>0</TotalTime>
  <Words>539</Words>
  <Application>Microsoft Office PowerPoint</Application>
  <PresentationFormat>Breitbild</PresentationFormat>
  <Paragraphs>213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Space Grotesk</vt:lpstr>
      <vt:lpstr>Wingdings</vt:lpstr>
      <vt:lpstr>Office-Design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Binder</dc:creator>
  <cp:lastModifiedBy>Benjamin Binder</cp:lastModifiedBy>
  <cp:revision>3</cp:revision>
  <dcterms:created xsi:type="dcterms:W3CDTF">2023-08-30T14:28:12Z</dcterms:created>
  <dcterms:modified xsi:type="dcterms:W3CDTF">2023-08-31T08:02:33Z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