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9" r:id="rId2"/>
    <p:sldId id="260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984801"/>
            <a:ext cx="7128792" cy="882119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rgbClr val="00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9359" y="5517232"/>
            <a:ext cx="3352801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algn="ctr"/>
            <a:r>
              <a:rPr lang="zh-CN" altLang="en-US" dirty="0" smtClean="0"/>
              <a:t>山东科技大学操作系统教研组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324" y="859144"/>
            <a:ext cx="7175351" cy="1793167"/>
          </a:xfrm>
          <a:effectLst/>
        </p:spPr>
        <p:txBody>
          <a:bodyPr>
            <a:noAutofit/>
          </a:bodyPr>
          <a:lstStyle>
            <a:lvl1pPr marL="182880" indent="0" algn="ctr">
              <a:buFontTx/>
              <a:buNone/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95536" y="1124744"/>
            <a:ext cx="8424936" cy="4896544"/>
          </a:xfrm>
        </p:spPr>
        <p:txBody>
          <a:bodyPr/>
          <a:lstStyle>
            <a:lvl1pPr marL="228600" indent="-182880">
              <a:lnSpc>
                <a:spcPct val="150000"/>
              </a:lnSpc>
              <a:buFont typeface="Wingdings" panose="05000000000000000000" pitchFamily="2" charset="2"/>
              <a:buChar char="n"/>
              <a:defRPr sz="28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548640" indent="-182880">
              <a:lnSpc>
                <a:spcPct val="150000"/>
              </a:lnSpc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822960" indent="-18288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914400" indent="0">
              <a:lnSpc>
                <a:spcPct val="150000"/>
              </a:lnSpc>
              <a:buFontTx/>
              <a:buNone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389888" indent="-18288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操作系统实践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11560" y="260648"/>
            <a:ext cx="7920880" cy="792088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8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7920880" cy="4536504"/>
          </a:xfrm>
        </p:spPr>
        <p:txBody>
          <a:bodyPr/>
          <a:lstStyle>
            <a:lvl1pPr marL="228600" indent="-182880">
              <a:lnSpc>
                <a:spcPct val="150000"/>
              </a:lnSpc>
              <a:buFont typeface="Wingdings" panose="05000000000000000000" pitchFamily="2" charset="2"/>
              <a:buChar char="n"/>
              <a:defRPr sz="28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548640" indent="-182880">
              <a:lnSpc>
                <a:spcPct val="150000"/>
              </a:lnSpc>
              <a:buFont typeface="Wingdings" panose="05000000000000000000" pitchFamily="2" charset="2"/>
              <a:buChar char="ü"/>
              <a:defRPr sz="2400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822960" indent="-18288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097280" indent="-182880">
              <a:lnSpc>
                <a:spcPct val="150000"/>
              </a:lnSpc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389888" indent="-182880">
              <a:lnSpc>
                <a:spcPct val="150000"/>
              </a:lnSpc>
              <a:buFont typeface="Wingdings" panose="05000000000000000000" pitchFamily="2" charset="2"/>
              <a:buChar char="ü"/>
              <a:defRPr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8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>
          <a:xfrm>
            <a:off x="457199" y="6172200"/>
            <a:ext cx="3178697" cy="365125"/>
          </a:xfrm>
        </p:spPr>
        <p:txBody>
          <a:bodyPr/>
          <a:lstStyle/>
          <a:p>
            <a:r>
              <a:rPr lang="zh-CN" altLang="en-US" dirty="0" smtClean="0"/>
              <a:t>操作系统实践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8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80528" y="-7147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92088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2816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6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solidFill>
            <a:srgbClr val="C00000"/>
          </a:soli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899592" y="2984801"/>
            <a:ext cx="7704856" cy="88211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 </a:t>
            </a:r>
            <a:r>
              <a:rPr lang="en-US" altLang="zh-CN" dirty="0"/>
              <a:t>Linux</a:t>
            </a:r>
            <a:r>
              <a:rPr lang="zh-CN" altLang="en-US" dirty="0"/>
              <a:t>综合应用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操作系统实践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5517449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山东科技大学操作系统教研组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0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536" y="1124744"/>
            <a:ext cx="8496944" cy="5616624"/>
          </a:xfrm>
        </p:spPr>
        <p:txBody>
          <a:bodyPr>
            <a:normAutofit/>
          </a:bodyPr>
          <a:lstStyle/>
          <a:p>
            <a:pPr marL="822960" lvl="1" indent="-457200">
              <a:buFont typeface="+mj-lt"/>
              <a:buAutoNum type="arabicPeriod" startAt="4"/>
            </a:pPr>
            <a:r>
              <a:rPr lang="zh-CN" altLang="en-US" dirty="0" smtClean="0"/>
              <a:t>登录</a:t>
            </a:r>
            <a:endParaRPr lang="zh-CN" altLang="en-US" dirty="0"/>
          </a:p>
          <a:p>
            <a:pPr lvl="2"/>
            <a:r>
              <a:rPr lang="zh-CN" altLang="en-US" dirty="0"/>
              <a:t>向服务器发送登录信息，接收并处理来自服务器的登录响应。若登录失败，返回登录界面；成功则进入主窗口。</a:t>
            </a:r>
          </a:p>
          <a:p>
            <a:pPr marL="822960" lvl="1" indent="-457200">
              <a:buFont typeface="+mj-lt"/>
              <a:buAutoNum type="arabicPeriod" startAt="4"/>
            </a:pPr>
            <a:r>
              <a:rPr lang="zh-CN" altLang="en-US" dirty="0" smtClean="0"/>
              <a:t>退出</a:t>
            </a:r>
            <a:r>
              <a:rPr lang="zh-CN" altLang="en-US" dirty="0"/>
              <a:t>登录</a:t>
            </a:r>
          </a:p>
          <a:p>
            <a:pPr lvl="2"/>
            <a:r>
              <a:rPr lang="zh-CN" altLang="en-US" dirty="0"/>
              <a:t>向服务器发送退出登录消息，并退出程序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24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服务器</a:t>
            </a:r>
            <a:r>
              <a:rPr lang="zh-CN" altLang="en-US" dirty="0" smtClean="0"/>
              <a:t>功能设计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监听</a:t>
            </a:r>
            <a:r>
              <a:rPr lang="zh-CN" altLang="en-US" dirty="0"/>
              <a:t>并响应客户端请求</a:t>
            </a:r>
          </a:p>
          <a:p>
            <a:pPr lvl="2"/>
            <a:r>
              <a:rPr lang="zh-CN" altLang="en-US" dirty="0"/>
              <a:t>监听来自客户端的各种请求并作出响应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监听</a:t>
            </a:r>
            <a:r>
              <a:rPr lang="zh-CN" altLang="en-US" dirty="0"/>
              <a:t>并广播用户状态</a:t>
            </a:r>
          </a:p>
          <a:p>
            <a:pPr lvl="2"/>
            <a:r>
              <a:rPr lang="zh-CN" altLang="en-US" dirty="0"/>
              <a:t>侦测用户在线状态，当状态发生变化时通知到各客户端。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用户</a:t>
            </a:r>
            <a:r>
              <a:rPr lang="zh-CN" altLang="en-US" dirty="0"/>
              <a:t>管理</a:t>
            </a:r>
          </a:p>
          <a:p>
            <a:pPr lvl="2"/>
            <a:r>
              <a:rPr lang="zh-CN" altLang="en-US" dirty="0"/>
              <a:t>维护用户账户资料、网络地址、状态等信息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3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536" y="908720"/>
            <a:ext cx="8424936" cy="5688632"/>
          </a:xfrm>
        </p:spPr>
        <p:txBody>
          <a:bodyPr>
            <a:normAutofit/>
          </a:bodyPr>
          <a:lstStyle/>
          <a:p>
            <a:r>
              <a:rPr lang="zh-CN" altLang="en-US" dirty="0"/>
              <a:t>数据结构（通信协议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宏定义</a:t>
            </a:r>
            <a:endParaRPr lang="zh-CN" altLang="en-US" dirty="0"/>
          </a:p>
          <a:p>
            <a:pPr lvl="2"/>
            <a:r>
              <a:rPr lang="zh-CN" altLang="en-US" dirty="0"/>
              <a:t>本系统涉及到的各种宏都定义在文件</a:t>
            </a:r>
            <a:r>
              <a:rPr lang="en-US" altLang="zh-CN" dirty="0" err="1"/>
              <a:t>common.h</a:t>
            </a:r>
            <a:r>
              <a:rPr lang="zh-CN" altLang="en-US" dirty="0"/>
              <a:t>中，主要包括消息类型，用户状态等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消息</a:t>
            </a:r>
            <a:r>
              <a:rPr lang="zh-CN" altLang="en-US" dirty="0"/>
              <a:t>类</a:t>
            </a:r>
            <a:r>
              <a:rPr lang="en-US" altLang="zh-CN" dirty="0" err="1"/>
              <a:t>QMsg</a:t>
            </a:r>
            <a:endParaRPr lang="en-US" altLang="zh-CN" dirty="0"/>
          </a:p>
          <a:p>
            <a:pPr lvl="2"/>
            <a:r>
              <a:rPr lang="zh-CN" altLang="en-US" dirty="0"/>
              <a:t>消息类用于客户端与服务器之间的通信。主要包括以下属性：消息类型、发送者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、</a:t>
            </a:r>
            <a:r>
              <a:rPr lang="zh-CN" altLang="en-US" dirty="0"/>
              <a:t>消息内容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/>
              <a:t>用户</a:t>
            </a:r>
            <a:r>
              <a:rPr lang="zh-CN" altLang="en-US" dirty="0"/>
              <a:t>类</a:t>
            </a:r>
            <a:r>
              <a:rPr lang="en-US" altLang="zh-CN" dirty="0" err="1"/>
              <a:t>QUser</a:t>
            </a:r>
            <a:endParaRPr lang="en-US" altLang="zh-CN" dirty="0"/>
          </a:p>
          <a:p>
            <a:pPr lvl="2"/>
            <a:r>
              <a:rPr lang="zh-CN" altLang="en-US" dirty="0"/>
              <a:t>主要属性包括：用户</a:t>
            </a:r>
            <a:r>
              <a:rPr lang="en-US" altLang="zh-CN" dirty="0"/>
              <a:t>ID</a:t>
            </a:r>
            <a:r>
              <a:rPr lang="zh-CN" altLang="en-US" dirty="0"/>
              <a:t>、密码、昵称、状态、</a:t>
            </a:r>
            <a:r>
              <a:rPr lang="en-US" altLang="zh-CN" dirty="0"/>
              <a:t>IP</a:t>
            </a:r>
            <a:r>
              <a:rPr lang="zh-CN" altLang="en-US" dirty="0"/>
              <a:t>、端口</a:t>
            </a:r>
            <a:r>
              <a:rPr lang="zh-CN" altLang="en-US" dirty="0" smtClean="0"/>
              <a:t>号等等。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系统实现</a:t>
            </a:r>
          </a:p>
        </p:txBody>
      </p:sp>
    </p:spTree>
    <p:extLst>
      <p:ext uri="{BB962C8B-B14F-4D97-AF65-F5344CB8AC3E}">
        <p14:creationId xmlns:p14="http://schemas.microsoft.com/office/powerpoint/2010/main" val="380896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登录</a:t>
            </a:r>
            <a:r>
              <a:rPr lang="zh-CN" altLang="en-US" dirty="0"/>
              <a:t>窗口（</a:t>
            </a:r>
            <a:r>
              <a:rPr lang="en-US" altLang="zh-CN" dirty="0" err="1" smtClean="0"/>
              <a:t>QDlgLogin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/>
              <a:t>主要功能是将登录信息（用户帐号和密码）发往服务器。当收到来自服务器的登录</a:t>
            </a:r>
            <a:r>
              <a:rPr lang="zh-CN" altLang="en-US" dirty="0"/>
              <a:t>成功消息</a:t>
            </a:r>
            <a:r>
              <a:rPr lang="zh-CN" altLang="en-US" dirty="0"/>
              <a:t>时，新建聊天窗口（</a:t>
            </a:r>
            <a:r>
              <a:rPr lang="en-US" altLang="zh-CN" dirty="0" err="1"/>
              <a:t>QDlgGChat</a:t>
            </a:r>
            <a:r>
              <a:rPr lang="zh-CN" altLang="en-US" dirty="0"/>
              <a:t>），并将登录用户</a:t>
            </a:r>
            <a:r>
              <a:rPr lang="en-US" altLang="zh-CN" dirty="0"/>
              <a:t>ID</a:t>
            </a:r>
            <a:r>
              <a:rPr lang="zh-CN" altLang="en-US" dirty="0"/>
              <a:t>、服务器</a:t>
            </a:r>
            <a:r>
              <a:rPr lang="en-US" altLang="zh-CN" dirty="0"/>
              <a:t>IP</a:t>
            </a:r>
            <a:r>
              <a:rPr lang="zh-CN" altLang="en-US" dirty="0"/>
              <a:t>地址及端口号传递给它，然后关闭自身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通过登录窗口可以打开注册窗口和设置服务器</a:t>
            </a:r>
            <a:r>
              <a:rPr lang="en-US" altLang="zh-CN" dirty="0"/>
              <a:t>IP</a:t>
            </a:r>
            <a:r>
              <a:rPr lang="zh-CN" altLang="en-US" dirty="0"/>
              <a:t>地址及端口号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登录及注册用的都是</a:t>
            </a:r>
            <a:r>
              <a:rPr lang="en-US" altLang="zh-CN" dirty="0"/>
              <a:t>TCP</a:t>
            </a:r>
            <a:r>
              <a:rPr lang="zh-CN" altLang="en-US" dirty="0"/>
              <a:t>套接字（基类是</a:t>
            </a:r>
            <a:r>
              <a:rPr lang="en-US" altLang="zh-CN" dirty="0" err="1"/>
              <a:t>QTcpSocket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5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536" y="836712"/>
            <a:ext cx="8496944" cy="5544616"/>
          </a:xfrm>
        </p:spPr>
        <p:txBody>
          <a:bodyPr>
            <a:normAutofit/>
          </a:bodyPr>
          <a:lstStyle/>
          <a:p>
            <a:pPr marL="822960" lvl="1" indent="-457200">
              <a:buFont typeface="+mj-lt"/>
              <a:buAutoNum type="arabicPeriod" startAt="2"/>
            </a:pPr>
            <a:r>
              <a:rPr lang="zh-CN" altLang="en-US" dirty="0" smtClean="0"/>
              <a:t>注册</a:t>
            </a:r>
            <a:r>
              <a:rPr lang="zh-CN" altLang="en-US" dirty="0"/>
              <a:t>窗口（</a:t>
            </a:r>
            <a:r>
              <a:rPr lang="en-US" altLang="zh-CN" dirty="0" err="1"/>
              <a:t>QDlgRegister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 smtClean="0"/>
              <a:t>主要</a:t>
            </a:r>
            <a:r>
              <a:rPr lang="zh-CN" altLang="en-US" dirty="0"/>
              <a:t>功能是将注册信息（昵称、密码）发往服务器。如果注册成功，服务器会返回一个用户</a:t>
            </a:r>
            <a:r>
              <a:rPr lang="en-US" altLang="zh-CN" dirty="0"/>
              <a:t>ID</a:t>
            </a:r>
            <a:r>
              <a:rPr lang="zh-CN" altLang="en-US" dirty="0"/>
              <a:t>，并直接登录。</a:t>
            </a:r>
          </a:p>
          <a:p>
            <a:pPr marL="822960" lvl="1" indent="-457200">
              <a:buFont typeface="+mj-lt"/>
              <a:buAutoNum type="arabicPeriod" startAt="2"/>
            </a:pPr>
            <a:r>
              <a:rPr lang="zh-CN" altLang="en-US" dirty="0" smtClean="0"/>
              <a:t>聊天</a:t>
            </a:r>
            <a:r>
              <a:rPr lang="zh-CN" altLang="en-US" dirty="0"/>
              <a:t>窗口（</a:t>
            </a:r>
            <a:r>
              <a:rPr lang="en-US" altLang="zh-CN" dirty="0" err="1"/>
              <a:t>QDlgGChat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 smtClean="0"/>
              <a:t>客户端</a:t>
            </a:r>
            <a:r>
              <a:rPr lang="zh-CN" altLang="en-US" dirty="0"/>
              <a:t>的主要窗口，功能是发送、接收并显示聊天信息、显示用户列表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</a:t>
            </a:r>
            <a:r>
              <a:rPr lang="zh-CN" altLang="en-US" dirty="0"/>
              <a:t>聊天信息都是通过服务器转发的，并没有采用点对点通信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聊天</a:t>
            </a:r>
            <a:r>
              <a:rPr lang="zh-CN" altLang="en-US" dirty="0"/>
              <a:t>所用的套接字是数据报（</a:t>
            </a:r>
            <a:r>
              <a:rPr lang="en-US" altLang="zh-CN" dirty="0"/>
              <a:t>UDP</a:t>
            </a:r>
            <a:r>
              <a:rPr lang="zh-CN" altLang="en-US" dirty="0"/>
              <a:t>）套接字（派生自</a:t>
            </a:r>
            <a:r>
              <a:rPr lang="en-US" altLang="zh-CN" dirty="0" err="1"/>
              <a:t>QUdpSocket</a:t>
            </a:r>
            <a:r>
              <a:rPr lang="zh-CN" altLang="en-US" dirty="0" smtClean="0"/>
              <a:t>）。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19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服务器端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数据库</a:t>
            </a:r>
            <a:r>
              <a:rPr lang="zh-CN" altLang="en-US" dirty="0"/>
              <a:t>（</a:t>
            </a:r>
            <a:r>
              <a:rPr lang="en-US" altLang="zh-CN" dirty="0" err="1"/>
              <a:t>db_chat</a:t>
            </a:r>
            <a:r>
              <a:rPr lang="zh-CN" altLang="en-US" dirty="0"/>
              <a:t>）及其访问接口类（</a:t>
            </a:r>
            <a:r>
              <a:rPr lang="en-US" altLang="zh-CN" dirty="0" err="1"/>
              <a:t>QMyDB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数据库主要用来存储所有注册用户的</a:t>
            </a:r>
            <a:r>
              <a:rPr lang="zh-CN" altLang="en-US" dirty="0" smtClean="0"/>
              <a:t>信息。</a:t>
            </a:r>
            <a:endParaRPr lang="zh-CN" altLang="en-US" dirty="0"/>
          </a:p>
          <a:p>
            <a:pPr lvl="2"/>
            <a:r>
              <a:rPr lang="en-US" altLang="zh-CN" dirty="0" err="1" smtClean="0"/>
              <a:t>QMyDB</a:t>
            </a:r>
            <a:r>
              <a:rPr lang="zh-CN" altLang="en-US" dirty="0"/>
              <a:t>为服务器的其他部分提供了访问数据库的方法，包括连接数据库、关闭数据库、新建用户、获取用户信息、更新用户状态</a:t>
            </a:r>
            <a:r>
              <a:rPr lang="zh-CN" altLang="en-US" dirty="0" smtClean="0"/>
              <a:t>等等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19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822960" lvl="1" indent="-457200">
              <a:buFont typeface="+mj-lt"/>
              <a:buAutoNum type="arabicPeriod" startAt="2"/>
            </a:pPr>
            <a:r>
              <a:rPr lang="zh-CN" altLang="en-US" dirty="0" smtClean="0"/>
              <a:t>主</a:t>
            </a:r>
            <a:r>
              <a:rPr lang="zh-CN" altLang="en-US" dirty="0"/>
              <a:t>窗口（</a:t>
            </a:r>
            <a:r>
              <a:rPr lang="en-US" altLang="zh-CN" dirty="0" err="1"/>
              <a:t>QWinMain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 smtClean="0"/>
              <a:t>它</a:t>
            </a:r>
            <a:r>
              <a:rPr lang="zh-CN" altLang="en-US" dirty="0"/>
              <a:t>为服务器管理人员提供管理操作界面，主要功能是启动</a:t>
            </a:r>
            <a:r>
              <a:rPr lang="en-US" altLang="zh-CN" dirty="0"/>
              <a:t>/</a:t>
            </a:r>
            <a:r>
              <a:rPr lang="zh-CN" altLang="en-US" dirty="0"/>
              <a:t>停止服务、监视用户状态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822960" lvl="1" indent="-457200">
              <a:buFont typeface="+mj-lt"/>
              <a:buAutoNum type="arabicPeriod" startAt="2"/>
            </a:pPr>
            <a:r>
              <a:rPr lang="zh-CN" altLang="en-US" dirty="0"/>
              <a:t>服务器（</a:t>
            </a:r>
            <a:r>
              <a:rPr lang="en-US" altLang="zh-CN" dirty="0" err="1"/>
              <a:t>QServer</a:t>
            </a:r>
            <a:r>
              <a:rPr lang="zh-CN" altLang="en-US" dirty="0"/>
              <a:t>）</a:t>
            </a:r>
          </a:p>
          <a:p>
            <a:pPr lvl="2"/>
            <a:r>
              <a:rPr lang="en-US" altLang="zh-CN" dirty="0" err="1"/>
              <a:t>QServer</a:t>
            </a:r>
            <a:r>
              <a:rPr lang="zh-CN" altLang="en-US" dirty="0"/>
              <a:t>派生自</a:t>
            </a:r>
            <a:r>
              <a:rPr lang="en-US" altLang="zh-CN" dirty="0" err="1"/>
              <a:t>QTcpServer</a:t>
            </a:r>
            <a:r>
              <a:rPr lang="zh-CN" altLang="en-US" dirty="0"/>
              <a:t>，主要功能是监听并维护来自客户端的连接请求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每当</a:t>
            </a:r>
            <a:r>
              <a:rPr lang="zh-CN" altLang="en-US" dirty="0"/>
              <a:t>监听到新连接，它会创建一个线程（</a:t>
            </a:r>
            <a:r>
              <a:rPr lang="en-US" altLang="zh-CN" dirty="0" err="1"/>
              <a:t>QTcpThread</a:t>
            </a:r>
            <a:r>
              <a:rPr lang="zh-CN" altLang="en-US" dirty="0"/>
              <a:t>）来处理客户端的注册和登录请求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976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528" y="836712"/>
            <a:ext cx="8712968" cy="5832648"/>
          </a:xfrm>
        </p:spPr>
        <p:txBody>
          <a:bodyPr>
            <a:normAutofit fontScale="92500"/>
          </a:bodyPr>
          <a:lstStyle/>
          <a:p>
            <a:pPr marL="560070" indent="-514350">
              <a:buFont typeface="+mj-lt"/>
              <a:buAutoNum type="arabicPeriod"/>
            </a:pPr>
            <a:r>
              <a:rPr lang="zh-CN" altLang="en-US" dirty="0" smtClean="0"/>
              <a:t>私</a:t>
            </a:r>
            <a:r>
              <a:rPr lang="zh-CN" altLang="en-US" dirty="0"/>
              <a:t>聊</a:t>
            </a:r>
          </a:p>
          <a:p>
            <a:pPr lvl="1"/>
            <a:r>
              <a:rPr lang="zh-CN" altLang="en-US" dirty="0" smtClean="0"/>
              <a:t>客户端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首先</a:t>
            </a:r>
            <a:r>
              <a:rPr lang="zh-CN" altLang="en-US" dirty="0"/>
              <a:t>需要增加一个基于</a:t>
            </a:r>
            <a:r>
              <a:rPr lang="en-US" altLang="zh-CN" dirty="0" err="1"/>
              <a:t>QMainWindow</a:t>
            </a:r>
            <a:r>
              <a:rPr lang="zh-CN" altLang="en-US" dirty="0"/>
              <a:t>类的主窗口，主要用于显示用户列表以及打开聊天窗口</a:t>
            </a:r>
            <a:r>
              <a:rPr lang="zh-CN" altLang="en-US" dirty="0" smtClean="0"/>
              <a:t>。再</a:t>
            </a:r>
            <a:r>
              <a:rPr lang="zh-CN" altLang="en-US" dirty="0"/>
              <a:t>增加一个基于</a:t>
            </a:r>
            <a:r>
              <a:rPr lang="en-US" altLang="zh-CN" dirty="0" err="1"/>
              <a:t>QDialog</a:t>
            </a:r>
            <a:r>
              <a:rPr lang="zh-CN" altLang="en-US" dirty="0"/>
              <a:t>类的私聊窗口，外观上与</a:t>
            </a:r>
            <a:r>
              <a:rPr lang="en-US" altLang="zh-CN" dirty="0" err="1"/>
              <a:t>QDlgGChat</a:t>
            </a:r>
            <a:r>
              <a:rPr lang="zh-CN" altLang="en-US" dirty="0"/>
              <a:t>相比少一个用户列表</a:t>
            </a:r>
            <a:r>
              <a:rPr lang="zh-CN" altLang="en-US" dirty="0" smtClean="0"/>
              <a:t>。消息</a:t>
            </a:r>
            <a:r>
              <a:rPr lang="zh-CN" altLang="en-US" dirty="0"/>
              <a:t>类型增加一个私聊类型（在文件</a:t>
            </a:r>
            <a:r>
              <a:rPr lang="en-US" altLang="zh-CN" dirty="0" err="1"/>
              <a:t>common.h</a:t>
            </a:r>
            <a:r>
              <a:rPr lang="zh-CN" altLang="en-US" dirty="0"/>
              <a:t>中）。每当客户端收到一个私聊消息，根据发送者</a:t>
            </a:r>
            <a:r>
              <a:rPr lang="en-US" altLang="zh-CN" dirty="0"/>
              <a:t>ID</a:t>
            </a:r>
            <a:r>
              <a:rPr lang="zh-CN" altLang="en-US" dirty="0"/>
              <a:t>判断对应私聊窗口是否已经存在，如果存在则将消息发往该窗口，否则新建一个与该发送者关联的私聊窗口。当双击用户列表中的某个用户时，则打开相应的私聊窗口，主动发起聊天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服务器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需要</a:t>
            </a:r>
            <a:r>
              <a:rPr lang="zh-CN" altLang="en-US" dirty="0"/>
              <a:t>相应增加对私聊消息的处理，即仅将该消息发往消息指定的接收者。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综合实训</a:t>
            </a:r>
          </a:p>
        </p:txBody>
      </p:sp>
    </p:spTree>
    <p:extLst>
      <p:ext uri="{BB962C8B-B14F-4D97-AF65-F5344CB8AC3E}">
        <p14:creationId xmlns:p14="http://schemas.microsoft.com/office/powerpoint/2010/main" val="1203063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60070" indent="-514350">
              <a:buFont typeface="+mj-lt"/>
              <a:buAutoNum type="arabicPeriod" startAt="2"/>
            </a:pPr>
            <a:r>
              <a:rPr lang="zh-CN" altLang="en-US" dirty="0" smtClean="0"/>
              <a:t>好友</a:t>
            </a:r>
            <a:r>
              <a:rPr lang="zh-CN" altLang="en-US" dirty="0"/>
              <a:t>功能</a:t>
            </a:r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服务器端的数据库中增加一个好友关系映射表（包括用户</a:t>
            </a:r>
            <a:r>
              <a:rPr lang="en-US" altLang="zh-CN" dirty="0"/>
              <a:t>ID</a:t>
            </a:r>
            <a:r>
              <a:rPr lang="zh-CN" altLang="en-US" dirty="0"/>
              <a:t>和好友</a:t>
            </a:r>
            <a:r>
              <a:rPr lang="en-US" altLang="zh-CN" dirty="0"/>
              <a:t>ID</a:t>
            </a:r>
            <a:r>
              <a:rPr lang="zh-CN" altLang="en-US" dirty="0"/>
              <a:t>两个字段），当服务器收到客户登录请求时，检索该表中与该客户</a:t>
            </a:r>
            <a:r>
              <a:rPr lang="en-US" altLang="zh-CN" dirty="0"/>
              <a:t>ID</a:t>
            </a:r>
            <a:r>
              <a:rPr lang="zh-CN" altLang="en-US" dirty="0"/>
              <a:t>对应的用户（好友）</a:t>
            </a:r>
            <a:r>
              <a:rPr lang="en-US" altLang="zh-CN" dirty="0"/>
              <a:t>ID</a:t>
            </a:r>
            <a:r>
              <a:rPr lang="zh-CN" altLang="en-US" dirty="0"/>
              <a:t>，仅为该客户提供这些好友的信息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84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560070" indent="-514350">
              <a:buFont typeface="+mj-lt"/>
              <a:buAutoNum type="arabicPeriod" startAt="3"/>
            </a:pPr>
            <a:r>
              <a:rPr lang="zh-CN" altLang="en-US" dirty="0" smtClean="0"/>
              <a:t>群</a:t>
            </a:r>
            <a:r>
              <a:rPr lang="zh-CN" altLang="en-US" dirty="0"/>
              <a:t>聊</a:t>
            </a:r>
          </a:p>
          <a:p>
            <a:pPr lvl="1"/>
            <a:r>
              <a:rPr lang="zh-CN" altLang="en-US" dirty="0"/>
              <a:t>群聊在形式上和本章实现的公共聊天很相似，参与聊天的不再是所有注册用户，而是属于某个分组（群）的用户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</a:t>
            </a:r>
            <a:r>
              <a:rPr lang="zh-CN" altLang="en-US" dirty="0"/>
              <a:t>需要设计基于</a:t>
            </a:r>
            <a:r>
              <a:rPr lang="en-US" altLang="zh-CN" dirty="0" err="1"/>
              <a:t>QDialog</a:t>
            </a:r>
            <a:r>
              <a:rPr lang="zh-CN" altLang="en-US" dirty="0"/>
              <a:t>类的群聊窗口，并可以向服务器发出群的注册、解散、资料维护以及设置群管理员等请求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服务器</a:t>
            </a:r>
            <a:r>
              <a:rPr lang="zh-CN" altLang="en-US" dirty="0"/>
              <a:t>端要增加群表（主要包括群</a:t>
            </a:r>
            <a:r>
              <a:rPr lang="en-US" altLang="zh-CN" dirty="0"/>
              <a:t>ID</a:t>
            </a:r>
            <a:r>
              <a:rPr lang="zh-CN" altLang="en-US" dirty="0"/>
              <a:t>、创建者</a:t>
            </a:r>
            <a:r>
              <a:rPr lang="en-US" altLang="zh-CN" dirty="0"/>
              <a:t>ID</a:t>
            </a:r>
            <a:r>
              <a:rPr lang="zh-CN" altLang="en-US" dirty="0"/>
              <a:t>、群名称等字段），并可以响应有关群的各种请求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43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08912" cy="4536504"/>
          </a:xfrm>
        </p:spPr>
        <p:txBody>
          <a:bodyPr/>
          <a:lstStyle/>
          <a:p>
            <a:r>
              <a:rPr lang="zh-CN" altLang="en-US" dirty="0" smtClean="0"/>
              <a:t>加深</a:t>
            </a:r>
            <a:r>
              <a:rPr lang="zh-CN" altLang="en-US" dirty="0"/>
              <a:t>对多进程、进程通信、数据库等知识的理解；</a:t>
            </a:r>
          </a:p>
          <a:p>
            <a:r>
              <a:rPr lang="zh-CN" altLang="en-US" dirty="0" smtClean="0"/>
              <a:t>熟练</a:t>
            </a:r>
            <a:r>
              <a:rPr lang="zh-CN" altLang="en-US" dirty="0"/>
              <a:t>掌握利用</a:t>
            </a:r>
            <a:r>
              <a:rPr lang="en-US" altLang="zh-CN" dirty="0" err="1"/>
              <a:t>Qt</a:t>
            </a:r>
            <a:r>
              <a:rPr lang="zh-CN" altLang="en-US" dirty="0"/>
              <a:t>进行应用开发的技能；</a:t>
            </a:r>
          </a:p>
          <a:p>
            <a:r>
              <a:rPr lang="zh-CN" altLang="en-US" dirty="0" smtClean="0"/>
              <a:t>了解</a:t>
            </a:r>
            <a:r>
              <a:rPr lang="zh-CN" altLang="en-US" dirty="0"/>
              <a:t>软件工程实施的大体流程。</a:t>
            </a:r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920880" cy="720080"/>
          </a:xfrm>
        </p:spPr>
        <p:txBody>
          <a:bodyPr/>
          <a:lstStyle/>
          <a:p>
            <a:r>
              <a:rPr lang="zh-CN" altLang="en-US" dirty="0" smtClean="0"/>
              <a:t>本章目标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8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60070" indent="-514350">
              <a:buFont typeface="+mj-lt"/>
              <a:buAutoNum type="arabicPeriod" startAt="4"/>
            </a:pPr>
            <a:r>
              <a:rPr lang="zh-CN" altLang="en-US" dirty="0" smtClean="0"/>
              <a:t>历史记录</a:t>
            </a:r>
            <a:endParaRPr lang="zh-CN" altLang="en-US" dirty="0"/>
          </a:p>
          <a:p>
            <a:pPr lvl="1"/>
            <a:r>
              <a:rPr lang="zh-CN" altLang="en-US" dirty="0"/>
              <a:t>在客户端定义数据库或自定义文件用以保存历史聊天记录（至少包括发送者</a:t>
            </a:r>
            <a:r>
              <a:rPr lang="en-US" altLang="zh-CN" dirty="0"/>
              <a:t>ID</a:t>
            </a:r>
            <a:r>
              <a:rPr lang="zh-CN" altLang="en-US" dirty="0"/>
              <a:t>、发送时间、聊天内容</a:t>
            </a:r>
            <a:r>
              <a:rPr lang="en-US" altLang="zh-CN" dirty="0"/>
              <a:t>3</a:t>
            </a:r>
            <a:r>
              <a:rPr lang="zh-CN" altLang="en-US" dirty="0"/>
              <a:t>个字段），并提供对历史记录的删除、导入、导出等维护功能，这样的历史记录功能不需要服务器的任何支持。当然，服务器端可以增加历史记录存储功能，以允许用户将聊天记录上传到服务器，并提供下载功能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65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60070" indent="-514350">
              <a:buFont typeface="+mj-lt"/>
              <a:buAutoNum type="arabicPeriod" startAt="5"/>
            </a:pPr>
            <a:r>
              <a:rPr lang="zh-CN" altLang="en-US" dirty="0" smtClean="0"/>
              <a:t>离线</a:t>
            </a:r>
            <a:r>
              <a:rPr lang="zh-CN" altLang="en-US" dirty="0"/>
              <a:t>消息</a:t>
            </a:r>
          </a:p>
          <a:p>
            <a:pPr lvl="1"/>
            <a:r>
              <a:rPr lang="zh-CN" altLang="en-US" dirty="0" smtClean="0"/>
              <a:t>服务器</a:t>
            </a:r>
            <a:r>
              <a:rPr lang="zh-CN" altLang="en-US" dirty="0"/>
              <a:t>端增加离线消息表，包括发送者</a:t>
            </a:r>
            <a:r>
              <a:rPr lang="en-US" altLang="zh-CN" dirty="0"/>
              <a:t>ID</a:t>
            </a:r>
            <a:r>
              <a:rPr lang="zh-CN" altLang="en-US" dirty="0"/>
              <a:t>、接收者</a:t>
            </a:r>
            <a:r>
              <a:rPr lang="en-US" altLang="zh-CN" dirty="0"/>
              <a:t>ID</a:t>
            </a:r>
            <a:r>
              <a:rPr lang="zh-CN" altLang="en-US" dirty="0"/>
              <a:t>、发送时间、消息内容等字段。为用户转发聊天消息时，如果该用户处于离线状态则将该消息内容存入离线消息表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收到用户登录请求时，除一般的登录响应以外，还要检查离线消息表中是否有发往该用户的消息，若有，则发给该用户，并将发送成功的离线消息删除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9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系统需求</a:t>
            </a:r>
            <a:endParaRPr lang="en-US" altLang="zh-CN" dirty="0" smtClean="0"/>
          </a:p>
          <a:p>
            <a:r>
              <a:rPr lang="zh-CN" altLang="en-US" dirty="0"/>
              <a:t>原型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系统设计</a:t>
            </a:r>
            <a:endParaRPr lang="en-US" altLang="zh-CN" dirty="0" smtClean="0"/>
          </a:p>
          <a:p>
            <a:r>
              <a:rPr lang="zh-CN" altLang="en-US" dirty="0"/>
              <a:t>系统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/>
              <a:t>综合实训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 </a:t>
            </a:r>
            <a:r>
              <a:rPr lang="en-US" altLang="zh-CN" dirty="0"/>
              <a:t>Linux</a:t>
            </a:r>
            <a:r>
              <a:rPr lang="zh-CN" altLang="en-US" dirty="0"/>
              <a:t>综合应用</a:t>
            </a:r>
          </a:p>
        </p:txBody>
      </p:sp>
    </p:spTree>
    <p:extLst>
      <p:ext uri="{BB962C8B-B14F-4D97-AF65-F5344CB8AC3E}">
        <p14:creationId xmlns:p14="http://schemas.microsoft.com/office/powerpoint/2010/main" val="28922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528" y="836712"/>
            <a:ext cx="8352928" cy="594928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功能需求</a:t>
            </a:r>
          </a:p>
          <a:p>
            <a:pPr lvl="1"/>
            <a:r>
              <a:rPr lang="zh-CN" altLang="en-US" dirty="0" smtClean="0"/>
              <a:t>实现</a:t>
            </a:r>
            <a:r>
              <a:rPr lang="zh-CN" altLang="en-US" dirty="0"/>
              <a:t>即时通信中的文字通信功能。具体地，所有注册并在线的用户可以在一个公共聊天室进行文字聊天，并具有注册和登录功能。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界面需求</a:t>
            </a:r>
          </a:p>
          <a:p>
            <a:pPr lvl="1"/>
            <a:r>
              <a:rPr lang="zh-CN" altLang="en-US" dirty="0"/>
              <a:t>用户界面美观、</a:t>
            </a:r>
            <a:r>
              <a:rPr lang="zh-CN" altLang="en-US" dirty="0" smtClean="0"/>
              <a:t>友好。</a:t>
            </a:r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技术需求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）跨平台。可以在不同操作系统环境下编译、运行。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）可靠性。无论出现用户操作错误还是系统异常，都要保证系统不会出现崩溃现象。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）可扩展性。在设计系统架构、数据结构以及编程实现时，要充分考虑扩展性，保证未来的功能扩展不会导致系统架构、数据结构的变动以及对代码的大幅度修改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系统需求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7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544" y="1052736"/>
            <a:ext cx="7920880" cy="64807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原型设计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62075"/>
            <a:ext cx="3486150" cy="2381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88840"/>
            <a:ext cx="3152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4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08720"/>
            <a:ext cx="5988893" cy="45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9552" y="1052736"/>
            <a:ext cx="7920880" cy="72008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服务器端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88840"/>
            <a:ext cx="604612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32546" y="908720"/>
            <a:ext cx="7920880" cy="792088"/>
          </a:xfrm>
        </p:spPr>
        <p:txBody>
          <a:bodyPr/>
          <a:lstStyle/>
          <a:p>
            <a:r>
              <a:rPr lang="zh-CN" altLang="en-US" dirty="0"/>
              <a:t>系统架构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04982"/>
            <a:ext cx="7344816" cy="310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536" y="980728"/>
            <a:ext cx="8496944" cy="5328592"/>
          </a:xfrm>
        </p:spPr>
        <p:txBody>
          <a:bodyPr>
            <a:normAutofit/>
          </a:bodyPr>
          <a:lstStyle/>
          <a:p>
            <a:r>
              <a:rPr lang="zh-CN" altLang="en-US" dirty="0"/>
              <a:t>客户端</a:t>
            </a:r>
            <a:r>
              <a:rPr lang="zh-CN" altLang="en-US" dirty="0" smtClean="0"/>
              <a:t>功能设计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聊天</a:t>
            </a:r>
            <a:endParaRPr lang="zh-CN" altLang="en-US" dirty="0"/>
          </a:p>
          <a:p>
            <a:pPr lvl="2"/>
            <a:r>
              <a:rPr lang="zh-CN" altLang="en-US" dirty="0"/>
              <a:t>发送聊天信息；接收并显示聊天信息。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接收</a:t>
            </a:r>
            <a:r>
              <a:rPr lang="zh-CN" altLang="en-US" dirty="0"/>
              <a:t>用户信息</a:t>
            </a:r>
          </a:p>
          <a:p>
            <a:pPr lvl="2"/>
            <a:r>
              <a:rPr lang="zh-CN" altLang="en-US" dirty="0"/>
              <a:t>接收并显示用户列表。</a:t>
            </a:r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注册</a:t>
            </a:r>
            <a:endParaRPr lang="zh-CN" altLang="en-US" dirty="0"/>
          </a:p>
          <a:p>
            <a:pPr lvl="2"/>
            <a:r>
              <a:rPr lang="zh-CN" altLang="en-US" dirty="0"/>
              <a:t>向服务器发送注册信息，接收并处理来自服务器的注册响应。若注册失败，返回注册界面；成功则直接进入主窗口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37667"/>
      </p:ext>
    </p:extLst>
  </p:cSld>
  <p:clrMapOvr>
    <a:masterClrMapping/>
  </p:clrMapOvr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153</TotalTime>
  <Words>1223</Words>
  <Application>Microsoft Office PowerPoint</Application>
  <PresentationFormat>全屏显示(4:3)</PresentationFormat>
  <Paragraphs>90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气流</vt:lpstr>
      <vt:lpstr>操作系统实践</vt:lpstr>
      <vt:lpstr>本章目标</vt:lpstr>
      <vt:lpstr>第10章  Linux综合应用</vt:lpstr>
      <vt:lpstr>系统需求</vt:lpstr>
      <vt:lpstr>原型设计</vt:lpstr>
      <vt:lpstr>PowerPoint 演示文稿</vt:lpstr>
      <vt:lpstr>PowerPoint 演示文稿</vt:lpstr>
      <vt:lpstr>系统设计</vt:lpstr>
      <vt:lpstr>PowerPoint 演示文稿</vt:lpstr>
      <vt:lpstr>PowerPoint 演示文稿</vt:lpstr>
      <vt:lpstr>PowerPoint 演示文稿</vt:lpstr>
      <vt:lpstr>系统实现</vt:lpstr>
      <vt:lpstr>PowerPoint 演示文稿</vt:lpstr>
      <vt:lpstr>PowerPoint 演示文稿</vt:lpstr>
      <vt:lpstr>PowerPoint 演示文稿</vt:lpstr>
      <vt:lpstr>PowerPoint 演示文稿</vt:lpstr>
      <vt:lpstr>综合实训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操作系统实践</dc:title>
  <dc:creator>xjlee</dc:creator>
  <cp:lastModifiedBy>xjlee</cp:lastModifiedBy>
  <cp:revision>30</cp:revision>
  <dcterms:created xsi:type="dcterms:W3CDTF">2015-09-06T03:04:28Z</dcterms:created>
  <dcterms:modified xsi:type="dcterms:W3CDTF">2015-09-17T02:40:20Z</dcterms:modified>
</cp:coreProperties>
</file>