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9" r:id="rId2"/>
    <p:sldId id="260" r:id="rId3"/>
    <p:sldId id="270" r:id="rId4"/>
    <p:sldId id="261" r:id="rId5"/>
    <p:sldId id="264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68" r:id="rId30"/>
    <p:sldId id="294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8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2984801"/>
            <a:ext cx="7128792" cy="882119"/>
          </a:xfrm>
        </p:spPr>
        <p:txBody>
          <a:bodyPr>
            <a:noAutofit/>
          </a:bodyPr>
          <a:lstStyle>
            <a:lvl1pPr marL="0" indent="0" algn="ctr">
              <a:buNone/>
              <a:defRPr sz="3600">
                <a:solidFill>
                  <a:srgbClr val="0033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9359" y="5517232"/>
            <a:ext cx="3352801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algn="ctr"/>
            <a:r>
              <a:rPr lang="zh-CN" altLang="en-US" dirty="0" smtClean="0"/>
              <a:t>山东科技大学操作系统教研组</a:t>
            </a:r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4324" y="859144"/>
            <a:ext cx="7175351" cy="1793167"/>
          </a:xfrm>
          <a:effectLst/>
        </p:spPr>
        <p:txBody>
          <a:bodyPr>
            <a:noAutofit/>
          </a:bodyPr>
          <a:lstStyle>
            <a:lvl1pPr marL="182880" indent="0" algn="ctr">
              <a:buFontTx/>
              <a:buNone/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7920880" cy="4536504"/>
          </a:xfrm>
        </p:spPr>
        <p:txBody>
          <a:bodyPr/>
          <a:lstStyle>
            <a:lvl1pPr marL="228600" indent="-182880">
              <a:lnSpc>
                <a:spcPct val="150000"/>
              </a:lnSpc>
              <a:buFont typeface="Wingdings" panose="05000000000000000000" pitchFamily="2" charset="2"/>
              <a:buChar char="n"/>
              <a:defRPr sz="2800" b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548640" indent="-182880">
              <a:lnSpc>
                <a:spcPct val="150000"/>
              </a:lnSpc>
              <a:buFont typeface="Wingdings" panose="05000000000000000000" pitchFamily="2" charset="2"/>
              <a:buChar char="ü"/>
              <a:defRPr sz="2400" b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822960" indent="-182880">
              <a:lnSpc>
                <a:spcPct val="150000"/>
              </a:lnSpc>
              <a:buFont typeface="Arial" panose="020B0604020202020204" pitchFamily="34" charset="0"/>
              <a:buChar char="•"/>
              <a:defRPr sz="20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097280" indent="-182880">
              <a:lnSpc>
                <a:spcPct val="150000"/>
              </a:lnSpc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1389888" indent="-182880">
              <a:lnSpc>
                <a:spcPct val="150000"/>
              </a:lnSpc>
              <a:buFont typeface="Wingdings" panose="05000000000000000000" pitchFamily="2" charset="2"/>
              <a:buChar char="ü"/>
              <a:defRPr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操作系统实践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11560" y="260648"/>
            <a:ext cx="7920880" cy="792088"/>
          </a:xfrm>
        </p:spPr>
        <p:txBody>
          <a:bodyPr/>
          <a:lstStyle>
            <a:lvl1pPr marL="0" indent="0" algn="ctr">
              <a:buFontTx/>
              <a:buNone/>
              <a:defRPr sz="3600">
                <a:solidFill>
                  <a:srgbClr val="008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7920880" cy="4536504"/>
          </a:xfrm>
        </p:spPr>
        <p:txBody>
          <a:bodyPr/>
          <a:lstStyle>
            <a:lvl1pPr marL="228600" indent="-182880">
              <a:lnSpc>
                <a:spcPct val="150000"/>
              </a:lnSpc>
              <a:buFont typeface="Wingdings" panose="05000000000000000000" pitchFamily="2" charset="2"/>
              <a:buChar char="n"/>
              <a:defRPr sz="2800" b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548640" indent="-182880">
              <a:lnSpc>
                <a:spcPct val="150000"/>
              </a:lnSpc>
              <a:buFont typeface="Wingdings" panose="05000000000000000000" pitchFamily="2" charset="2"/>
              <a:buChar char="ü"/>
              <a:defRPr sz="2400" b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822960" indent="-182880">
              <a:lnSpc>
                <a:spcPct val="150000"/>
              </a:lnSpc>
              <a:buFont typeface="Arial" panose="020B0604020202020204" pitchFamily="34" charset="0"/>
              <a:buChar char="•"/>
              <a:defRPr sz="20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097280" indent="-182880">
              <a:lnSpc>
                <a:spcPct val="150000"/>
              </a:lnSpc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1389888" indent="-182880">
              <a:lnSpc>
                <a:spcPct val="150000"/>
              </a:lnSpc>
              <a:buFont typeface="Wingdings" panose="05000000000000000000" pitchFamily="2" charset="2"/>
              <a:buChar char="ü"/>
              <a:defRPr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>
            <a:lvl1pPr marL="0" indent="0" algn="ctr">
              <a:buFontTx/>
              <a:buNone/>
              <a:defRPr sz="3600">
                <a:solidFill>
                  <a:srgbClr val="008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5"/>
          </p:nvPr>
        </p:nvSpPr>
        <p:spPr>
          <a:xfrm>
            <a:off x="457199" y="6172200"/>
            <a:ext cx="3178697" cy="365125"/>
          </a:xfrm>
        </p:spPr>
        <p:txBody>
          <a:bodyPr/>
          <a:lstStyle/>
          <a:p>
            <a:r>
              <a:rPr lang="zh-CN" altLang="en-US" dirty="0" smtClean="0"/>
              <a:t>操作系统实践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287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80528" y="-7147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92088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772816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6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solidFill>
            <a:srgbClr val="C00000"/>
          </a:soli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899592" y="2984801"/>
            <a:ext cx="7704856" cy="882119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19</a:t>
            </a:r>
            <a:r>
              <a:rPr lang="zh-CN" altLang="en-US" dirty="0" smtClean="0"/>
              <a:t>章 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虚拟文件系统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操作系统实践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71800" y="5517449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山东科技大学操作系统教研组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05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136904" cy="53285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en-US" altLang="zh-CN" dirty="0"/>
              <a:t>VFS</a:t>
            </a:r>
            <a:r>
              <a:rPr lang="zh-CN" altLang="en-US" dirty="0"/>
              <a:t>对象的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2"/>
            <a:r>
              <a:rPr lang="zh-CN" altLang="en-US" dirty="0"/>
              <a:t>注册</a:t>
            </a:r>
            <a:r>
              <a:rPr lang="zh-CN" altLang="en-US" dirty="0" smtClean="0"/>
              <a:t>文件系统</a:t>
            </a:r>
            <a:endParaRPr lang="en-US" altLang="zh-CN" dirty="0" smtClean="0"/>
          </a:p>
          <a:p>
            <a:pPr lvl="3"/>
            <a:r>
              <a:rPr lang="zh-CN" altLang="en-US" dirty="0"/>
              <a:t>在向</a:t>
            </a:r>
            <a:r>
              <a:rPr lang="en-US" altLang="zh-CN" dirty="0"/>
              <a:t>Linux</a:t>
            </a:r>
            <a:r>
              <a:rPr lang="zh-CN" altLang="en-US" dirty="0"/>
              <a:t>内核注册文件系统时，文件系统要么被编译为模块，要么被持久编译到内核中，两者没有什么差别，都是使用下面所示的系统调用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3"/>
            <a:r>
              <a:rPr lang="en-US" altLang="zh-CN" dirty="0"/>
              <a:t>extern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register_filesystem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file_system_type</a:t>
            </a:r>
            <a:r>
              <a:rPr lang="en-US" altLang="zh-CN" dirty="0"/>
              <a:t> </a:t>
            </a:r>
            <a:r>
              <a:rPr lang="en-US" altLang="zh-CN" dirty="0" smtClean="0"/>
              <a:t>*);</a:t>
            </a:r>
          </a:p>
          <a:p>
            <a:pPr lvl="3"/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中，所有文件系统都保存在一个链表</a:t>
            </a:r>
            <a:r>
              <a:rPr lang="en-US" altLang="zh-CN" dirty="0" err="1"/>
              <a:t>file_systems</a:t>
            </a:r>
            <a:r>
              <a:rPr lang="zh-CN" altLang="en-US" dirty="0"/>
              <a:t>中，该链表被以全局变量的形式定义在</a:t>
            </a:r>
            <a:r>
              <a:rPr lang="en-US" altLang="zh-CN" dirty="0"/>
              <a:t>&lt;fs/</a:t>
            </a:r>
            <a:r>
              <a:rPr lang="en-US" altLang="zh-CN" dirty="0" err="1"/>
              <a:t>filesystems.c</a:t>
            </a:r>
            <a:r>
              <a:rPr lang="en-US" altLang="zh-CN" dirty="0"/>
              <a:t>&gt;</a:t>
            </a:r>
            <a:r>
              <a:rPr lang="zh-CN" altLang="en-US" dirty="0"/>
              <a:t>文件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3"/>
            <a:r>
              <a:rPr lang="zh-CN" altLang="zh-CN" dirty="0" smtClean="0"/>
              <a:t>这里各个</a:t>
            </a:r>
            <a:r>
              <a:rPr lang="zh-CN" altLang="zh-CN" dirty="0"/>
              <a:t>文件系统的名称存储为字符串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/>
              <a:t>1 </a:t>
            </a:r>
            <a:r>
              <a:rPr lang="zh-CN" altLang="en-US" dirty="0" smtClean="0"/>
              <a:t>访问</a:t>
            </a:r>
            <a:r>
              <a:rPr lang="en-US" altLang="zh-CN" dirty="0"/>
              <a:t>Linux</a:t>
            </a:r>
            <a:r>
              <a:rPr lang="zh-CN" altLang="en-US" dirty="0"/>
              <a:t>内核虚拟文件系统</a:t>
            </a:r>
            <a:endParaRPr lang="zh-CN" altLang="en-US" dirty="0"/>
          </a:p>
        </p:txBody>
      </p:sp>
      <p:sp>
        <p:nvSpPr>
          <p:cNvPr id="12" name="Rectangle 8"/>
          <p:cNvSpPr>
            <a:spLocks noChangeAspect="1" noChangeArrowheads="1"/>
          </p:cNvSpPr>
          <p:nvPr/>
        </p:nvSpPr>
        <p:spPr bwMode="auto">
          <a:xfrm>
            <a:off x="395536" y="4437112"/>
            <a:ext cx="960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53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352928" cy="53285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en-US" altLang="zh-CN" dirty="0"/>
              <a:t>VFS</a:t>
            </a:r>
            <a:r>
              <a:rPr lang="zh-CN" altLang="en-US" dirty="0"/>
              <a:t>对象的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2"/>
            <a:r>
              <a:rPr lang="zh-CN" altLang="en-US" dirty="0"/>
              <a:t>注册</a:t>
            </a:r>
            <a:r>
              <a:rPr lang="zh-CN" altLang="en-US" dirty="0" smtClean="0"/>
              <a:t>文件系统</a:t>
            </a:r>
            <a:endParaRPr lang="en-US" altLang="zh-CN" dirty="0" smtClean="0"/>
          </a:p>
          <a:p>
            <a:pPr lvl="3"/>
            <a:r>
              <a:rPr lang="zh-CN" altLang="en-US" dirty="0"/>
              <a:t>新的文件系统注册到内核时，将逐元素扫描该链表，直至到达链表尾部或找到所需的文件系统。如果在链表中找到所需文件系统，会返回一个适当的错误信息，这是因为一个文件系统不能注册两次；否则将描述新文件系统的对象置于链表末尾，这样就完成了文件系统的</a:t>
            </a:r>
            <a:r>
              <a:rPr lang="zh-CN" altLang="en-US" dirty="0" smtClean="0"/>
              <a:t>注册</a:t>
            </a:r>
            <a:endParaRPr lang="en-US" altLang="zh-CN" dirty="0" smtClean="0"/>
          </a:p>
          <a:p>
            <a:pPr lvl="3"/>
            <a:r>
              <a:rPr lang="en-US" altLang="zh-CN" dirty="0"/>
              <a:t>Linux</a:t>
            </a:r>
            <a:r>
              <a:rPr lang="zh-CN" altLang="en-US" dirty="0"/>
              <a:t>文件系统中，文件系统都会以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file_system_type</a:t>
            </a:r>
            <a:r>
              <a:rPr lang="zh-CN" altLang="en-US" dirty="0"/>
              <a:t>数据结构来表示，即文件系统注册函数</a:t>
            </a:r>
            <a:r>
              <a:rPr lang="en-US" altLang="zh-CN" dirty="0" err="1"/>
              <a:t>register_filesystem</a:t>
            </a:r>
            <a:r>
              <a:rPr lang="zh-CN" altLang="en-US" dirty="0"/>
              <a:t>的形参和链表</a:t>
            </a:r>
            <a:r>
              <a:rPr lang="en-US" altLang="zh-CN" dirty="0" err="1"/>
              <a:t>file_systems</a:t>
            </a:r>
            <a:r>
              <a:rPr lang="zh-CN" altLang="en-US" dirty="0"/>
              <a:t>的数据类型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/>
              <a:t>1 </a:t>
            </a:r>
            <a:r>
              <a:rPr lang="zh-CN" altLang="en-US" dirty="0" smtClean="0"/>
              <a:t>访问</a:t>
            </a:r>
            <a:r>
              <a:rPr lang="en-US" altLang="zh-CN" dirty="0"/>
              <a:t>Linux</a:t>
            </a:r>
            <a:r>
              <a:rPr lang="zh-CN" altLang="en-US" dirty="0"/>
              <a:t>内核虚拟文件系统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02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352928" cy="540060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en-US" altLang="zh-CN" dirty="0"/>
              <a:t>VFS</a:t>
            </a:r>
            <a:r>
              <a:rPr lang="zh-CN" altLang="en-US" dirty="0"/>
              <a:t>对象的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2"/>
            <a:r>
              <a:rPr lang="zh-CN" altLang="en-US" sz="2900" dirty="0"/>
              <a:t>注册</a:t>
            </a:r>
            <a:r>
              <a:rPr lang="zh-CN" altLang="en-US" sz="2900" dirty="0" smtClean="0"/>
              <a:t>文件系统</a:t>
            </a:r>
            <a:endParaRPr lang="en-US" altLang="zh-CN" sz="2900" dirty="0" smtClean="0"/>
          </a:p>
          <a:p>
            <a:pPr lvl="3"/>
            <a:r>
              <a:rPr lang="en-US" altLang="zh-CN" sz="2000" dirty="0" err="1"/>
              <a:t>file_system_type</a:t>
            </a:r>
            <a:r>
              <a:rPr lang="zh-CN" altLang="en-US" sz="2000" dirty="0" smtClean="0"/>
              <a:t>结构</a:t>
            </a:r>
            <a:r>
              <a:rPr lang="zh-CN" altLang="en-US" sz="2000" dirty="0"/>
              <a:t>被定义在</a:t>
            </a:r>
            <a:r>
              <a:rPr lang="en-US" altLang="zh-CN" sz="2000" dirty="0"/>
              <a:t>&lt;include/</a:t>
            </a:r>
            <a:r>
              <a:rPr lang="en-US" altLang="zh-CN" sz="2000" dirty="0" err="1"/>
              <a:t>linux</a:t>
            </a:r>
            <a:r>
              <a:rPr lang="en-US" altLang="zh-CN" sz="2000" dirty="0"/>
              <a:t>/</a:t>
            </a:r>
            <a:r>
              <a:rPr lang="en-US" altLang="zh-CN" sz="2000" dirty="0" err="1"/>
              <a:t>fs.h</a:t>
            </a:r>
            <a:r>
              <a:rPr lang="en-US" altLang="zh-CN" sz="2000" dirty="0"/>
              <a:t>&gt;</a:t>
            </a:r>
            <a:r>
              <a:rPr lang="zh-CN" altLang="en-US" sz="2000" dirty="0"/>
              <a:t>文件</a:t>
            </a:r>
            <a:r>
              <a:rPr lang="zh-CN" altLang="en-US" sz="2000" dirty="0" smtClean="0"/>
              <a:t>中</a:t>
            </a:r>
            <a:endParaRPr lang="en-US" altLang="zh-CN" sz="2000" dirty="0" smtClean="0"/>
          </a:p>
          <a:p>
            <a:pPr marL="914400" lvl="3" indent="0">
              <a:buNone/>
            </a:pP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file_system_type</a:t>
            </a:r>
            <a:r>
              <a:rPr lang="en-US" altLang="zh-CN" sz="2000" dirty="0"/>
              <a:t> {</a:t>
            </a:r>
          </a:p>
          <a:p>
            <a:pPr marL="914400" lvl="3" indent="0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const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char *name;</a:t>
            </a:r>
          </a:p>
          <a:p>
            <a:pPr marL="914400" lvl="3" indent="0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fs_flags</a:t>
            </a:r>
            <a:r>
              <a:rPr lang="en-US" altLang="zh-CN" sz="2000" dirty="0"/>
              <a:t>;</a:t>
            </a:r>
          </a:p>
          <a:p>
            <a:pPr marL="914400" lvl="3" indent="0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dentry</a:t>
            </a:r>
            <a:r>
              <a:rPr lang="en-US" altLang="zh-CN" sz="2000" dirty="0"/>
              <a:t> *(*mount) (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file_system_type</a:t>
            </a:r>
            <a:r>
              <a:rPr lang="en-US" altLang="zh-CN" sz="2000" dirty="0"/>
              <a:t> *, </a:t>
            </a:r>
            <a:r>
              <a:rPr lang="en-US" altLang="zh-CN" sz="2000" dirty="0" err="1"/>
              <a:t>int,const</a:t>
            </a:r>
            <a:r>
              <a:rPr lang="en-US" altLang="zh-CN" sz="2000" dirty="0"/>
              <a:t> char *, void *);</a:t>
            </a:r>
          </a:p>
          <a:p>
            <a:pPr marL="914400" lvl="3" indent="0">
              <a:buNone/>
            </a:pPr>
            <a:r>
              <a:rPr lang="en-US" altLang="zh-CN" sz="2000" dirty="0" smtClean="0"/>
              <a:t>    void </a:t>
            </a:r>
            <a:r>
              <a:rPr lang="en-US" altLang="zh-CN" sz="2000" dirty="0"/>
              <a:t>(*</a:t>
            </a:r>
            <a:r>
              <a:rPr lang="en-US" altLang="zh-CN" sz="2000" dirty="0" err="1"/>
              <a:t>kill_sb</a:t>
            </a:r>
            <a:r>
              <a:rPr lang="en-US" altLang="zh-CN" sz="2000" dirty="0"/>
              <a:t>) (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super_block</a:t>
            </a:r>
            <a:r>
              <a:rPr lang="en-US" altLang="zh-CN" sz="2000" dirty="0"/>
              <a:t> *);</a:t>
            </a:r>
          </a:p>
          <a:p>
            <a:pPr marL="914400" lvl="3" indent="0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module *owner;</a:t>
            </a:r>
          </a:p>
          <a:p>
            <a:pPr marL="914400" lvl="3" indent="0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file_system_type</a:t>
            </a:r>
            <a:r>
              <a:rPr lang="en-US" altLang="zh-CN" sz="2000" dirty="0"/>
              <a:t> * next;</a:t>
            </a:r>
          </a:p>
          <a:p>
            <a:pPr marL="914400" lvl="3" indent="0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hlist_head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fs_supers</a:t>
            </a:r>
            <a:r>
              <a:rPr lang="en-US" altLang="zh-CN" sz="2000" dirty="0"/>
              <a:t>;</a:t>
            </a:r>
          </a:p>
          <a:p>
            <a:pPr marL="914400" lvl="3" indent="0">
              <a:buNone/>
            </a:pPr>
            <a:r>
              <a:rPr lang="en-US" altLang="zh-CN" sz="2000" dirty="0"/>
              <a:t>    ……</a:t>
            </a:r>
          </a:p>
          <a:p>
            <a:pPr marL="914400" lvl="3" indent="0">
              <a:buNone/>
            </a:pPr>
            <a:r>
              <a:rPr lang="en-US" altLang="zh-CN" sz="2000" dirty="0" smtClean="0"/>
              <a:t>};</a:t>
            </a: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/>
              <a:t>1 </a:t>
            </a:r>
            <a:r>
              <a:rPr lang="zh-CN" altLang="en-US" dirty="0" smtClean="0"/>
              <a:t>访问</a:t>
            </a:r>
            <a:r>
              <a:rPr lang="en-US" altLang="zh-CN" dirty="0"/>
              <a:t>Linux</a:t>
            </a:r>
            <a:r>
              <a:rPr lang="zh-CN" altLang="en-US" dirty="0"/>
              <a:t>内核虚拟文件系统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00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352928" cy="53285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en-US" altLang="zh-CN" dirty="0"/>
              <a:t>VFS</a:t>
            </a:r>
            <a:r>
              <a:rPr lang="zh-CN" altLang="en-US" dirty="0"/>
              <a:t>对象的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2"/>
            <a:r>
              <a:rPr lang="zh-CN" altLang="en-US" dirty="0"/>
              <a:t>注册</a:t>
            </a:r>
            <a:r>
              <a:rPr lang="zh-CN" altLang="en-US" dirty="0" smtClean="0"/>
              <a:t>文件系统</a:t>
            </a:r>
            <a:endParaRPr lang="en-US" altLang="zh-CN" dirty="0" smtClean="0"/>
          </a:p>
          <a:p>
            <a:pPr lvl="3"/>
            <a:r>
              <a:rPr lang="zh-CN" altLang="en-US" dirty="0"/>
              <a:t>相应地，</a:t>
            </a:r>
            <a:r>
              <a:rPr lang="en-US" altLang="zh-CN" dirty="0"/>
              <a:t>Linux</a:t>
            </a:r>
            <a:r>
              <a:rPr lang="zh-CN" altLang="en-US" dirty="0"/>
              <a:t>内核也提供了注销文件系统的系统调用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3"/>
            <a:r>
              <a:rPr lang="en-US" altLang="zh-CN" dirty="0"/>
              <a:t>extern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unregister_filesystem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file_system_type</a:t>
            </a:r>
            <a:r>
              <a:rPr lang="en-US" altLang="zh-CN" dirty="0"/>
              <a:t> </a:t>
            </a:r>
            <a:r>
              <a:rPr lang="en-US" altLang="zh-CN" dirty="0" smtClean="0"/>
              <a:t>*);</a:t>
            </a:r>
          </a:p>
          <a:p>
            <a:pPr lvl="3"/>
            <a:r>
              <a:rPr lang="zh-CN" altLang="en-US" dirty="0"/>
              <a:t>注销文件系统时，首先在链表中</a:t>
            </a:r>
            <a:r>
              <a:rPr lang="en-US" altLang="zh-CN" dirty="0" err="1"/>
              <a:t>file_systems</a:t>
            </a:r>
            <a:r>
              <a:rPr lang="zh-CN" altLang="en-US" dirty="0"/>
              <a:t>中找到要注销的文件系统名称，然后将其从链表中删除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/>
              <a:t>1 </a:t>
            </a:r>
            <a:r>
              <a:rPr lang="zh-CN" altLang="en-US" dirty="0" smtClean="0"/>
              <a:t>访问</a:t>
            </a:r>
            <a:r>
              <a:rPr lang="en-US" altLang="zh-CN" dirty="0"/>
              <a:t>Linux</a:t>
            </a:r>
            <a:r>
              <a:rPr lang="zh-CN" altLang="en-US" dirty="0"/>
              <a:t>内核虚拟文件系统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140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352928" cy="53285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en-US" altLang="zh-CN" dirty="0"/>
              <a:t>VFS</a:t>
            </a:r>
            <a:r>
              <a:rPr lang="zh-CN" altLang="en-US" dirty="0"/>
              <a:t>对象的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2"/>
            <a:r>
              <a:rPr lang="zh-CN" altLang="en-US" dirty="0"/>
              <a:t>文件系统</a:t>
            </a:r>
            <a:r>
              <a:rPr lang="zh-CN" altLang="en-US" dirty="0" smtClean="0"/>
              <a:t>装载</a:t>
            </a:r>
            <a:endParaRPr lang="en-US" altLang="zh-CN" dirty="0" smtClean="0"/>
          </a:p>
          <a:p>
            <a:pPr lvl="3"/>
            <a:r>
              <a:rPr lang="zh-CN" altLang="en-US" dirty="0"/>
              <a:t>当将一个设备装载到文件空间的一个目录时，</a:t>
            </a:r>
            <a:r>
              <a:rPr lang="en-US" altLang="zh-CN" dirty="0"/>
              <a:t>VFS</a:t>
            </a:r>
            <a:r>
              <a:rPr lang="zh-CN" altLang="en-US" dirty="0"/>
              <a:t>将调用相应文件系统所实现的</a:t>
            </a:r>
            <a:r>
              <a:rPr lang="en-US" altLang="zh-CN" dirty="0"/>
              <a:t>mount()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接着</a:t>
            </a:r>
            <a:r>
              <a:rPr lang="zh-CN" altLang="en-US" dirty="0"/>
              <a:t>，被装载点的目录结构将指向新文件系统的根</a:t>
            </a:r>
            <a:r>
              <a:rPr lang="en-US" altLang="zh-CN" dirty="0" err="1"/>
              <a:t>inode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 lvl="3"/>
            <a:r>
              <a:rPr lang="zh-CN" altLang="en-US" dirty="0"/>
              <a:t>在</a:t>
            </a:r>
            <a:r>
              <a:rPr lang="en-US" altLang="zh-CN" dirty="0" err="1"/>
              <a:t>file_system_type</a:t>
            </a:r>
            <a:r>
              <a:rPr lang="zh-CN" altLang="en-US" dirty="0"/>
              <a:t>结构体中，函数指针</a:t>
            </a:r>
            <a:r>
              <a:rPr lang="en-US" altLang="zh-CN" dirty="0"/>
              <a:t>mount</a:t>
            </a:r>
            <a:r>
              <a:rPr lang="zh-CN" altLang="en-US" dirty="0"/>
              <a:t>指向的函数用于从底层存储介质读取超级块，该函数依赖具体的</a:t>
            </a:r>
            <a:r>
              <a:rPr lang="zh-CN" altLang="en-US" dirty="0" smtClean="0"/>
              <a:t>文件系统</a:t>
            </a:r>
            <a:endParaRPr lang="en-US" altLang="zh-CN" dirty="0" smtClean="0"/>
          </a:p>
          <a:p>
            <a:pPr lvl="3"/>
            <a:r>
              <a:rPr lang="zh-CN" altLang="en-US" dirty="0"/>
              <a:t>超级块对象和指向超级块的指针都是在调用</a:t>
            </a:r>
            <a:r>
              <a:rPr lang="en-US" altLang="zh-CN" dirty="0"/>
              <a:t>mount()</a:t>
            </a:r>
            <a:r>
              <a:rPr lang="zh-CN" altLang="en-US" dirty="0"/>
              <a:t>之后创建的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/>
              <a:t>1 </a:t>
            </a:r>
            <a:r>
              <a:rPr lang="zh-CN" altLang="en-US" dirty="0" smtClean="0"/>
              <a:t>访问</a:t>
            </a:r>
            <a:r>
              <a:rPr lang="en-US" altLang="zh-CN" dirty="0"/>
              <a:t>Linux</a:t>
            </a:r>
            <a:r>
              <a:rPr lang="zh-CN" altLang="en-US" dirty="0"/>
              <a:t>内核虚拟文件系统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037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352928" cy="53285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en-US" altLang="zh-CN" dirty="0"/>
              <a:t>VFS</a:t>
            </a:r>
            <a:r>
              <a:rPr lang="zh-CN" altLang="en-US" dirty="0"/>
              <a:t>对象的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2"/>
            <a:r>
              <a:rPr lang="zh-CN" altLang="en-US" dirty="0"/>
              <a:t>函数指针</a:t>
            </a:r>
            <a:r>
              <a:rPr lang="en-US" altLang="zh-CN" dirty="0"/>
              <a:t>mount</a:t>
            </a:r>
            <a:r>
              <a:rPr lang="zh-CN" altLang="en-US" dirty="0"/>
              <a:t>的原型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3"/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dentry</a:t>
            </a:r>
            <a:r>
              <a:rPr lang="en-US" altLang="zh-CN" dirty="0"/>
              <a:t> *(*mount) (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file_system_type</a:t>
            </a:r>
            <a:r>
              <a:rPr lang="en-US" altLang="zh-CN" dirty="0"/>
              <a:t> *, </a:t>
            </a:r>
            <a:r>
              <a:rPr lang="en-US" altLang="zh-CN" dirty="0" err="1"/>
              <a:t>int,const</a:t>
            </a:r>
            <a:r>
              <a:rPr lang="en-US" altLang="zh-CN" dirty="0"/>
              <a:t> char *, void </a:t>
            </a:r>
            <a:r>
              <a:rPr lang="en-US" altLang="zh-CN" dirty="0" smtClean="0"/>
              <a:t>*);</a:t>
            </a:r>
          </a:p>
          <a:p>
            <a:pPr lvl="3"/>
            <a:r>
              <a:rPr lang="zh-CN" altLang="en-US" dirty="0"/>
              <a:t>第一个参数是以</a:t>
            </a:r>
            <a:r>
              <a:rPr lang="en-US" altLang="zh-CN" dirty="0" err="1"/>
              <a:t>file_system_type</a:t>
            </a:r>
            <a:r>
              <a:rPr lang="zh-CN" altLang="en-US" dirty="0"/>
              <a:t>结构体描述的</a:t>
            </a:r>
            <a:r>
              <a:rPr lang="zh-CN" altLang="en-US" dirty="0" smtClean="0"/>
              <a:t>文件系统</a:t>
            </a:r>
            <a:endParaRPr lang="en-US" altLang="zh-CN" dirty="0" smtClean="0"/>
          </a:p>
          <a:p>
            <a:pPr lvl="3"/>
            <a:r>
              <a:rPr lang="zh-CN" altLang="en-US" dirty="0"/>
              <a:t>第二参数表示了使用</a:t>
            </a:r>
            <a:r>
              <a:rPr lang="zh-CN" altLang="en-US" dirty="0" smtClean="0"/>
              <a:t>标志</a:t>
            </a:r>
            <a:endParaRPr lang="en-US" altLang="zh-CN" dirty="0" smtClean="0"/>
          </a:p>
          <a:p>
            <a:pPr lvl="3"/>
            <a:r>
              <a:rPr lang="zh-CN" altLang="en-US" dirty="0"/>
              <a:t>第三个参数表示装载的设备</a:t>
            </a:r>
            <a:r>
              <a:rPr lang="zh-CN" altLang="en-US" dirty="0" smtClean="0"/>
              <a:t>名称</a:t>
            </a:r>
            <a:endParaRPr lang="en-US" altLang="zh-CN" dirty="0" smtClean="0"/>
          </a:p>
          <a:p>
            <a:pPr lvl="3"/>
            <a:r>
              <a:rPr lang="zh-CN" altLang="en-US" dirty="0"/>
              <a:t>第四个参数为装载属性选项，通常为</a:t>
            </a:r>
            <a:r>
              <a:rPr lang="en-US" altLang="zh-CN" dirty="0"/>
              <a:t>ASCII</a:t>
            </a:r>
            <a:r>
              <a:rPr lang="zh-CN" altLang="en-US" dirty="0"/>
              <a:t>码字符串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/>
              <a:t>1 </a:t>
            </a:r>
            <a:r>
              <a:rPr lang="zh-CN" altLang="en-US" dirty="0" smtClean="0"/>
              <a:t>访问</a:t>
            </a:r>
            <a:r>
              <a:rPr lang="en-US" altLang="zh-CN" dirty="0"/>
              <a:t>Linux</a:t>
            </a:r>
            <a:r>
              <a:rPr lang="zh-CN" altLang="en-US" dirty="0"/>
              <a:t>内核虚拟文件系统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261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352928" cy="53285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en-US" altLang="zh-CN" dirty="0"/>
              <a:t>VFS</a:t>
            </a:r>
            <a:r>
              <a:rPr lang="zh-CN" altLang="en-US" dirty="0"/>
              <a:t>对象的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文件系统装载</a:t>
            </a:r>
            <a:endParaRPr lang="en-US" altLang="zh-CN" dirty="0" smtClean="0"/>
          </a:p>
          <a:p>
            <a:pPr lvl="3"/>
            <a:r>
              <a:rPr lang="zh-CN" altLang="en-US" dirty="0"/>
              <a:t>当某个文件系统被装载时，将有一个文件系统能够装载点数据结构</a:t>
            </a:r>
            <a:r>
              <a:rPr lang="en-US" altLang="zh-CN" dirty="0" err="1"/>
              <a:t>vfsmount</a:t>
            </a:r>
            <a:r>
              <a:rPr lang="zh-CN" altLang="en-US" dirty="0"/>
              <a:t>被创建。它记录该文件系统的根目录、超级块等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3"/>
            <a:r>
              <a:rPr lang="zh-CN" altLang="en-US" dirty="0"/>
              <a:t>对于每个已经装载的文件系统，在内存中都创建了一个超级块结构。该结构保存了文件系统本身和装载点的有关信息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/>
              <a:t>1 </a:t>
            </a:r>
            <a:r>
              <a:rPr lang="zh-CN" altLang="en-US" dirty="0" smtClean="0"/>
              <a:t>访问</a:t>
            </a:r>
            <a:r>
              <a:rPr lang="en-US" altLang="zh-CN" dirty="0"/>
              <a:t>Linux</a:t>
            </a:r>
            <a:r>
              <a:rPr lang="zh-CN" altLang="en-US" dirty="0"/>
              <a:t>内核虚拟文件系统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29525"/>
          <a:stretch/>
        </p:blipFill>
        <p:spPr>
          <a:xfrm>
            <a:off x="1711663" y="5110256"/>
            <a:ext cx="5576658" cy="148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2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352928" cy="53285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zh-CN" altLang="en-US" dirty="0"/>
              <a:t>进程相关的文件系统</a:t>
            </a:r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pPr lvl="2"/>
            <a:r>
              <a:rPr lang="en-US" altLang="zh-CN" dirty="0"/>
              <a:t>Linux</a:t>
            </a:r>
            <a:r>
              <a:rPr lang="zh-CN" altLang="en-US" dirty="0"/>
              <a:t>系统中每一个进程都有一组与其相关的打开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2"/>
            <a:r>
              <a:rPr lang="en-US" altLang="zh-CN" dirty="0" err="1"/>
              <a:t>files_struct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lvl="3"/>
            <a:r>
              <a:rPr lang="zh-CN" altLang="en-US" dirty="0"/>
              <a:t>用于描述进程打开文件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3"/>
            <a:r>
              <a:rPr lang="zh-CN" altLang="en-US" dirty="0"/>
              <a:t>进程描述表</a:t>
            </a:r>
            <a:r>
              <a:rPr lang="en-US" altLang="zh-CN" dirty="0" err="1"/>
              <a:t>task_struct</a:t>
            </a:r>
            <a:r>
              <a:rPr lang="zh-CN" altLang="en-US" dirty="0"/>
              <a:t>中的</a:t>
            </a:r>
            <a:r>
              <a:rPr lang="en-US" altLang="zh-CN" dirty="0"/>
              <a:t>files</a:t>
            </a:r>
            <a:r>
              <a:rPr lang="zh-CN" altLang="en-US" dirty="0"/>
              <a:t>指针指向该结构，将进程与其相关的打开文件</a:t>
            </a:r>
            <a:r>
              <a:rPr lang="zh-CN" altLang="en-US" dirty="0" smtClean="0"/>
              <a:t>关联</a:t>
            </a:r>
            <a:endParaRPr lang="en-US" altLang="zh-CN" dirty="0" smtClean="0"/>
          </a:p>
          <a:p>
            <a:pPr lvl="3"/>
            <a:r>
              <a:rPr lang="zh-CN" altLang="en-US" dirty="0"/>
              <a:t>该结构被定义在</a:t>
            </a:r>
            <a:r>
              <a:rPr lang="en-US" altLang="zh-CN" dirty="0"/>
              <a:t>&lt;include/</a:t>
            </a:r>
            <a:r>
              <a:rPr lang="en-US" altLang="zh-CN" dirty="0" err="1"/>
              <a:t>linux</a:t>
            </a:r>
            <a:r>
              <a:rPr lang="en-US" altLang="zh-CN" dirty="0"/>
              <a:t>/</a:t>
            </a:r>
            <a:r>
              <a:rPr lang="en-US" altLang="zh-CN" dirty="0" err="1"/>
              <a:t>fdtable.h</a:t>
            </a:r>
            <a:r>
              <a:rPr lang="en-US" altLang="zh-CN" dirty="0"/>
              <a:t>&gt;</a:t>
            </a:r>
            <a:r>
              <a:rPr lang="zh-CN" altLang="en-US" dirty="0"/>
              <a:t>文件中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/>
              <a:t>1 </a:t>
            </a:r>
            <a:r>
              <a:rPr lang="zh-CN" altLang="en-US" dirty="0" smtClean="0"/>
              <a:t>访问</a:t>
            </a:r>
            <a:r>
              <a:rPr lang="en-US" altLang="zh-CN" dirty="0"/>
              <a:t>Linux</a:t>
            </a:r>
            <a:r>
              <a:rPr lang="zh-CN" altLang="en-US" dirty="0"/>
              <a:t>内核虚拟文件系统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800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352928" cy="53285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zh-CN" altLang="en-US" dirty="0"/>
              <a:t>进程相关的文件系统</a:t>
            </a:r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pPr lvl="2"/>
            <a:r>
              <a:rPr lang="en-US" altLang="zh-CN" dirty="0" err="1"/>
              <a:t>fs_struct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lvl="3"/>
            <a:r>
              <a:rPr lang="zh-CN" altLang="en-US" dirty="0"/>
              <a:t>用于描述进程文件系统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3"/>
            <a:r>
              <a:rPr lang="zh-CN" altLang="en-US" dirty="0"/>
              <a:t>进程描述表</a:t>
            </a:r>
            <a:r>
              <a:rPr lang="en-US" altLang="zh-CN" dirty="0" err="1"/>
              <a:t>task_struct</a:t>
            </a:r>
            <a:r>
              <a:rPr lang="zh-CN" altLang="en-US" dirty="0"/>
              <a:t>中的</a:t>
            </a:r>
            <a:r>
              <a:rPr lang="en-US" altLang="zh-CN" dirty="0"/>
              <a:t>fs</a:t>
            </a:r>
            <a:r>
              <a:rPr lang="zh-CN" altLang="en-US" dirty="0"/>
              <a:t>指针指向该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lvl="3"/>
            <a:r>
              <a:rPr lang="zh-CN" altLang="en-US" dirty="0"/>
              <a:t>该结构被定义在</a:t>
            </a:r>
            <a:r>
              <a:rPr lang="en-US" altLang="zh-CN" dirty="0"/>
              <a:t>&lt;include/</a:t>
            </a:r>
            <a:r>
              <a:rPr lang="en-US" altLang="zh-CN" dirty="0" err="1"/>
              <a:t>linux</a:t>
            </a:r>
            <a:r>
              <a:rPr lang="en-US" altLang="zh-CN" dirty="0"/>
              <a:t>/</a:t>
            </a:r>
            <a:r>
              <a:rPr lang="en-US" altLang="zh-CN" dirty="0" err="1"/>
              <a:t>fs_struct.h</a:t>
            </a:r>
            <a:r>
              <a:rPr lang="en-US" altLang="zh-CN" dirty="0"/>
              <a:t>&gt;</a:t>
            </a:r>
            <a:r>
              <a:rPr lang="zh-CN" altLang="en-US" dirty="0"/>
              <a:t>文件中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/>
              <a:t>1 </a:t>
            </a:r>
            <a:r>
              <a:rPr lang="zh-CN" altLang="en-US" dirty="0" smtClean="0"/>
              <a:t>访问</a:t>
            </a:r>
            <a:r>
              <a:rPr lang="en-US" altLang="zh-CN" dirty="0"/>
              <a:t>Linux</a:t>
            </a:r>
            <a:r>
              <a:rPr lang="zh-CN" altLang="en-US" dirty="0"/>
              <a:t>内核虚拟文件系统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88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352928" cy="53285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zh-CN" altLang="en-US" dirty="0"/>
              <a:t>进程相关的文件系统</a:t>
            </a:r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pPr lvl="2"/>
            <a:r>
              <a:rPr lang="en-US" altLang="zh-CN" dirty="0" err="1"/>
              <a:t>mnt_namespace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lvl="3"/>
            <a:r>
              <a:rPr lang="zh-CN" altLang="en-US" dirty="0"/>
              <a:t>主要为了进程可以共享同样的命名</a:t>
            </a:r>
            <a:r>
              <a:rPr lang="zh-CN" altLang="en-US" dirty="0" smtClean="0"/>
              <a:t>空间</a:t>
            </a:r>
            <a:endParaRPr lang="en-US" altLang="zh-CN" dirty="0" smtClean="0"/>
          </a:p>
          <a:p>
            <a:pPr lvl="3"/>
            <a:r>
              <a:rPr lang="zh-CN" altLang="en-US" dirty="0"/>
              <a:t>进程描述表</a:t>
            </a:r>
            <a:r>
              <a:rPr lang="en-US" altLang="zh-CN" dirty="0" err="1"/>
              <a:t>task_struct</a:t>
            </a:r>
            <a:r>
              <a:rPr lang="zh-CN" altLang="en-US" dirty="0"/>
              <a:t>中的</a:t>
            </a:r>
            <a:r>
              <a:rPr lang="en-US" altLang="zh-CN" dirty="0"/>
              <a:t>namespace</a:t>
            </a:r>
            <a:r>
              <a:rPr lang="zh-CN" altLang="en-US" dirty="0"/>
              <a:t>指针指向该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lvl="3"/>
            <a:r>
              <a:rPr lang="zh-CN" altLang="en-US" dirty="0"/>
              <a:t>该结构被定义在</a:t>
            </a:r>
            <a:r>
              <a:rPr lang="en-US" altLang="zh-CN" dirty="0"/>
              <a:t>&lt;fs/</a:t>
            </a:r>
            <a:r>
              <a:rPr lang="en-US" altLang="zh-CN" dirty="0" err="1"/>
              <a:t>mount.h</a:t>
            </a:r>
            <a:r>
              <a:rPr lang="en-US" altLang="zh-CN" dirty="0"/>
              <a:t>&gt;</a:t>
            </a:r>
            <a:r>
              <a:rPr lang="zh-CN" altLang="en-US" dirty="0"/>
              <a:t>文件中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/>
              <a:t>1 </a:t>
            </a:r>
            <a:r>
              <a:rPr lang="zh-CN" altLang="en-US" dirty="0" smtClean="0"/>
              <a:t>访问</a:t>
            </a:r>
            <a:r>
              <a:rPr lang="en-US" altLang="zh-CN" dirty="0"/>
              <a:t>Linux</a:t>
            </a:r>
            <a:r>
              <a:rPr lang="zh-CN" altLang="en-US" dirty="0"/>
              <a:t>内核虚拟文件系统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522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理解</a:t>
            </a:r>
            <a:r>
              <a:rPr lang="zh-CN" altLang="en-US" dirty="0"/>
              <a:t>虚拟文件系统在</a:t>
            </a:r>
            <a:r>
              <a:rPr lang="en-US" altLang="zh-CN" dirty="0"/>
              <a:t>Linux</a:t>
            </a:r>
            <a:r>
              <a:rPr lang="zh-CN" altLang="en-US" dirty="0"/>
              <a:t>系统中的作用和地位</a:t>
            </a:r>
            <a:endParaRPr lang="en-US" altLang="zh-CN" dirty="0" smtClean="0"/>
          </a:p>
          <a:p>
            <a:r>
              <a:rPr lang="zh-CN" altLang="en-US" dirty="0" smtClean="0"/>
              <a:t>理解</a:t>
            </a:r>
            <a:r>
              <a:rPr lang="zh-CN" altLang="en-US" dirty="0"/>
              <a:t>虚拟文件系统的基本结构和操作</a:t>
            </a:r>
            <a:endParaRPr lang="en-US" altLang="zh-CN" dirty="0" smtClean="0"/>
          </a:p>
          <a:p>
            <a:r>
              <a:rPr lang="zh-CN" altLang="en-US" dirty="0" smtClean="0"/>
              <a:t>熟悉</a:t>
            </a:r>
            <a:r>
              <a:rPr lang="en-US" altLang="zh-CN" dirty="0" err="1"/>
              <a:t>proc</a:t>
            </a:r>
            <a:r>
              <a:rPr lang="zh-CN" altLang="en-US" dirty="0"/>
              <a:t>文件系统的结构与管理方式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本章目标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85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352928" cy="53285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zh-CN" altLang="en-US" dirty="0"/>
              <a:t>从当前进程访问</a:t>
            </a:r>
            <a:r>
              <a:rPr lang="en-US" altLang="zh-CN" dirty="0"/>
              <a:t>Linux</a:t>
            </a:r>
            <a:r>
              <a:rPr lang="zh-CN" altLang="en-US" dirty="0"/>
              <a:t>内核</a:t>
            </a:r>
            <a:r>
              <a:rPr lang="en-US" altLang="zh-CN" dirty="0"/>
              <a:t>VFS</a:t>
            </a:r>
            <a:r>
              <a:rPr lang="zh-CN" altLang="en-US" dirty="0" smtClean="0"/>
              <a:t>文件系统</a:t>
            </a:r>
            <a:endParaRPr lang="en-US" altLang="zh-CN" dirty="0" smtClean="0"/>
          </a:p>
          <a:p>
            <a:pPr lvl="2"/>
            <a:r>
              <a:rPr lang="zh-CN" altLang="en-US" dirty="0"/>
              <a:t>通过以上对</a:t>
            </a:r>
            <a:r>
              <a:rPr lang="en-US" altLang="zh-CN" dirty="0"/>
              <a:t>VFS</a:t>
            </a:r>
            <a:r>
              <a:rPr lang="zh-CN" altLang="en-US" dirty="0"/>
              <a:t>文件系统的分析可以发现，可以从当前进程探测和操纵</a:t>
            </a:r>
            <a:r>
              <a:rPr lang="en-US" altLang="zh-CN" dirty="0"/>
              <a:t>VFS</a:t>
            </a:r>
            <a:r>
              <a:rPr lang="zh-CN" altLang="en-US" dirty="0" smtClean="0"/>
              <a:t>文件系统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/>
              <a:t>1 </a:t>
            </a:r>
            <a:r>
              <a:rPr lang="zh-CN" altLang="en-US" dirty="0" smtClean="0"/>
              <a:t>访问</a:t>
            </a:r>
            <a:r>
              <a:rPr lang="en-US" altLang="zh-CN" dirty="0"/>
              <a:t>Linux</a:t>
            </a:r>
            <a:r>
              <a:rPr lang="zh-CN" altLang="en-US" dirty="0"/>
              <a:t>内核虚拟文件系统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4095" r="16735"/>
          <a:stretch/>
        </p:blipFill>
        <p:spPr>
          <a:xfrm>
            <a:off x="2908621" y="1425132"/>
            <a:ext cx="6055867" cy="517222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244675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280920" cy="52565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掌握文件系统的加载过程</a:t>
            </a:r>
            <a:endParaRPr lang="en-US" altLang="zh-CN" dirty="0" smtClean="0"/>
          </a:p>
          <a:p>
            <a:r>
              <a:rPr lang="zh-CN" altLang="en-US" dirty="0" smtClean="0"/>
              <a:t>实验内容</a:t>
            </a:r>
            <a:endParaRPr lang="en-US" altLang="zh-CN" dirty="0" smtClean="0"/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系统在启动时会默认加载一个</a:t>
            </a:r>
            <a:r>
              <a:rPr lang="en-US" altLang="zh-CN" dirty="0" err="1"/>
              <a:t>proc</a:t>
            </a:r>
            <a:r>
              <a:rPr lang="zh-CN" altLang="en-US" dirty="0"/>
              <a:t>文件系统，用于查看运行中的内核信息，第</a:t>
            </a:r>
            <a:r>
              <a:rPr lang="en-US" altLang="zh-CN" dirty="0"/>
              <a:t>13</a:t>
            </a:r>
            <a:r>
              <a:rPr lang="zh-CN" altLang="en-US" dirty="0"/>
              <a:t>章中通过</a:t>
            </a:r>
            <a:r>
              <a:rPr lang="en-US" altLang="zh-CN" dirty="0" err="1"/>
              <a:t>proc</a:t>
            </a:r>
            <a:r>
              <a:rPr lang="zh-CN" altLang="en-US" dirty="0"/>
              <a:t>获取的进程信息就是在该</a:t>
            </a:r>
            <a:r>
              <a:rPr lang="en-US" altLang="zh-CN" dirty="0" err="1"/>
              <a:t>proc</a:t>
            </a:r>
            <a:r>
              <a:rPr lang="zh-CN" altLang="en-US" dirty="0"/>
              <a:t>文件系统基础上完成的。下面请读者在系统启动后，利用模块新加载一个</a:t>
            </a:r>
            <a:r>
              <a:rPr lang="en-US" altLang="zh-CN" dirty="0" err="1"/>
              <a:t>newproc</a:t>
            </a:r>
            <a:r>
              <a:rPr lang="zh-CN" altLang="en-US" dirty="0"/>
              <a:t>文件系统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2 </a:t>
            </a:r>
            <a:r>
              <a:rPr lang="zh-CN" altLang="en-US" dirty="0" smtClean="0"/>
              <a:t>加载</a:t>
            </a:r>
            <a:r>
              <a:rPr lang="en-US" altLang="zh-CN" dirty="0" err="1"/>
              <a:t>newproc</a:t>
            </a:r>
            <a:r>
              <a:rPr lang="zh-CN" altLang="en-US" dirty="0"/>
              <a:t>文件系统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838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352928" cy="53285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proc</a:t>
            </a:r>
            <a:r>
              <a:rPr lang="zh-CN" altLang="en-US" dirty="0" smtClean="0"/>
              <a:t>文件系统</a:t>
            </a:r>
            <a:endParaRPr lang="en-US" altLang="zh-CN" dirty="0" smtClean="0"/>
          </a:p>
          <a:p>
            <a:pPr lvl="2"/>
            <a:r>
              <a:rPr lang="en-US" altLang="zh-CN" sz="2400" dirty="0" err="1"/>
              <a:t>proc</a:t>
            </a:r>
            <a:r>
              <a:rPr lang="zh-CN" altLang="en-US" sz="2400" dirty="0"/>
              <a:t>文件系统是</a:t>
            </a:r>
            <a:r>
              <a:rPr lang="en-US" altLang="zh-CN" sz="2400" dirty="0"/>
              <a:t>Linux</a:t>
            </a:r>
            <a:r>
              <a:rPr lang="zh-CN" altLang="en-US" sz="2400" dirty="0"/>
              <a:t>系统的进程文件系统，是一种仅存在于内存中的伪文件系统，通过它可以查看运行中的内核，访问进程信息，为用户空间与内核交换数据提供修改系统行为的</a:t>
            </a:r>
            <a:r>
              <a:rPr lang="zh-CN" altLang="en-US" sz="2400" dirty="0" smtClean="0"/>
              <a:t>接口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2 </a:t>
            </a:r>
            <a:r>
              <a:rPr lang="zh-CN" altLang="en-US" dirty="0" smtClean="0"/>
              <a:t>加载</a:t>
            </a:r>
            <a:r>
              <a:rPr lang="en-US" altLang="zh-CN" dirty="0" err="1"/>
              <a:t>newproc</a:t>
            </a:r>
            <a:r>
              <a:rPr lang="zh-CN" altLang="en-US" dirty="0"/>
              <a:t>文件系统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729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352928" cy="53285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主要数据结构</a:t>
            </a:r>
            <a:endParaRPr lang="en-US" altLang="zh-CN" dirty="0" smtClean="0"/>
          </a:p>
          <a:p>
            <a:pPr lvl="2"/>
            <a:r>
              <a:rPr lang="zh-CN" altLang="en-US" dirty="0"/>
              <a:t>超级</a:t>
            </a:r>
            <a:r>
              <a:rPr lang="zh-CN" altLang="en-US" dirty="0" smtClean="0"/>
              <a:t>块</a:t>
            </a:r>
            <a:endParaRPr lang="en-US" altLang="zh-CN" dirty="0" smtClean="0"/>
          </a:p>
          <a:p>
            <a:pPr lvl="3"/>
            <a:r>
              <a:rPr lang="en-US" altLang="zh-CN" dirty="0" err="1"/>
              <a:t>proc</a:t>
            </a:r>
            <a:r>
              <a:rPr lang="zh-CN" altLang="en-US" dirty="0"/>
              <a:t>文件系统中没有自身独立的超级块表示，这是由于</a:t>
            </a:r>
            <a:r>
              <a:rPr lang="en-US" altLang="zh-CN" dirty="0" err="1"/>
              <a:t>proc</a:t>
            </a:r>
            <a:r>
              <a:rPr lang="zh-CN" altLang="en-US" dirty="0"/>
              <a:t>使用</a:t>
            </a:r>
            <a:r>
              <a:rPr lang="en-US" altLang="zh-CN" dirty="0"/>
              <a:t>VFS</a:t>
            </a:r>
            <a:r>
              <a:rPr lang="zh-CN" altLang="en-US" dirty="0"/>
              <a:t>的超级块就可以表示其信息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proc</a:t>
            </a:r>
            <a:r>
              <a:rPr lang="zh-CN" altLang="en-US" dirty="0"/>
              <a:t>的超级块是在</a:t>
            </a:r>
            <a:r>
              <a:rPr lang="en-US" altLang="zh-CN" dirty="0" err="1"/>
              <a:t>proc</a:t>
            </a:r>
            <a:r>
              <a:rPr lang="zh-CN" altLang="en-US" dirty="0"/>
              <a:t>文件系统装载时动态分配得到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3"/>
            <a:r>
              <a:rPr lang="zh-CN" altLang="en-US" dirty="0"/>
              <a:t>可以查阅</a:t>
            </a:r>
            <a:r>
              <a:rPr lang="en-US" altLang="zh-CN" dirty="0"/>
              <a:t>Linux</a:t>
            </a:r>
            <a:r>
              <a:rPr lang="zh-CN" altLang="en-US" dirty="0"/>
              <a:t>内核源码</a:t>
            </a:r>
            <a:r>
              <a:rPr lang="en-US" altLang="zh-CN" dirty="0"/>
              <a:t>&lt;fs/</a:t>
            </a:r>
            <a:r>
              <a:rPr lang="en-US" altLang="zh-CN" dirty="0" err="1"/>
              <a:t>proc</a:t>
            </a:r>
            <a:r>
              <a:rPr lang="en-US" altLang="zh-CN" dirty="0"/>
              <a:t>/</a:t>
            </a:r>
            <a:r>
              <a:rPr lang="en-US" altLang="zh-CN" dirty="0" err="1"/>
              <a:t>root.c</a:t>
            </a:r>
            <a:r>
              <a:rPr lang="en-US" altLang="zh-CN" dirty="0"/>
              <a:t>&gt;</a:t>
            </a:r>
            <a:r>
              <a:rPr lang="zh-CN" altLang="en-US" dirty="0"/>
              <a:t>文件中</a:t>
            </a:r>
            <a:r>
              <a:rPr lang="en-US" altLang="zh-CN" dirty="0" err="1"/>
              <a:t>proc_mount</a:t>
            </a:r>
            <a:r>
              <a:rPr lang="zh-CN" altLang="en-US" dirty="0"/>
              <a:t>函数及相关的</a:t>
            </a:r>
            <a:r>
              <a:rPr lang="en-US" altLang="zh-CN" dirty="0" err="1"/>
              <a:t>sget</a:t>
            </a:r>
            <a:r>
              <a:rPr lang="zh-CN" altLang="en-US" dirty="0"/>
              <a:t>函数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2 </a:t>
            </a:r>
            <a:r>
              <a:rPr lang="zh-CN" altLang="en-US" dirty="0" smtClean="0"/>
              <a:t>加载</a:t>
            </a:r>
            <a:r>
              <a:rPr lang="en-US" altLang="zh-CN" dirty="0" err="1"/>
              <a:t>newproc</a:t>
            </a:r>
            <a:r>
              <a:rPr lang="zh-CN" altLang="en-US" dirty="0"/>
              <a:t>文件系统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720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352928" cy="54006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主要数据结构</a:t>
            </a:r>
            <a:endParaRPr lang="en-US" altLang="zh-CN" dirty="0" smtClean="0"/>
          </a:p>
          <a:p>
            <a:pPr lvl="2"/>
            <a:r>
              <a:rPr lang="en-US" altLang="zh-CN" dirty="0" err="1"/>
              <a:t>inode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 lvl="3"/>
            <a:r>
              <a:rPr lang="en-US" altLang="zh-CN" dirty="0" err="1"/>
              <a:t>proc</a:t>
            </a:r>
            <a:r>
              <a:rPr lang="zh-CN" altLang="en-US" dirty="0"/>
              <a:t>文件系统中的</a:t>
            </a:r>
            <a:r>
              <a:rPr lang="en-US" altLang="zh-CN" dirty="0" err="1"/>
              <a:t>proc_inode</a:t>
            </a:r>
            <a:r>
              <a:rPr lang="zh-CN" altLang="en-US" dirty="0"/>
              <a:t>结构体内嵌了</a:t>
            </a:r>
            <a:r>
              <a:rPr lang="en-US" altLang="zh-CN" dirty="0" err="1"/>
              <a:t>inode</a:t>
            </a:r>
            <a:r>
              <a:rPr lang="zh-CN" altLang="en-US" dirty="0"/>
              <a:t>节点的数据结构</a:t>
            </a:r>
            <a:r>
              <a:rPr lang="en-US" altLang="zh-CN" dirty="0" err="1" smtClean="0"/>
              <a:t>proc_dir_entry</a:t>
            </a:r>
            <a:endParaRPr lang="en-US" altLang="zh-CN" dirty="0" smtClean="0"/>
          </a:p>
          <a:p>
            <a:pPr lvl="3"/>
            <a:r>
              <a:rPr lang="en-US" altLang="zh-CN" dirty="0" err="1"/>
              <a:t>proc_inode</a:t>
            </a:r>
            <a:r>
              <a:rPr lang="zh-CN" altLang="en-US" dirty="0"/>
              <a:t>结构体和</a:t>
            </a:r>
            <a:r>
              <a:rPr lang="en-US" altLang="zh-CN" dirty="0" err="1"/>
              <a:t>proc_dir_entry</a:t>
            </a:r>
            <a:r>
              <a:rPr lang="zh-CN" altLang="en-US" dirty="0"/>
              <a:t>结构体都被定义在</a:t>
            </a:r>
            <a:r>
              <a:rPr lang="en-US" altLang="zh-CN" dirty="0"/>
              <a:t>&lt;fs/</a:t>
            </a:r>
            <a:r>
              <a:rPr lang="en-US" altLang="zh-CN" dirty="0" err="1"/>
              <a:t>proc</a:t>
            </a:r>
            <a:r>
              <a:rPr lang="en-US" altLang="zh-CN" dirty="0"/>
              <a:t>/</a:t>
            </a:r>
            <a:r>
              <a:rPr lang="en-US" altLang="zh-CN" dirty="0" err="1"/>
              <a:t>internal.h</a:t>
            </a:r>
            <a:r>
              <a:rPr lang="en-US" altLang="zh-CN" dirty="0"/>
              <a:t>&gt;</a:t>
            </a:r>
            <a:r>
              <a:rPr lang="zh-CN" altLang="en-US" dirty="0"/>
              <a:t>文件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3"/>
            <a:r>
              <a:rPr lang="en-US" altLang="zh-CN" dirty="0" err="1"/>
              <a:t>proc_dir_entry</a:t>
            </a:r>
            <a:r>
              <a:rPr lang="zh-CN" altLang="en-US" dirty="0"/>
              <a:t>表示每一个</a:t>
            </a:r>
            <a:r>
              <a:rPr lang="en-US" altLang="zh-CN" dirty="0" err="1"/>
              <a:t>inode</a:t>
            </a:r>
            <a:r>
              <a:rPr lang="zh-CN" altLang="en-US" dirty="0"/>
              <a:t>节点（即</a:t>
            </a:r>
            <a:r>
              <a:rPr lang="en-US" altLang="zh-CN" dirty="0" err="1"/>
              <a:t>proc_inode</a:t>
            </a:r>
            <a:r>
              <a:rPr lang="zh-CN" altLang="en-US" dirty="0"/>
              <a:t>）的实例，</a:t>
            </a:r>
            <a:r>
              <a:rPr lang="en-US" altLang="zh-CN" dirty="0" err="1"/>
              <a:t>proc_dir_entry</a:t>
            </a:r>
            <a:r>
              <a:rPr lang="zh-CN" altLang="en-US" dirty="0"/>
              <a:t>包含了</a:t>
            </a:r>
            <a:r>
              <a:rPr lang="en-US" altLang="zh-CN" dirty="0" err="1"/>
              <a:t>proc</a:t>
            </a:r>
            <a:r>
              <a:rPr lang="zh-CN" altLang="en-US" dirty="0"/>
              <a:t>文件所需要的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3"/>
            <a:r>
              <a:rPr lang="zh-CN" altLang="en-US" dirty="0"/>
              <a:t>每一个</a:t>
            </a:r>
            <a:r>
              <a:rPr lang="en-US" altLang="zh-CN" dirty="0" err="1"/>
              <a:t>proc</a:t>
            </a:r>
            <a:r>
              <a:rPr lang="zh-CN" altLang="en-US" dirty="0"/>
              <a:t>文件都有一个</a:t>
            </a:r>
            <a:r>
              <a:rPr lang="en-US" altLang="zh-CN" dirty="0" err="1"/>
              <a:t>inode</a:t>
            </a:r>
            <a:r>
              <a:rPr lang="zh-CN" altLang="en-US" dirty="0"/>
              <a:t>节点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2 </a:t>
            </a:r>
            <a:r>
              <a:rPr lang="zh-CN" altLang="en-US" dirty="0" smtClean="0"/>
              <a:t>加载</a:t>
            </a:r>
            <a:r>
              <a:rPr lang="en-US" altLang="zh-CN" dirty="0" err="1"/>
              <a:t>newproc</a:t>
            </a:r>
            <a:r>
              <a:rPr lang="zh-CN" altLang="en-US" dirty="0"/>
              <a:t>文件系统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64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352928" cy="54006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主要数据结构</a:t>
            </a:r>
            <a:endParaRPr lang="en-US" altLang="zh-CN" dirty="0" smtClean="0"/>
          </a:p>
          <a:p>
            <a:pPr lvl="2"/>
            <a:r>
              <a:rPr lang="zh-CN" altLang="en-US" dirty="0"/>
              <a:t>目录项和文件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3"/>
            <a:r>
              <a:rPr lang="zh-CN" altLang="en-US" dirty="0"/>
              <a:t>与超级块类似，</a:t>
            </a:r>
            <a:r>
              <a:rPr lang="en-US" altLang="zh-CN" dirty="0" err="1"/>
              <a:t>proc</a:t>
            </a:r>
            <a:r>
              <a:rPr lang="zh-CN" altLang="en-US" dirty="0"/>
              <a:t>文件系统也没有独立的目录项和文件对象结构体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3"/>
            <a:r>
              <a:rPr lang="zh-CN" altLang="en-US" dirty="0"/>
              <a:t>但是从</a:t>
            </a:r>
            <a:r>
              <a:rPr lang="en-US" altLang="zh-CN" dirty="0" err="1"/>
              <a:t>proc_dir_entry</a:t>
            </a:r>
            <a:r>
              <a:rPr lang="zh-CN" altLang="en-US" dirty="0"/>
              <a:t>结构体的定义发现，</a:t>
            </a:r>
            <a:r>
              <a:rPr lang="en-US" altLang="zh-CN" dirty="0" err="1"/>
              <a:t>proc</a:t>
            </a:r>
            <a:r>
              <a:rPr lang="zh-CN" altLang="en-US" dirty="0"/>
              <a:t>文件系统包含有文件对象的相关操作，即</a:t>
            </a:r>
            <a:r>
              <a:rPr lang="en-US" altLang="zh-CN" dirty="0" err="1"/>
              <a:t>proc_fops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2 </a:t>
            </a:r>
            <a:r>
              <a:rPr lang="zh-CN" altLang="en-US" dirty="0" smtClean="0"/>
              <a:t>加载</a:t>
            </a:r>
            <a:r>
              <a:rPr lang="en-US" altLang="zh-CN" dirty="0" err="1"/>
              <a:t>newproc</a:t>
            </a:r>
            <a:r>
              <a:rPr lang="zh-CN" altLang="en-US" dirty="0"/>
              <a:t>文件系统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710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352928" cy="54006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en-US" altLang="zh-CN" dirty="0" err="1"/>
              <a:t>proc</a:t>
            </a:r>
            <a:r>
              <a:rPr lang="zh-CN" altLang="en-US" dirty="0"/>
              <a:t>文件系统的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2"/>
            <a:r>
              <a:rPr lang="en-US" altLang="zh-CN" dirty="0" err="1"/>
              <a:t>proc</a:t>
            </a:r>
            <a:r>
              <a:rPr lang="zh-CN" altLang="en-US" dirty="0"/>
              <a:t>文件系统使用全局变量</a:t>
            </a:r>
            <a:r>
              <a:rPr lang="en-US" altLang="zh-CN" dirty="0" err="1"/>
              <a:t>proc_fs_type</a:t>
            </a:r>
            <a:r>
              <a:rPr lang="zh-CN" altLang="en-US" dirty="0"/>
              <a:t>表示其</a:t>
            </a:r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pPr lvl="2"/>
            <a:r>
              <a:rPr lang="zh-CN" altLang="en-US" dirty="0"/>
              <a:t>在</a:t>
            </a:r>
            <a:r>
              <a:rPr lang="en-US" altLang="zh-CN" dirty="0" err="1"/>
              <a:t>proc</a:t>
            </a:r>
            <a:r>
              <a:rPr lang="zh-CN" altLang="en-US" dirty="0"/>
              <a:t>文件系统的初始化函数</a:t>
            </a:r>
            <a:r>
              <a:rPr lang="en-US" altLang="zh-CN" dirty="0" err="1"/>
              <a:t>proc_root_init</a:t>
            </a:r>
            <a:r>
              <a:rPr lang="zh-CN" altLang="en-US" dirty="0"/>
              <a:t>中，通过调用</a:t>
            </a:r>
            <a:r>
              <a:rPr lang="en-US" altLang="zh-CN" dirty="0" err="1"/>
              <a:t>register_filesystem</a:t>
            </a:r>
            <a:r>
              <a:rPr lang="en-US" altLang="zh-CN" dirty="0"/>
              <a:t>(&amp;</a:t>
            </a:r>
            <a:r>
              <a:rPr lang="en-US" altLang="zh-CN" dirty="0" err="1"/>
              <a:t>proc_fs_type</a:t>
            </a:r>
            <a:r>
              <a:rPr lang="en-US" altLang="zh-CN" dirty="0"/>
              <a:t>)</a:t>
            </a:r>
            <a:r>
              <a:rPr lang="zh-CN" altLang="en-US" dirty="0"/>
              <a:t>向内核注册</a:t>
            </a:r>
            <a:r>
              <a:rPr lang="en-US" altLang="zh-CN" dirty="0" err="1"/>
              <a:t>proc</a:t>
            </a:r>
            <a:r>
              <a:rPr lang="zh-CN" altLang="en-US" dirty="0"/>
              <a:t>文件系统类型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2 </a:t>
            </a:r>
            <a:r>
              <a:rPr lang="zh-CN" altLang="en-US" dirty="0" smtClean="0"/>
              <a:t>加载</a:t>
            </a:r>
            <a:r>
              <a:rPr lang="en-US" altLang="zh-CN" dirty="0" err="1"/>
              <a:t>newproc</a:t>
            </a:r>
            <a:r>
              <a:rPr lang="zh-CN" altLang="en-US" dirty="0"/>
              <a:t>文件系统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44540"/>
          <a:stretch/>
        </p:blipFill>
        <p:spPr>
          <a:xfrm>
            <a:off x="3603756" y="4528217"/>
            <a:ext cx="5266233" cy="214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5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352928" cy="54006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en-US" altLang="zh-CN" dirty="0" err="1"/>
              <a:t>proc</a:t>
            </a:r>
            <a:r>
              <a:rPr lang="zh-CN" altLang="en-US" dirty="0"/>
              <a:t>文件系统的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2"/>
            <a:r>
              <a:rPr lang="en-US" altLang="zh-CN" dirty="0" err="1"/>
              <a:t>proc</a:t>
            </a:r>
            <a:r>
              <a:rPr lang="zh-CN" altLang="en-US" dirty="0"/>
              <a:t>文件系统在命名空间结构体</a:t>
            </a:r>
            <a:r>
              <a:rPr lang="en-US" altLang="zh-CN" dirty="0" err="1"/>
              <a:t>pid_namespace</a:t>
            </a:r>
            <a:r>
              <a:rPr lang="zh-CN" altLang="en-US" dirty="0"/>
              <a:t>中定义了指向</a:t>
            </a:r>
            <a:r>
              <a:rPr lang="en-US" altLang="zh-CN" dirty="0" err="1"/>
              <a:t>vfsmount</a:t>
            </a:r>
            <a:r>
              <a:rPr lang="zh-CN" altLang="en-US" dirty="0"/>
              <a:t>实例的指针</a:t>
            </a:r>
            <a:r>
              <a:rPr lang="en-US" altLang="zh-CN" dirty="0" err="1" smtClean="0"/>
              <a:t>proc_mnt</a:t>
            </a:r>
            <a:endParaRPr lang="en-US" altLang="zh-CN" dirty="0" smtClean="0"/>
          </a:p>
          <a:p>
            <a:pPr lvl="2"/>
            <a:r>
              <a:rPr lang="zh-CN" altLang="en-US" dirty="0"/>
              <a:t>通过调用</a:t>
            </a:r>
            <a:r>
              <a:rPr lang="en-US" altLang="zh-CN" dirty="0" err="1"/>
              <a:t>kern_mount_data</a:t>
            </a:r>
            <a:r>
              <a:rPr lang="en-US" altLang="zh-CN" dirty="0"/>
              <a:t>(&amp;</a:t>
            </a:r>
            <a:r>
              <a:rPr lang="en-US" altLang="zh-CN" dirty="0" err="1"/>
              <a:t>proc_fs_type</a:t>
            </a:r>
            <a:r>
              <a:rPr lang="en-US" altLang="zh-CN" dirty="0"/>
              <a:t>, ns)</a:t>
            </a:r>
            <a:r>
              <a:rPr lang="zh-CN" altLang="en-US" dirty="0"/>
              <a:t>进行初始化，这里的</a:t>
            </a:r>
            <a:r>
              <a:rPr lang="en-US" altLang="zh-CN" dirty="0"/>
              <a:t>ns</a:t>
            </a:r>
            <a:r>
              <a:rPr lang="zh-CN" altLang="en-US" dirty="0"/>
              <a:t>为命名空间的实例，并且</a:t>
            </a:r>
            <a:r>
              <a:rPr lang="en-US" altLang="zh-CN" dirty="0" err="1"/>
              <a:t>proc_mnt</a:t>
            </a:r>
            <a:r>
              <a:rPr lang="zh-CN" altLang="en-US" dirty="0"/>
              <a:t>有一个成员包含了</a:t>
            </a:r>
            <a:r>
              <a:rPr lang="en-US" altLang="zh-CN" dirty="0" err="1"/>
              <a:t>proc</a:t>
            </a:r>
            <a:r>
              <a:rPr lang="zh-CN" altLang="en-US" dirty="0"/>
              <a:t>文件系统超级块的信息</a:t>
            </a:r>
            <a:r>
              <a:rPr lang="en-US" altLang="zh-CN" dirty="0"/>
              <a:t>(</a:t>
            </a:r>
            <a:r>
              <a:rPr lang="en-US" altLang="zh-CN" dirty="0" err="1"/>
              <a:t>proc_mnt.mnt_sb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/>
              <a:t>proc_mnt</a:t>
            </a:r>
            <a:r>
              <a:rPr lang="zh-CN" altLang="en-US" dirty="0"/>
              <a:t>也包含了一个</a:t>
            </a:r>
            <a:r>
              <a:rPr lang="en-US" altLang="zh-CN" dirty="0" err="1"/>
              <a:t>dentry</a:t>
            </a:r>
            <a:r>
              <a:rPr lang="zh-CN" altLang="en-US" dirty="0"/>
              <a:t>实例</a:t>
            </a:r>
            <a:r>
              <a:rPr lang="en-US" altLang="zh-CN" dirty="0" err="1" smtClean="0"/>
              <a:t>proc_mnt.mnt_root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proc</a:t>
            </a:r>
            <a:r>
              <a:rPr lang="zh-CN" altLang="en-US" dirty="0"/>
              <a:t>文件系统通过实例化</a:t>
            </a:r>
            <a:r>
              <a:rPr lang="en-US" altLang="zh-CN" dirty="0" err="1"/>
              <a:t>vfsmount</a:t>
            </a:r>
            <a:r>
              <a:rPr lang="zh-CN" altLang="en-US" dirty="0"/>
              <a:t>方便了</a:t>
            </a:r>
            <a:r>
              <a:rPr lang="en-US" altLang="zh-CN" dirty="0"/>
              <a:t>VFS</a:t>
            </a:r>
            <a:r>
              <a:rPr lang="zh-CN" altLang="en-US" dirty="0"/>
              <a:t>对</a:t>
            </a:r>
            <a:r>
              <a:rPr lang="en-US" altLang="zh-CN" dirty="0" err="1"/>
              <a:t>proc</a:t>
            </a:r>
            <a:r>
              <a:rPr lang="zh-CN" altLang="en-US" dirty="0"/>
              <a:t>文件的管理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2 </a:t>
            </a:r>
            <a:r>
              <a:rPr lang="zh-CN" altLang="en-US" dirty="0" smtClean="0"/>
              <a:t>加载</a:t>
            </a:r>
            <a:r>
              <a:rPr lang="en-US" altLang="zh-CN" dirty="0" err="1"/>
              <a:t>newproc</a:t>
            </a:r>
            <a:r>
              <a:rPr lang="zh-CN" altLang="en-US" dirty="0"/>
              <a:t>文件系统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01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352928" cy="54006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en-US" altLang="zh-CN" dirty="0" err="1"/>
              <a:t>proc</a:t>
            </a:r>
            <a:r>
              <a:rPr lang="zh-CN" altLang="en-US" dirty="0"/>
              <a:t>文件系统的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2"/>
            <a:r>
              <a:rPr lang="zh-CN" altLang="en-US" dirty="0"/>
              <a:t>相对于其他逻辑文件系统的具体文件组织形式（比如</a:t>
            </a:r>
            <a:r>
              <a:rPr lang="en-US" altLang="zh-CN" dirty="0"/>
              <a:t>ext4</a:t>
            </a:r>
            <a:r>
              <a:rPr lang="zh-CN" altLang="en-US" dirty="0"/>
              <a:t>文件系统的</a:t>
            </a:r>
            <a:r>
              <a:rPr lang="en-US" altLang="zh-CN" dirty="0" err="1"/>
              <a:t>inode</a:t>
            </a:r>
            <a:r>
              <a:rPr lang="zh-CN" altLang="en-US" dirty="0" smtClean="0"/>
              <a:t>），</a:t>
            </a:r>
            <a:r>
              <a:rPr lang="en-US" altLang="zh-CN" dirty="0" err="1"/>
              <a:t>proc</a:t>
            </a:r>
            <a:r>
              <a:rPr lang="zh-CN" altLang="en-US" dirty="0"/>
              <a:t>文件系统也有自己的组织结构，那就是 </a:t>
            </a:r>
            <a:r>
              <a:rPr lang="en-US" altLang="zh-CN" dirty="0" err="1"/>
              <a:t>proc_dir_entry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lvl="2"/>
            <a:r>
              <a:rPr lang="zh-CN" altLang="en-US" dirty="0"/>
              <a:t>所有属于</a:t>
            </a:r>
            <a:r>
              <a:rPr lang="en-US" altLang="zh-CN" dirty="0" err="1"/>
              <a:t>proc</a:t>
            </a:r>
            <a:r>
              <a:rPr lang="zh-CN" altLang="en-US" dirty="0"/>
              <a:t>文件系统的文件，都对应一个</a:t>
            </a:r>
            <a:r>
              <a:rPr lang="en-US" altLang="zh-CN" dirty="0" err="1"/>
              <a:t>proc_dir_entry</a:t>
            </a:r>
            <a:r>
              <a:rPr lang="zh-CN" altLang="en-US" dirty="0"/>
              <a:t>结构，并且在</a:t>
            </a:r>
            <a:r>
              <a:rPr lang="en-US" altLang="zh-CN" dirty="0"/>
              <a:t>VFS</a:t>
            </a:r>
            <a:r>
              <a:rPr lang="zh-CN" altLang="en-US" dirty="0"/>
              <a:t>需要读取</a:t>
            </a:r>
            <a:r>
              <a:rPr lang="en-US" altLang="zh-CN" dirty="0" err="1"/>
              <a:t>proc</a:t>
            </a:r>
            <a:r>
              <a:rPr lang="zh-CN" altLang="en-US" dirty="0"/>
              <a:t>文件的时候，把这个结构和</a:t>
            </a:r>
            <a:r>
              <a:rPr lang="en-US" altLang="zh-CN" dirty="0"/>
              <a:t>VFS</a:t>
            </a:r>
            <a:r>
              <a:rPr lang="zh-CN" altLang="en-US" dirty="0"/>
              <a:t>的</a:t>
            </a:r>
            <a:r>
              <a:rPr lang="en-US" altLang="zh-CN" dirty="0" err="1"/>
              <a:t>inode</a:t>
            </a:r>
            <a:r>
              <a:rPr lang="zh-CN" altLang="en-US" dirty="0"/>
              <a:t>建立链接（即由</a:t>
            </a:r>
            <a:r>
              <a:rPr lang="en-US" altLang="zh-CN" dirty="0" err="1"/>
              <a:t>inode</a:t>
            </a:r>
            <a:r>
              <a:rPr lang="en-US" altLang="zh-CN" dirty="0"/>
              <a:t>-&gt;</a:t>
            </a:r>
            <a:r>
              <a:rPr lang="en-US" altLang="zh-CN" dirty="0" err="1"/>
              <a:t>u.generic_ip</a:t>
            </a:r>
            <a:r>
              <a:rPr lang="zh-CN" altLang="en-US" dirty="0"/>
              <a:t>指向该</a:t>
            </a:r>
            <a:r>
              <a:rPr lang="en-US" altLang="zh-CN" dirty="0" err="1"/>
              <a:t>prc_dir_entry</a:t>
            </a:r>
            <a:r>
              <a:rPr lang="zh-CN" altLang="en-US" dirty="0"/>
              <a:t>结构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err="1"/>
              <a:t>proc</a:t>
            </a:r>
            <a:r>
              <a:rPr lang="zh-CN" altLang="en-US" dirty="0"/>
              <a:t>文件系统实现了一套对</a:t>
            </a:r>
            <a:r>
              <a:rPr lang="en-US" altLang="zh-CN" dirty="0" err="1"/>
              <a:t>proc_dir_entry</a:t>
            </a:r>
            <a:r>
              <a:rPr lang="zh-CN" altLang="en-US" dirty="0"/>
              <a:t>结构的管理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2 </a:t>
            </a:r>
            <a:r>
              <a:rPr lang="zh-CN" altLang="en-US" dirty="0" smtClean="0"/>
              <a:t>加载</a:t>
            </a:r>
            <a:r>
              <a:rPr lang="en-US" altLang="zh-CN" dirty="0" err="1"/>
              <a:t>newproc</a:t>
            </a:r>
            <a:r>
              <a:rPr lang="zh-CN" altLang="en-US" dirty="0"/>
              <a:t>文件系统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458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280920" cy="4536504"/>
          </a:xfrm>
        </p:spPr>
        <p:txBody>
          <a:bodyPr/>
          <a:lstStyle/>
          <a:p>
            <a:r>
              <a:rPr lang="zh-CN" altLang="en-US" dirty="0" smtClean="0"/>
              <a:t>课后练习</a:t>
            </a:r>
            <a:endParaRPr lang="en-US" altLang="zh-CN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/>
              <a:t>编写一个名为</a:t>
            </a:r>
            <a:r>
              <a:rPr lang="en-US" altLang="zh-CN" dirty="0" err="1"/>
              <a:t>get_fat_boot</a:t>
            </a:r>
            <a:r>
              <a:rPr lang="zh-CN" altLang="en-US" dirty="0"/>
              <a:t>的内核函数，通过系统调用或动态模块调用它可以提取和显示出</a:t>
            </a:r>
            <a:r>
              <a:rPr lang="en-US" altLang="zh-CN" dirty="0"/>
              <a:t>FAT</a:t>
            </a:r>
            <a:r>
              <a:rPr lang="zh-CN" altLang="en-US" dirty="0"/>
              <a:t>文件系统盘的引导扇区信息。这些信息的格式定义在内核文件</a:t>
            </a:r>
            <a:r>
              <a:rPr lang="en-US" altLang="zh-CN" dirty="0"/>
              <a:t>&lt;include/</a:t>
            </a:r>
            <a:r>
              <a:rPr lang="en-US" altLang="zh-CN" dirty="0" err="1"/>
              <a:t>uapi</a:t>
            </a:r>
            <a:r>
              <a:rPr lang="en-US" altLang="zh-CN" dirty="0"/>
              <a:t>/</a:t>
            </a:r>
            <a:r>
              <a:rPr lang="en-US" altLang="zh-CN" dirty="0" err="1"/>
              <a:t>linux</a:t>
            </a:r>
            <a:r>
              <a:rPr lang="en-US" altLang="zh-CN" dirty="0"/>
              <a:t>/</a:t>
            </a:r>
            <a:r>
              <a:rPr lang="en-US" altLang="zh-CN" dirty="0" err="1"/>
              <a:t>msdos_fs.h</a:t>
            </a:r>
            <a:r>
              <a:rPr lang="en-US" altLang="zh-CN" dirty="0"/>
              <a:t>&gt;</a:t>
            </a:r>
            <a:r>
              <a:rPr lang="zh-CN" altLang="en-US" dirty="0"/>
              <a:t>的</a:t>
            </a:r>
            <a:r>
              <a:rPr lang="en-US" altLang="zh-CN" dirty="0" err="1"/>
              <a:t>fat_boot_sector</a:t>
            </a:r>
            <a:r>
              <a:rPr lang="zh-CN" altLang="en-US" dirty="0"/>
              <a:t>结构体中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19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虚拟文件系统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72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1</a:t>
            </a:r>
            <a:r>
              <a:rPr lang="zh-CN" altLang="en-US" dirty="0"/>
              <a:t>：访问</a:t>
            </a:r>
            <a:r>
              <a:rPr lang="en-US" altLang="zh-CN" dirty="0"/>
              <a:t>Linux</a:t>
            </a:r>
            <a:r>
              <a:rPr lang="zh-CN" altLang="en-US" dirty="0"/>
              <a:t>内核虚拟文件系统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en-US" altLang="zh-CN" dirty="0" smtClean="0"/>
              <a:t>2</a:t>
            </a:r>
            <a:r>
              <a:rPr lang="zh-CN" altLang="en-US" dirty="0"/>
              <a:t>：加载</a:t>
            </a:r>
            <a:r>
              <a:rPr lang="en-US" altLang="zh-CN" dirty="0" err="1"/>
              <a:t>newproc</a:t>
            </a:r>
            <a:r>
              <a:rPr lang="zh-CN" altLang="en-US" dirty="0" smtClean="0"/>
              <a:t>文件系统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19</a:t>
            </a:r>
            <a:r>
              <a:rPr lang="zh-CN" altLang="en-US" dirty="0" smtClean="0"/>
              <a:t>章 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虚拟文件系统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25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280920" cy="4536504"/>
          </a:xfrm>
        </p:spPr>
        <p:txBody>
          <a:bodyPr/>
          <a:lstStyle/>
          <a:p>
            <a:r>
              <a:rPr lang="zh-CN" altLang="en-US" dirty="0" smtClean="0"/>
              <a:t>课后</a:t>
            </a:r>
            <a:r>
              <a:rPr lang="zh-CN" altLang="en-US" dirty="0" smtClean="0"/>
              <a:t>练习</a:t>
            </a:r>
          </a:p>
          <a:p>
            <a:pPr marL="822960" lvl="1" indent="-457200">
              <a:buFont typeface="+mj-lt"/>
              <a:buAutoNum type="arabicPeriod" startAt="2"/>
            </a:pPr>
            <a:r>
              <a:rPr lang="zh-CN" altLang="en-US" dirty="0"/>
              <a:t>在验证实验</a:t>
            </a:r>
            <a:r>
              <a:rPr lang="en-US" altLang="zh-CN" dirty="0"/>
              <a:t>exp1</a:t>
            </a:r>
            <a:r>
              <a:rPr lang="zh-CN" altLang="en-US" dirty="0"/>
              <a:t>程序的基础上，获取程序所在文件系统的装载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marL="822960" lvl="1" indent="-457200">
              <a:buFont typeface="+mj-lt"/>
              <a:buAutoNum type="arabicPeriod" startAt="2"/>
            </a:pPr>
            <a:r>
              <a:rPr lang="zh-CN" altLang="en-US" dirty="0"/>
              <a:t>请在新加载的</a:t>
            </a:r>
            <a:r>
              <a:rPr lang="en-US" altLang="zh-CN" dirty="0" err="1"/>
              <a:t>proc</a:t>
            </a:r>
            <a:r>
              <a:rPr lang="zh-CN" altLang="en-US" dirty="0"/>
              <a:t>文件系统基础上，挑选第</a:t>
            </a:r>
            <a:r>
              <a:rPr lang="en-US" altLang="zh-CN" dirty="0"/>
              <a:t>13</a:t>
            </a:r>
            <a:r>
              <a:rPr lang="zh-CN" altLang="en-US" dirty="0"/>
              <a:t>章中部分</a:t>
            </a:r>
            <a:r>
              <a:rPr lang="en-US" altLang="zh-CN" dirty="0" err="1"/>
              <a:t>proc</a:t>
            </a:r>
            <a:r>
              <a:rPr lang="zh-CN" altLang="en-US" dirty="0"/>
              <a:t>相关实验重新实现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19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虚拟文件系统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17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熟悉</a:t>
            </a:r>
            <a:r>
              <a:rPr lang="en-US" altLang="zh-CN" dirty="0"/>
              <a:t>VFS</a:t>
            </a:r>
            <a:r>
              <a:rPr lang="zh-CN" altLang="en-US" dirty="0"/>
              <a:t>的基本结构</a:t>
            </a:r>
            <a:endParaRPr lang="en-US" altLang="zh-CN" dirty="0" smtClean="0"/>
          </a:p>
          <a:p>
            <a:r>
              <a:rPr lang="zh-CN" altLang="en-US" dirty="0" smtClean="0"/>
              <a:t>实验内容</a:t>
            </a:r>
            <a:endParaRPr lang="en-US" altLang="zh-CN" dirty="0" smtClean="0"/>
          </a:p>
          <a:p>
            <a:pPr lvl="1"/>
            <a:r>
              <a:rPr lang="zh-CN" altLang="en-US" dirty="0"/>
              <a:t>请读者验证上述程序查询该程序所在文件系统的类型和块大小信息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1 </a:t>
            </a:r>
            <a:r>
              <a:rPr lang="zh-CN" altLang="en-US" dirty="0" smtClean="0"/>
              <a:t>访问</a:t>
            </a:r>
            <a:r>
              <a:rPr lang="en-US" altLang="zh-CN" dirty="0"/>
              <a:t>Linux</a:t>
            </a:r>
            <a:r>
              <a:rPr lang="zh-CN" altLang="en-US" dirty="0"/>
              <a:t>内核虚拟文件系统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087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424936" cy="5040560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/>
              <a:t>虚拟文件系统是用户进程与文件系统之间的一个软件抽象层，是一种软件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pPr lvl="1"/>
            <a:r>
              <a:rPr lang="zh-CN" altLang="en-US" dirty="0"/>
              <a:t>英文表达的</a:t>
            </a:r>
            <a:r>
              <a:rPr lang="zh-CN" altLang="en-US" dirty="0" smtClean="0"/>
              <a:t>全称是</a:t>
            </a:r>
            <a:r>
              <a:rPr lang="en-US" altLang="zh-CN" dirty="0"/>
              <a:t>Virtual </a:t>
            </a:r>
            <a:r>
              <a:rPr lang="en-US" altLang="zh-CN" dirty="0" err="1"/>
              <a:t>Filesystem</a:t>
            </a:r>
            <a:r>
              <a:rPr lang="en-US" altLang="zh-CN" dirty="0"/>
              <a:t> Switch</a:t>
            </a:r>
            <a:r>
              <a:rPr lang="zh-CN" altLang="en-US" dirty="0" smtClean="0"/>
              <a:t>，简称</a:t>
            </a:r>
            <a:r>
              <a:rPr lang="zh-CN" altLang="en-US" dirty="0"/>
              <a:t>为</a:t>
            </a:r>
            <a:r>
              <a:rPr lang="en-US" altLang="zh-CN" dirty="0"/>
              <a:t>VFS</a:t>
            </a:r>
            <a:r>
              <a:rPr lang="zh-CN" altLang="en-US" dirty="0"/>
              <a:t>，负责</a:t>
            </a:r>
            <a:r>
              <a:rPr lang="en-US" altLang="zh-CN" dirty="0"/>
              <a:t>Linux</a:t>
            </a:r>
            <a:r>
              <a:rPr lang="zh-CN" altLang="en-US" dirty="0"/>
              <a:t>文件系统的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pPr lvl="1"/>
            <a:r>
              <a:rPr lang="zh-CN" altLang="en-US" dirty="0"/>
              <a:t>一方面，作为所有实体文件系统的管理者，它必须兼容各种具体的</a:t>
            </a:r>
            <a:r>
              <a:rPr lang="zh-CN" altLang="en-US" dirty="0" smtClean="0"/>
              <a:t>文件系统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另一方面</a:t>
            </a:r>
            <a:r>
              <a:rPr lang="zh-CN" altLang="en-US" dirty="0"/>
              <a:t>，它用来为内核其他子系统提供文件处理的通用接口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/>
              <a:t>1 </a:t>
            </a:r>
            <a:r>
              <a:rPr lang="zh-CN" altLang="en-US" dirty="0" smtClean="0"/>
              <a:t>访问</a:t>
            </a:r>
            <a:r>
              <a:rPr lang="en-US" altLang="zh-CN" dirty="0"/>
              <a:t>Linux</a:t>
            </a:r>
            <a:r>
              <a:rPr lang="zh-CN" altLang="en-US" dirty="0"/>
              <a:t>内核虚拟文件系统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983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136904" cy="50405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en-US" altLang="zh-CN" dirty="0"/>
              <a:t>VFS</a:t>
            </a:r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内核中的逻辑关系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/>
              <a:t>1 </a:t>
            </a:r>
            <a:r>
              <a:rPr lang="zh-CN" altLang="en-US" dirty="0" smtClean="0"/>
              <a:t>访问</a:t>
            </a:r>
            <a:r>
              <a:rPr lang="en-US" altLang="zh-CN" dirty="0"/>
              <a:t>Linux</a:t>
            </a:r>
            <a:r>
              <a:rPr lang="zh-CN" altLang="en-US" dirty="0"/>
              <a:t>内核虚拟文件系统</a:t>
            </a:r>
            <a:endParaRPr lang="zh-CN" altLang="en-US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322639"/>
              </p:ext>
            </p:extLst>
          </p:nvPr>
        </p:nvGraphicFramePr>
        <p:xfrm>
          <a:off x="1235394" y="2936956"/>
          <a:ext cx="6529196" cy="300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3" imgW="4352797" imgH="2000208" progId="Visio.Drawing.15">
                  <p:embed/>
                </p:oleObj>
              </mc:Choice>
              <mc:Fallback>
                <p:oleObj name="Visio" r:id="rId3" imgW="4352797" imgH="2000208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394" y="2936956"/>
                        <a:ext cx="6529196" cy="3000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561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136904" cy="50405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en-US" altLang="zh-CN" dirty="0"/>
              <a:t>VFS</a:t>
            </a:r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中的作用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/>
              <a:t>1 </a:t>
            </a:r>
            <a:r>
              <a:rPr lang="zh-CN" altLang="en-US" dirty="0" smtClean="0"/>
              <a:t>访问</a:t>
            </a:r>
            <a:r>
              <a:rPr lang="en-US" altLang="zh-CN" dirty="0"/>
              <a:t>Linux</a:t>
            </a:r>
            <a:r>
              <a:rPr lang="zh-CN" altLang="en-US" dirty="0"/>
              <a:t>内核虚拟文件系统</a:t>
            </a:r>
            <a:endParaRPr lang="zh-CN" altLang="en-US" dirty="0"/>
          </a:p>
        </p:txBody>
      </p:sp>
      <p:sp>
        <p:nvSpPr>
          <p:cNvPr id="12" name="Rectangle 8"/>
          <p:cNvSpPr>
            <a:spLocks noChangeAspect="1" noChangeArrowheads="1"/>
          </p:cNvSpPr>
          <p:nvPr/>
        </p:nvSpPr>
        <p:spPr bwMode="auto">
          <a:xfrm>
            <a:off x="395536" y="4437112"/>
            <a:ext cx="960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044396"/>
              </p:ext>
            </p:extLst>
          </p:nvPr>
        </p:nvGraphicFramePr>
        <p:xfrm>
          <a:off x="2914867" y="2722561"/>
          <a:ext cx="3386274" cy="3429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3" imgW="2257516" imgH="2286067" progId="Visio.Drawing.15">
                  <p:embed/>
                </p:oleObj>
              </mc:Choice>
              <mc:Fallback>
                <p:oleObj name="Visio" r:id="rId3" imgW="2257516" imgH="2286067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867" y="2722561"/>
                        <a:ext cx="3386274" cy="34291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741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136904" cy="50405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en-US" altLang="zh-CN" dirty="0"/>
              <a:t>VFS</a:t>
            </a:r>
            <a:r>
              <a:rPr lang="zh-CN" altLang="en-US" dirty="0"/>
              <a:t>的基本</a:t>
            </a:r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pPr lvl="2"/>
            <a:r>
              <a:rPr lang="en-US" altLang="zh-CN" dirty="0"/>
              <a:t>VFS</a:t>
            </a:r>
            <a:r>
              <a:rPr lang="zh-CN" altLang="en-US" dirty="0"/>
              <a:t>的基本思想是引入一个通用文件模型，包含了一个强大文件系统所应具备的</a:t>
            </a:r>
            <a:r>
              <a:rPr lang="zh-CN" altLang="en-US" dirty="0" smtClean="0"/>
              <a:t>所有组件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该</a:t>
            </a:r>
            <a:r>
              <a:rPr lang="zh-CN" altLang="en-US" dirty="0"/>
              <a:t>模型只存在于物理内存中，必须使用各种对象和函数指针与每种文件系统适</a:t>
            </a:r>
            <a:r>
              <a:rPr lang="zh-CN" altLang="en-US" dirty="0" smtClean="0"/>
              <a:t>配</a:t>
            </a:r>
            <a:endParaRPr lang="en-US" altLang="zh-CN" dirty="0" smtClean="0"/>
          </a:p>
          <a:p>
            <a:pPr lvl="2"/>
            <a:r>
              <a:rPr lang="zh-CN" altLang="en-US" dirty="0"/>
              <a:t>所有文件系统的实现都必须提供与</a:t>
            </a:r>
            <a:r>
              <a:rPr lang="en-US" altLang="zh-CN" dirty="0"/>
              <a:t>VFS</a:t>
            </a:r>
            <a:r>
              <a:rPr lang="zh-CN" altLang="en-US" dirty="0"/>
              <a:t>定义的结构配合的例程，以弥合两种视图之间的差异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/>
              <a:t>1 </a:t>
            </a:r>
            <a:r>
              <a:rPr lang="zh-CN" altLang="en-US" dirty="0" smtClean="0"/>
              <a:t>访问</a:t>
            </a:r>
            <a:r>
              <a:rPr lang="en-US" altLang="zh-CN" dirty="0"/>
              <a:t>Linux</a:t>
            </a:r>
            <a:r>
              <a:rPr lang="zh-CN" altLang="en-US" dirty="0"/>
              <a:t>内核虚拟文件系统</a:t>
            </a:r>
            <a:endParaRPr lang="zh-CN" altLang="en-US" dirty="0"/>
          </a:p>
        </p:txBody>
      </p:sp>
      <p:sp>
        <p:nvSpPr>
          <p:cNvPr id="12" name="Rectangle 8"/>
          <p:cNvSpPr>
            <a:spLocks noChangeAspect="1" noChangeArrowheads="1"/>
          </p:cNvSpPr>
          <p:nvPr/>
        </p:nvSpPr>
        <p:spPr bwMode="auto">
          <a:xfrm>
            <a:off x="395536" y="4437112"/>
            <a:ext cx="960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82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136904" cy="50405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en-US" altLang="zh-CN" dirty="0"/>
              <a:t>VFS</a:t>
            </a:r>
            <a:r>
              <a:rPr lang="zh-CN" altLang="en-US" dirty="0"/>
              <a:t>的基本</a:t>
            </a:r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pPr lvl="2"/>
            <a:r>
              <a:rPr lang="zh-CN" altLang="en-US" dirty="0"/>
              <a:t>超级块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2"/>
            <a:r>
              <a:rPr lang="zh-CN" altLang="en-US" dirty="0"/>
              <a:t>索引节点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2"/>
            <a:r>
              <a:rPr lang="zh-CN" altLang="en-US" dirty="0"/>
              <a:t>目录项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2"/>
            <a:r>
              <a:rPr lang="zh-CN" altLang="en-US" dirty="0"/>
              <a:t>文件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/>
              <a:t>从结构上来说，它们可以分为文件和文件系统两类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/>
              <a:t>1 </a:t>
            </a:r>
            <a:r>
              <a:rPr lang="zh-CN" altLang="en-US" dirty="0" smtClean="0"/>
              <a:t>访问</a:t>
            </a:r>
            <a:r>
              <a:rPr lang="en-US" altLang="zh-CN" dirty="0"/>
              <a:t>Linux</a:t>
            </a:r>
            <a:r>
              <a:rPr lang="zh-CN" altLang="en-US" dirty="0"/>
              <a:t>内核虚拟文件系统</a:t>
            </a:r>
            <a:endParaRPr lang="zh-CN" altLang="en-US" dirty="0"/>
          </a:p>
        </p:txBody>
      </p:sp>
      <p:sp>
        <p:nvSpPr>
          <p:cNvPr id="12" name="Rectangle 8"/>
          <p:cNvSpPr>
            <a:spLocks noChangeAspect="1" noChangeArrowheads="1"/>
          </p:cNvSpPr>
          <p:nvPr/>
        </p:nvSpPr>
        <p:spPr bwMode="auto">
          <a:xfrm>
            <a:off x="395536" y="4437112"/>
            <a:ext cx="960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355673"/>
              </p:ext>
            </p:extLst>
          </p:nvPr>
        </p:nvGraphicFramePr>
        <p:xfrm>
          <a:off x="4136917" y="1772816"/>
          <a:ext cx="4683555" cy="3195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Visio" r:id="rId3" imgW="4257777" imgH="2905025" progId="Visio.Drawing.15">
                  <p:embed/>
                </p:oleObj>
              </mc:Choice>
              <mc:Fallback>
                <p:oleObj name="Visio" r:id="rId3" imgW="4257777" imgH="290502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6917" y="1772816"/>
                        <a:ext cx="4683555" cy="31955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750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385</TotalTime>
  <Words>1761</Words>
  <Application>Microsoft Office PowerPoint</Application>
  <PresentationFormat>全屏显示(4:3)</PresentationFormat>
  <Paragraphs>181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方正姚体</vt:lpstr>
      <vt:lpstr>宋体</vt:lpstr>
      <vt:lpstr>Arial</vt:lpstr>
      <vt:lpstr>Georgia</vt:lpstr>
      <vt:lpstr>Trebuchet MS</vt:lpstr>
      <vt:lpstr>Wingdings</vt:lpstr>
      <vt:lpstr>气流</vt:lpstr>
      <vt:lpstr>Microsoft Visio 绘图</vt:lpstr>
      <vt:lpstr>操作系统实践</vt:lpstr>
      <vt:lpstr>本章目标</vt:lpstr>
      <vt:lpstr>第19章  Linux虚拟文件系统 </vt:lpstr>
      <vt:lpstr>实验1 访问Linux内核虚拟文件系统</vt:lpstr>
      <vt:lpstr>实验1 访问Linux内核虚拟文件系统</vt:lpstr>
      <vt:lpstr>实验1 访问Linux内核虚拟文件系统</vt:lpstr>
      <vt:lpstr>实验1 访问Linux内核虚拟文件系统</vt:lpstr>
      <vt:lpstr>实验1 访问Linux内核虚拟文件系统</vt:lpstr>
      <vt:lpstr>实验1 访问Linux内核虚拟文件系统</vt:lpstr>
      <vt:lpstr>实验1 访问Linux内核虚拟文件系统</vt:lpstr>
      <vt:lpstr>实验1 访问Linux内核虚拟文件系统</vt:lpstr>
      <vt:lpstr>实验1 访问Linux内核虚拟文件系统</vt:lpstr>
      <vt:lpstr>实验1 访问Linux内核虚拟文件系统</vt:lpstr>
      <vt:lpstr>实验1 访问Linux内核虚拟文件系统</vt:lpstr>
      <vt:lpstr>实验1 访问Linux内核虚拟文件系统</vt:lpstr>
      <vt:lpstr>实验1 访问Linux内核虚拟文件系统</vt:lpstr>
      <vt:lpstr>实验1 访问Linux内核虚拟文件系统</vt:lpstr>
      <vt:lpstr>实验1 访问Linux内核虚拟文件系统</vt:lpstr>
      <vt:lpstr>实验1 访问Linux内核虚拟文件系统</vt:lpstr>
      <vt:lpstr>实验1 访问Linux内核虚拟文件系统</vt:lpstr>
      <vt:lpstr>实验2 加载newproc文件系统</vt:lpstr>
      <vt:lpstr>实验2 加载newproc文件系统</vt:lpstr>
      <vt:lpstr>实验2 加载newproc文件系统</vt:lpstr>
      <vt:lpstr>实验2 加载newproc文件系统</vt:lpstr>
      <vt:lpstr>实验2 加载newproc文件系统</vt:lpstr>
      <vt:lpstr>实验2 加载newproc文件系统</vt:lpstr>
      <vt:lpstr>实验2 加载newproc文件系统</vt:lpstr>
      <vt:lpstr>实验2 加载newproc文件系统</vt:lpstr>
      <vt:lpstr>第19章 Linux虚拟文件系统</vt:lpstr>
      <vt:lpstr>第19章 Linux虚拟文件系统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操作系统实践</dc:title>
  <dc:creator>xjlee</dc:creator>
  <cp:lastModifiedBy>lizhe</cp:lastModifiedBy>
  <cp:revision>39</cp:revision>
  <dcterms:created xsi:type="dcterms:W3CDTF">2015-09-06T03:04:28Z</dcterms:created>
  <dcterms:modified xsi:type="dcterms:W3CDTF">2015-09-17T07:16:32Z</dcterms:modified>
</cp:coreProperties>
</file>