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 id="260" r:id="rId3"/>
    <p:sldId id="270" r:id="rId4"/>
    <p:sldId id="261" r:id="rId5"/>
    <p:sldId id="262" r:id="rId6"/>
    <p:sldId id="271" r:id="rId7"/>
    <p:sldId id="276" r:id="rId8"/>
    <p:sldId id="272" r:id="rId9"/>
    <p:sldId id="273"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2984801"/>
            <a:ext cx="7128792" cy="882119"/>
          </a:xfrm>
        </p:spPr>
        <p:txBody>
          <a:bodyPr>
            <a:noAutofit/>
          </a:bodyPr>
          <a:lstStyle>
            <a:lvl1pPr marL="0" indent="0" algn="ctr">
              <a:buNone/>
              <a:defRPr sz="3600">
                <a:solidFill>
                  <a:srgbClr val="00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5" name="Footer Placeholder 4"/>
          <p:cNvSpPr>
            <a:spLocks noGrp="1"/>
          </p:cNvSpPr>
          <p:nvPr>
            <p:ph type="ftr" sz="quarter" idx="11"/>
          </p:nvPr>
        </p:nvSpPr>
        <p:spPr>
          <a:xfrm>
            <a:off x="2659359" y="5517232"/>
            <a:ext cx="3352801" cy="365125"/>
          </a:xfrm>
        </p:spPr>
        <p:txBody>
          <a:bodyPr/>
          <a:lstStyle>
            <a:lvl1pPr>
              <a:defRPr sz="1800">
                <a:solidFill>
                  <a:schemeClr val="tx1"/>
                </a:solidFill>
              </a:defRPr>
            </a:lvl1pPr>
          </a:lstStyle>
          <a:p>
            <a:pPr algn="ctr"/>
            <a:r>
              <a:rPr lang="zh-CN" altLang="en-US" dirty="0" smtClean="0"/>
              <a:t>山东科技大学操作系统教研组</a:t>
            </a:r>
            <a:endParaRPr lang="zh-CN" altLang="en-US" dirty="0"/>
          </a:p>
        </p:txBody>
      </p:sp>
      <p:sp>
        <p:nvSpPr>
          <p:cNvPr id="2" name="Title 1"/>
          <p:cNvSpPr>
            <a:spLocks noGrp="1"/>
          </p:cNvSpPr>
          <p:nvPr>
            <p:ph type="ctrTitle"/>
          </p:nvPr>
        </p:nvSpPr>
        <p:spPr>
          <a:xfrm>
            <a:off x="984324" y="859144"/>
            <a:ext cx="7175351" cy="1793167"/>
          </a:xfrm>
          <a:effectLst/>
        </p:spPr>
        <p:txBody>
          <a:bodyPr>
            <a:noAutofit/>
          </a:bodyPr>
          <a:lstStyle>
            <a:lvl1pPr marL="182880" indent="0" algn="ctr">
              <a:buFontTx/>
              <a:buNone/>
              <a:defRPr sz="5400"/>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539552" y="1268760"/>
            <a:ext cx="7920880" cy="4536504"/>
          </a:xfrm>
        </p:spPr>
        <p:txBody>
          <a:bodyPr/>
          <a:lstStyle>
            <a:lvl1pPr marL="228600" indent="-182880">
              <a:lnSpc>
                <a:spcPct val="150000"/>
              </a:lnSpc>
              <a:buFont typeface="Wingdings" panose="05000000000000000000" pitchFamily="2" charset="2"/>
              <a:buChar char="n"/>
              <a:defRPr sz="2800" b="1">
                <a:solidFill>
                  <a:schemeClr val="bg2">
                    <a:lumMod val="50000"/>
                  </a:schemeClr>
                </a:solidFill>
                <a:latin typeface="宋体" panose="02010600030101010101" pitchFamily="2" charset="-122"/>
                <a:ea typeface="宋体" panose="02010600030101010101" pitchFamily="2" charset="-122"/>
              </a:defRPr>
            </a:lvl1pPr>
            <a:lvl2pPr marL="548640" indent="-182880">
              <a:lnSpc>
                <a:spcPct val="150000"/>
              </a:lnSpc>
              <a:buFont typeface="Wingdings" panose="05000000000000000000" pitchFamily="2" charset="2"/>
              <a:buChar char="ü"/>
              <a:defRPr sz="2400" b="1">
                <a:solidFill>
                  <a:srgbClr val="002060"/>
                </a:solidFill>
                <a:latin typeface="宋体" panose="02010600030101010101" pitchFamily="2" charset="-122"/>
                <a:ea typeface="宋体" panose="02010600030101010101" pitchFamily="2" charset="-122"/>
              </a:defRPr>
            </a:lvl2pPr>
            <a:lvl3pPr marL="822960" indent="-182880">
              <a:lnSpc>
                <a:spcPct val="150000"/>
              </a:lnSpc>
              <a:buFont typeface="Arial" panose="020B0604020202020204" pitchFamily="34" charset="0"/>
              <a:buChar char="•"/>
              <a:defRPr sz="2000" b="0">
                <a:solidFill>
                  <a:schemeClr val="tx1"/>
                </a:solidFill>
                <a:latin typeface="宋体" panose="02010600030101010101" pitchFamily="2" charset="-122"/>
                <a:ea typeface="宋体" panose="02010600030101010101" pitchFamily="2" charset="-122"/>
              </a:defRPr>
            </a:lvl3pPr>
            <a:lvl4pPr marL="1097280" indent="-182880">
              <a:lnSpc>
                <a:spcPct val="150000"/>
              </a:lnSpc>
              <a:buFont typeface="Wingdings" panose="05000000000000000000" pitchFamily="2" charset="2"/>
              <a:buChar char="l"/>
              <a:defRPr sz="1800">
                <a:solidFill>
                  <a:schemeClr val="tx1"/>
                </a:solidFill>
                <a:latin typeface="宋体" panose="02010600030101010101" pitchFamily="2" charset="-122"/>
                <a:ea typeface="宋体" panose="02010600030101010101" pitchFamily="2" charset="-122"/>
              </a:defRPr>
            </a:lvl4pPr>
            <a:lvl5pPr marL="1389888" indent="-182880">
              <a:lnSpc>
                <a:spcPct val="150000"/>
              </a:lnSpc>
              <a:buFont typeface="Wingdings" panose="05000000000000000000" pitchFamily="2" charset="2"/>
              <a:buChar char="ü"/>
              <a:defRPr sz="1800">
                <a:solidFill>
                  <a:schemeClr val="tx1"/>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4"/>
          </p:nvPr>
        </p:nvSpPr>
        <p:spPr/>
        <p:txBody>
          <a:bodyPr/>
          <a:lstStyle/>
          <a:p>
            <a:fld id="{530820CF-B880-4189-942D-D702A7CBA730}" type="datetimeFigureOut">
              <a:rPr lang="zh-CN" altLang="en-US" smtClean="0"/>
              <a:t>2015/9/13</a:t>
            </a:fld>
            <a:endParaRPr lang="zh-CN" altLang="en-US"/>
          </a:p>
        </p:txBody>
      </p:sp>
      <p:sp>
        <p:nvSpPr>
          <p:cNvPr id="5" name="页脚占位符 4"/>
          <p:cNvSpPr>
            <a:spLocks noGrp="1"/>
          </p:cNvSpPr>
          <p:nvPr>
            <p:ph type="ftr" sz="quarter" idx="15"/>
          </p:nvPr>
        </p:nvSpPr>
        <p:spPr/>
        <p:txBody>
          <a:bodyPr/>
          <a:lstStyle>
            <a:lvl1pPr>
              <a:defRPr b="0">
                <a:solidFill>
                  <a:schemeClr val="tx1"/>
                </a:solidFill>
              </a:defRPr>
            </a:lvl1pPr>
          </a:lstStyle>
          <a:p>
            <a:r>
              <a:rPr lang="zh-CN" altLang="en-US" smtClean="0"/>
              <a:t>操作系统实践</a:t>
            </a:r>
            <a:endParaRPr lang="zh-CN" altLang="en-US" dirty="0"/>
          </a:p>
        </p:txBody>
      </p:sp>
      <p:sp>
        <p:nvSpPr>
          <p:cNvPr id="6" name="灯片编号占位符 5"/>
          <p:cNvSpPr>
            <a:spLocks noGrp="1"/>
          </p:cNvSpPr>
          <p:nvPr>
            <p:ph type="sldNum" sz="quarter" idx="16"/>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a:xfrm>
            <a:off x="611560" y="260648"/>
            <a:ext cx="7920880" cy="792088"/>
          </a:xfrm>
        </p:spPr>
        <p:txBody>
          <a:bodyPr/>
          <a:lstStyle>
            <a:lvl1pPr marL="0" indent="0" algn="ctr">
              <a:buFontTx/>
              <a:buNone/>
              <a:defRPr sz="3600">
                <a:solidFill>
                  <a:srgbClr val="008000"/>
                </a:solidFill>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539552" y="1268760"/>
            <a:ext cx="7920880" cy="4536504"/>
          </a:xfrm>
        </p:spPr>
        <p:txBody>
          <a:bodyPr/>
          <a:lstStyle>
            <a:lvl1pPr marL="228600" indent="-182880">
              <a:lnSpc>
                <a:spcPct val="150000"/>
              </a:lnSpc>
              <a:buFont typeface="Wingdings" panose="05000000000000000000" pitchFamily="2" charset="2"/>
              <a:buChar char="n"/>
              <a:defRPr sz="2800" b="1">
                <a:solidFill>
                  <a:schemeClr val="bg2">
                    <a:lumMod val="50000"/>
                  </a:schemeClr>
                </a:solidFill>
                <a:latin typeface="宋体" panose="02010600030101010101" pitchFamily="2" charset="-122"/>
                <a:ea typeface="宋体" panose="02010600030101010101" pitchFamily="2" charset="-122"/>
              </a:defRPr>
            </a:lvl1pPr>
            <a:lvl2pPr marL="548640" indent="-182880">
              <a:lnSpc>
                <a:spcPct val="150000"/>
              </a:lnSpc>
              <a:buFont typeface="Wingdings" panose="05000000000000000000" pitchFamily="2" charset="2"/>
              <a:buChar char="ü"/>
              <a:defRPr sz="2400" b="1">
                <a:solidFill>
                  <a:srgbClr val="002060"/>
                </a:solidFill>
                <a:latin typeface="宋体" panose="02010600030101010101" pitchFamily="2" charset="-122"/>
                <a:ea typeface="宋体" panose="02010600030101010101" pitchFamily="2" charset="-122"/>
              </a:defRPr>
            </a:lvl2pPr>
            <a:lvl3pPr marL="822960" indent="-182880">
              <a:lnSpc>
                <a:spcPct val="150000"/>
              </a:lnSpc>
              <a:buFont typeface="Arial" panose="020B0604020202020204" pitchFamily="34" charset="0"/>
              <a:buChar char="•"/>
              <a:defRPr sz="2000" b="0">
                <a:solidFill>
                  <a:schemeClr val="tx1"/>
                </a:solidFill>
                <a:latin typeface="宋体" panose="02010600030101010101" pitchFamily="2" charset="-122"/>
                <a:ea typeface="宋体" panose="02010600030101010101" pitchFamily="2" charset="-122"/>
              </a:defRPr>
            </a:lvl3pPr>
            <a:lvl4pPr marL="1097280" indent="-182880">
              <a:lnSpc>
                <a:spcPct val="150000"/>
              </a:lnSpc>
              <a:buFont typeface="Wingdings" panose="05000000000000000000" pitchFamily="2" charset="2"/>
              <a:buChar char="l"/>
              <a:defRPr sz="1800">
                <a:solidFill>
                  <a:schemeClr val="tx1"/>
                </a:solidFill>
                <a:latin typeface="宋体" panose="02010600030101010101" pitchFamily="2" charset="-122"/>
                <a:ea typeface="宋体" panose="02010600030101010101" pitchFamily="2" charset="-122"/>
              </a:defRPr>
            </a:lvl4pPr>
            <a:lvl5pPr marL="1389888" indent="-182880">
              <a:lnSpc>
                <a:spcPct val="150000"/>
              </a:lnSpc>
              <a:buFont typeface="Wingdings" panose="05000000000000000000" pitchFamily="2" charset="2"/>
              <a:buChar char="ü"/>
              <a:defRPr sz="1800">
                <a:solidFill>
                  <a:schemeClr val="tx1"/>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 name="标题 1"/>
          <p:cNvSpPr>
            <a:spLocks noGrp="1"/>
          </p:cNvSpPr>
          <p:nvPr>
            <p:ph type="title"/>
          </p:nvPr>
        </p:nvSpPr>
        <p:spPr>
          <a:xfrm>
            <a:off x="539552" y="188640"/>
            <a:ext cx="7920880" cy="720080"/>
          </a:xfrm>
        </p:spPr>
        <p:txBody>
          <a:bodyPr/>
          <a:lstStyle>
            <a:lvl1pPr marL="0" indent="0" algn="ctr">
              <a:buFontTx/>
              <a:buNone/>
              <a:defRPr sz="3600">
                <a:solidFill>
                  <a:srgbClr val="00800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4"/>
          </p:nvPr>
        </p:nvSpPr>
        <p:spPr/>
        <p:txBody>
          <a:bodyPr/>
          <a:lstStyle/>
          <a:p>
            <a:fld id="{530820CF-B880-4189-942D-D702A7CBA730}" type="datetimeFigureOut">
              <a:rPr lang="zh-CN" altLang="en-US" smtClean="0"/>
              <a:t>2015/9/13</a:t>
            </a:fld>
            <a:endParaRPr lang="zh-CN" altLang="en-US"/>
          </a:p>
        </p:txBody>
      </p:sp>
      <p:sp>
        <p:nvSpPr>
          <p:cNvPr id="7" name="页脚占位符 6"/>
          <p:cNvSpPr>
            <a:spLocks noGrp="1"/>
          </p:cNvSpPr>
          <p:nvPr>
            <p:ph type="ftr" sz="quarter" idx="15"/>
          </p:nvPr>
        </p:nvSpPr>
        <p:spPr>
          <a:xfrm>
            <a:off x="457199" y="6172200"/>
            <a:ext cx="3178697" cy="365125"/>
          </a:xfrm>
        </p:spPr>
        <p:txBody>
          <a:bodyPr/>
          <a:lstStyle/>
          <a:p>
            <a:r>
              <a:rPr lang="zh-CN" altLang="en-US" dirty="0" smtClean="0"/>
              <a:t>操作系统实践</a:t>
            </a:r>
            <a:endParaRPr lang="zh-CN" altLang="en-US" dirty="0"/>
          </a:p>
        </p:txBody>
      </p:sp>
      <p:sp>
        <p:nvSpPr>
          <p:cNvPr id="9" name="灯片编号占位符 8"/>
          <p:cNvSpPr>
            <a:spLocks noGrp="1"/>
          </p:cNvSpPr>
          <p:nvPr>
            <p:ph type="sldNum" sz="quarter" idx="16"/>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1287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0528" y="-7147"/>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11560" y="116632"/>
            <a:ext cx="7920880" cy="1143000"/>
          </a:xfrm>
          <a:prstGeom prst="rect">
            <a:avLst/>
          </a:prstGeom>
          <a:effectLst/>
        </p:spPr>
        <p:txBody>
          <a:bodyPr vert="horz" lIns="91440" tIns="45720" rIns="91440" bIns="45720" rtlCol="0" anchor="t"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371600" y="1772816"/>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2015/9/13</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6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solidFill>
            <a:srgbClr val="C00000"/>
          </a:soli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899592" y="2984801"/>
            <a:ext cx="7704856" cy="882119"/>
          </a:xfrm>
        </p:spPr>
        <p:txBody>
          <a:bodyPr/>
          <a:lstStyle/>
          <a:p>
            <a:r>
              <a:rPr lang="zh-CN" altLang="en-US" dirty="0" smtClean="0"/>
              <a:t>第</a:t>
            </a:r>
            <a:r>
              <a:rPr lang="en-US" altLang="zh-CN" dirty="0" smtClean="0"/>
              <a:t>2</a:t>
            </a:r>
            <a:r>
              <a:rPr lang="zh-CN" altLang="en-US" dirty="0"/>
              <a:t>章  </a:t>
            </a:r>
            <a:r>
              <a:rPr lang="en-US" altLang="zh-CN" dirty="0"/>
              <a:t>Linux</a:t>
            </a:r>
            <a:r>
              <a:rPr lang="zh-CN" altLang="zh-CN" dirty="0"/>
              <a:t>基本命令与应用</a:t>
            </a:r>
            <a:endParaRPr lang="zh-CN" altLang="en-US" dirty="0"/>
          </a:p>
        </p:txBody>
      </p:sp>
      <p:sp>
        <p:nvSpPr>
          <p:cNvPr id="4" name="标题 3"/>
          <p:cNvSpPr>
            <a:spLocks noGrp="1"/>
          </p:cNvSpPr>
          <p:nvPr>
            <p:ph type="ctrTitle"/>
          </p:nvPr>
        </p:nvSpPr>
        <p:spPr/>
        <p:txBody>
          <a:bodyPr/>
          <a:lstStyle/>
          <a:p>
            <a:r>
              <a:rPr lang="zh-CN" altLang="en-US" dirty="0" smtClean="0"/>
              <a:t>操作系统实践</a:t>
            </a:r>
            <a:endParaRPr lang="zh-CN" altLang="en-US" dirty="0"/>
          </a:p>
        </p:txBody>
      </p:sp>
      <p:sp>
        <p:nvSpPr>
          <p:cNvPr id="6" name="TextBox 5"/>
          <p:cNvSpPr txBox="1"/>
          <p:nvPr/>
        </p:nvSpPr>
        <p:spPr>
          <a:xfrm>
            <a:off x="2771800" y="5517449"/>
            <a:ext cx="3528392" cy="369332"/>
          </a:xfrm>
          <a:prstGeom prst="rect">
            <a:avLst/>
          </a:prstGeom>
          <a:noFill/>
        </p:spPr>
        <p:txBody>
          <a:bodyPr wrap="square" rtlCol="0">
            <a:spAutoFit/>
          </a:bodyPr>
          <a:lstStyle/>
          <a:p>
            <a:pPr algn="ctr"/>
            <a:r>
              <a:rPr lang="zh-CN" altLang="en-US" dirty="0" smtClean="0"/>
              <a:t>山东科技大学操作系统教研组</a:t>
            </a:r>
            <a:endParaRPr lang="zh-CN" altLang="en-US" dirty="0"/>
          </a:p>
        </p:txBody>
      </p:sp>
    </p:spTree>
    <p:extLst>
      <p:ext uri="{BB962C8B-B14F-4D97-AF65-F5344CB8AC3E}">
        <p14:creationId xmlns:p14="http://schemas.microsoft.com/office/powerpoint/2010/main" val="4148059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实验目的</a:t>
            </a:r>
            <a:endParaRPr lang="en-US" altLang="zh-CN" dirty="0" smtClean="0"/>
          </a:p>
          <a:p>
            <a:pPr marL="45720" indent="0">
              <a:buNone/>
            </a:pPr>
            <a:r>
              <a:rPr lang="en-US" altLang="zh-CN" dirty="0" smtClean="0"/>
              <a:t>   </a:t>
            </a:r>
            <a:r>
              <a:rPr lang="zh-CN" altLang="en-US" dirty="0" smtClean="0"/>
              <a:t>根据不同的需求，选择合适的命令，来查看文本文件的内容。</a:t>
            </a:r>
            <a:endParaRPr lang="zh-CN" altLang="zh-CN"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3   </a:t>
            </a:r>
            <a:r>
              <a:rPr lang="zh-CN" altLang="en-US" dirty="0" smtClean="0"/>
              <a:t>查看文本文件</a:t>
            </a:r>
            <a:endParaRPr lang="en-US" altLang="zh-CN" dirty="0"/>
          </a:p>
        </p:txBody>
      </p:sp>
    </p:spTree>
    <p:extLst>
      <p:ext uri="{BB962C8B-B14F-4D97-AF65-F5344CB8AC3E}">
        <p14:creationId xmlns:p14="http://schemas.microsoft.com/office/powerpoint/2010/main" val="93036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260648"/>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lvl="1"/>
            <a:r>
              <a:rPr lang="zh-CN" altLang="zh-CN" dirty="0" smtClean="0"/>
              <a:t>使用</a:t>
            </a:r>
            <a:r>
              <a:rPr lang="en-US" altLang="zh-CN" dirty="0" err="1"/>
              <a:t>tac</a:t>
            </a:r>
            <a:r>
              <a:rPr lang="zh-CN" altLang="zh-CN" dirty="0"/>
              <a:t>命令查看</a:t>
            </a:r>
            <a:r>
              <a:rPr lang="en-US" altLang="zh-CN" dirty="0" err="1"/>
              <a:t>hello.c</a:t>
            </a:r>
            <a:r>
              <a:rPr lang="zh-CN" altLang="zh-CN" dirty="0"/>
              <a:t>内容。</a:t>
            </a:r>
          </a:p>
          <a:p>
            <a:pPr lvl="1"/>
            <a:r>
              <a:rPr lang="zh-CN" altLang="zh-CN" dirty="0" smtClean="0"/>
              <a:t>使用</a:t>
            </a:r>
            <a:r>
              <a:rPr lang="en-US" altLang="zh-CN" dirty="0"/>
              <a:t>man</a:t>
            </a:r>
            <a:r>
              <a:rPr lang="zh-CN" altLang="zh-CN" dirty="0"/>
              <a:t>查看</a:t>
            </a:r>
            <a:r>
              <a:rPr lang="en-US" altLang="zh-CN" dirty="0"/>
              <a:t>find</a:t>
            </a:r>
            <a:r>
              <a:rPr lang="zh-CN" altLang="zh-CN" dirty="0"/>
              <a:t>命令的使用方法，通过</a:t>
            </a:r>
            <a:r>
              <a:rPr lang="en-US" altLang="zh-CN" dirty="0"/>
              <a:t>find</a:t>
            </a:r>
            <a:r>
              <a:rPr lang="zh-CN" altLang="zh-CN" dirty="0"/>
              <a:t>命令查找文件</a:t>
            </a:r>
            <a:r>
              <a:rPr lang="en-US" altLang="zh-CN" dirty="0" err="1"/>
              <a:t>passwd</a:t>
            </a:r>
            <a:r>
              <a:rPr lang="zh-CN" altLang="zh-CN" dirty="0"/>
              <a:t>，并比较</a:t>
            </a:r>
            <a:r>
              <a:rPr lang="en-US" altLang="zh-CN" dirty="0"/>
              <a:t>find</a:t>
            </a:r>
            <a:r>
              <a:rPr lang="zh-CN" altLang="zh-CN" dirty="0"/>
              <a:t>命令和</a:t>
            </a:r>
            <a:r>
              <a:rPr lang="en-US" altLang="zh-CN" dirty="0"/>
              <a:t>locate</a:t>
            </a:r>
            <a:r>
              <a:rPr lang="zh-CN" altLang="zh-CN" dirty="0"/>
              <a:t>命令的差异。提示：</a:t>
            </a:r>
            <a:r>
              <a:rPr lang="en-US" altLang="zh-CN" dirty="0"/>
              <a:t>/</a:t>
            </a:r>
            <a:r>
              <a:rPr lang="en-US" altLang="zh-CN" dirty="0" err="1"/>
              <a:t>etc</a:t>
            </a:r>
            <a:r>
              <a:rPr lang="en-US" altLang="zh-CN" dirty="0"/>
              <a:t>/</a:t>
            </a:r>
            <a:r>
              <a:rPr lang="en-US" altLang="zh-CN" dirty="0" err="1"/>
              <a:t>passwd</a:t>
            </a:r>
            <a:r>
              <a:rPr lang="zh-CN" altLang="zh-CN" dirty="0"/>
              <a:t>为系统中所有用户的信息列表。</a:t>
            </a:r>
          </a:p>
          <a:p>
            <a:pPr lvl="1"/>
            <a:r>
              <a:rPr lang="zh-CN" altLang="zh-CN" dirty="0"/>
              <a:t>将“</a:t>
            </a:r>
            <a:r>
              <a:rPr lang="en-US" altLang="zh-CN" dirty="0"/>
              <a:t>man bash</a:t>
            </a:r>
            <a:r>
              <a:rPr lang="zh-CN" altLang="zh-CN" dirty="0"/>
              <a:t>”的结果分别用</a:t>
            </a:r>
            <a:r>
              <a:rPr lang="en-US" altLang="zh-CN" dirty="0" err="1"/>
              <a:t>nl</a:t>
            </a:r>
            <a:r>
              <a:rPr lang="zh-CN" altLang="zh-CN" dirty="0"/>
              <a:t>、</a:t>
            </a:r>
            <a:r>
              <a:rPr lang="en-US" altLang="zh-CN" dirty="0"/>
              <a:t>more</a:t>
            </a:r>
            <a:r>
              <a:rPr lang="zh-CN" altLang="zh-CN" dirty="0"/>
              <a:t>、</a:t>
            </a:r>
            <a:r>
              <a:rPr lang="en-US" altLang="zh-CN" dirty="0"/>
              <a:t>less</a:t>
            </a:r>
            <a:r>
              <a:rPr lang="zh-CN" altLang="zh-CN" dirty="0"/>
              <a:t>、</a:t>
            </a:r>
            <a:r>
              <a:rPr lang="en-US" altLang="zh-CN" dirty="0"/>
              <a:t>head</a:t>
            </a:r>
            <a:r>
              <a:rPr lang="zh-CN" altLang="zh-CN" dirty="0"/>
              <a:t>和</a:t>
            </a:r>
            <a:r>
              <a:rPr lang="en-US" altLang="zh-CN" dirty="0"/>
              <a:t>tail</a:t>
            </a:r>
            <a:r>
              <a:rPr lang="zh-CN" altLang="zh-CN" dirty="0"/>
              <a:t>命令显示。</a:t>
            </a:r>
          </a:p>
        </p:txBody>
      </p:sp>
    </p:spTree>
    <p:extLst>
      <p:ext uri="{BB962C8B-B14F-4D97-AF65-F5344CB8AC3E}">
        <p14:creationId xmlns:p14="http://schemas.microsoft.com/office/powerpoint/2010/main" val="2655965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目的</a:t>
            </a:r>
            <a:endParaRPr lang="en-US" altLang="zh-CN" dirty="0" smtClean="0"/>
          </a:p>
          <a:p>
            <a:pPr marL="45720" indent="0">
              <a:buNone/>
            </a:pPr>
            <a:r>
              <a:rPr lang="en-US" altLang="zh-CN" dirty="0"/>
              <a:t> </a:t>
            </a:r>
            <a:r>
              <a:rPr lang="en-US" altLang="zh-CN" dirty="0" smtClean="0"/>
              <a:t> </a:t>
            </a:r>
            <a:r>
              <a:rPr lang="zh-CN" altLang="en-US" dirty="0" smtClean="0"/>
              <a:t>掌握文本文件的查找及统计命令</a:t>
            </a:r>
            <a:r>
              <a:rPr lang="en-US" altLang="zh-CN" dirty="0" err="1" smtClean="0"/>
              <a:t>grep</a:t>
            </a:r>
            <a:r>
              <a:rPr lang="zh-CN" altLang="en-US" dirty="0" smtClean="0"/>
              <a:t>、</a:t>
            </a:r>
            <a:r>
              <a:rPr lang="en-US" altLang="zh-CN" dirty="0" smtClean="0"/>
              <a:t>find</a:t>
            </a:r>
            <a:r>
              <a:rPr lang="zh-CN" altLang="en-US" dirty="0" smtClean="0"/>
              <a:t>和</a:t>
            </a:r>
            <a:r>
              <a:rPr lang="en-US" altLang="zh-CN" dirty="0" err="1" smtClean="0"/>
              <a:t>wc</a:t>
            </a:r>
            <a:r>
              <a:rPr lang="zh-CN" altLang="en-US" dirty="0" smtClean="0"/>
              <a:t>的使用方法</a:t>
            </a:r>
            <a:endParaRPr lang="en-US" altLang="zh-CN" dirty="0" smtClean="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4  </a:t>
            </a:r>
            <a:r>
              <a:rPr lang="zh-CN" altLang="en-US" dirty="0" smtClean="0"/>
              <a:t>文本文件</a:t>
            </a:r>
            <a:r>
              <a:rPr lang="zh-CN" altLang="en-US" dirty="0"/>
              <a:t>查找及统计</a:t>
            </a:r>
            <a:endParaRPr lang="en-US" altLang="zh-CN" dirty="0"/>
          </a:p>
        </p:txBody>
      </p:sp>
    </p:spTree>
    <p:extLst>
      <p:ext uri="{BB962C8B-B14F-4D97-AF65-F5344CB8AC3E}">
        <p14:creationId xmlns:p14="http://schemas.microsoft.com/office/powerpoint/2010/main" val="3322249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260648"/>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lvl="1"/>
            <a:r>
              <a:rPr lang="zh-CN" altLang="zh-CN" dirty="0" smtClean="0"/>
              <a:t>组</a:t>
            </a:r>
            <a:r>
              <a:rPr lang="zh-CN" altLang="zh-CN" dirty="0"/>
              <a:t>配置文件</a:t>
            </a:r>
            <a:r>
              <a:rPr lang="en-US" altLang="zh-CN" dirty="0"/>
              <a:t>group</a:t>
            </a:r>
            <a:r>
              <a:rPr lang="zh-CN" altLang="zh-CN" dirty="0"/>
              <a:t>里存放系统中所有用户组的信息，一个用户组的信息在文本中占一行，请使用相关命令找到该文件所在目录，找到当前用户所在的组信息（提示组名和用户名相同），统计系统有多少个用户组。</a:t>
            </a:r>
            <a:endParaRPr lang="zh-CN" altLang="zh-CN" dirty="0"/>
          </a:p>
        </p:txBody>
      </p:sp>
    </p:spTree>
    <p:extLst>
      <p:ext uri="{BB962C8B-B14F-4D97-AF65-F5344CB8AC3E}">
        <p14:creationId xmlns:p14="http://schemas.microsoft.com/office/powerpoint/2010/main" val="4102786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目的</a:t>
            </a:r>
            <a:endParaRPr lang="en-US" altLang="zh-CN" dirty="0" smtClean="0"/>
          </a:p>
          <a:p>
            <a:pPr marL="365760" lvl="1" indent="0">
              <a:buNone/>
            </a:pPr>
            <a:r>
              <a:rPr lang="zh-CN" altLang="en-US" dirty="0" smtClean="0"/>
              <a:t>掌握</a:t>
            </a:r>
            <a:r>
              <a:rPr lang="en-US" altLang="zh-CN" dirty="0" smtClean="0"/>
              <a:t>Linux</a:t>
            </a:r>
            <a:r>
              <a:rPr lang="zh-CN" altLang="zh-CN" dirty="0"/>
              <a:t>系统中目录和文件的相关操作，比如复制、删除和移动等操作，要会灵活使用相对路径和绝对路径，了解压缩和打包的概念</a:t>
            </a:r>
            <a:r>
              <a:rPr lang="zh-CN" altLang="zh-CN" dirty="0" smtClean="0"/>
              <a:t>。</a:t>
            </a:r>
            <a:endParaRPr lang="zh-CN" altLang="zh-CN"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5 </a:t>
            </a:r>
            <a:r>
              <a:rPr lang="zh-CN" altLang="en-US" dirty="0" smtClean="0"/>
              <a:t>目录</a:t>
            </a:r>
            <a:r>
              <a:rPr lang="zh-CN" altLang="en-US" dirty="0"/>
              <a:t>及文件基本操作</a:t>
            </a:r>
            <a:endParaRPr lang="en-US" altLang="zh-CN" dirty="0"/>
          </a:p>
        </p:txBody>
      </p:sp>
    </p:spTree>
    <p:extLst>
      <p:ext uri="{BB962C8B-B14F-4D97-AF65-F5344CB8AC3E}">
        <p14:creationId xmlns:p14="http://schemas.microsoft.com/office/powerpoint/2010/main" val="260906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260648"/>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lvl="1"/>
            <a:r>
              <a:rPr lang="zh-CN" altLang="zh-CN" b="0" dirty="0" smtClean="0"/>
              <a:t>在</a:t>
            </a:r>
            <a:r>
              <a:rPr lang="en-US" altLang="zh-CN" dirty="0"/>
              <a:t>home</a:t>
            </a:r>
            <a:r>
              <a:rPr lang="zh-CN" altLang="zh-CN" dirty="0"/>
              <a:t>目录下创建两个子目录</a:t>
            </a:r>
            <a:r>
              <a:rPr lang="en-US" altLang="zh-CN" dirty="0"/>
              <a:t>directory1</a:t>
            </a:r>
            <a:r>
              <a:rPr lang="zh-CN" altLang="zh-CN" dirty="0"/>
              <a:t>和</a:t>
            </a:r>
            <a:r>
              <a:rPr lang="en-US" altLang="zh-CN" dirty="0"/>
              <a:t>directory2</a:t>
            </a:r>
            <a:r>
              <a:rPr lang="zh-CN" altLang="zh-CN" dirty="0"/>
              <a:t>，然后将</a:t>
            </a:r>
            <a:r>
              <a:rPr lang="en-US" altLang="zh-CN" dirty="0"/>
              <a:t>directory1</a:t>
            </a:r>
            <a:r>
              <a:rPr lang="zh-CN" altLang="zh-CN" dirty="0"/>
              <a:t>目录移动到</a:t>
            </a:r>
            <a:r>
              <a:rPr lang="en-US" altLang="zh-CN" dirty="0"/>
              <a:t>directory2</a:t>
            </a:r>
            <a:r>
              <a:rPr lang="zh-CN" altLang="zh-CN" dirty="0"/>
              <a:t>目录下，再将</a:t>
            </a:r>
            <a:r>
              <a:rPr lang="en-US" altLang="zh-CN" dirty="0"/>
              <a:t>directory1</a:t>
            </a:r>
            <a:r>
              <a:rPr lang="zh-CN" altLang="zh-CN" dirty="0"/>
              <a:t>目录删除。</a:t>
            </a:r>
          </a:p>
          <a:p>
            <a:pPr lvl="1"/>
            <a:r>
              <a:rPr lang="zh-CN" altLang="zh-CN" dirty="0"/>
              <a:t>将</a:t>
            </a:r>
            <a:r>
              <a:rPr lang="en-US" altLang="zh-CN" dirty="0"/>
              <a:t>/</a:t>
            </a:r>
            <a:r>
              <a:rPr lang="en-US" altLang="zh-CN" dirty="0" err="1"/>
              <a:t>etc</a:t>
            </a:r>
            <a:r>
              <a:rPr lang="en-US" altLang="zh-CN" dirty="0"/>
              <a:t>/</a:t>
            </a:r>
            <a:r>
              <a:rPr lang="en-US" altLang="zh-CN" dirty="0" err="1"/>
              <a:t>passwd</a:t>
            </a:r>
            <a:r>
              <a:rPr lang="zh-CN" altLang="zh-CN" dirty="0"/>
              <a:t>文件复制到</a:t>
            </a:r>
            <a:r>
              <a:rPr lang="en-US" altLang="zh-CN" dirty="0"/>
              <a:t>directory1</a:t>
            </a:r>
            <a:r>
              <a:rPr lang="zh-CN" altLang="zh-CN" dirty="0"/>
              <a:t>目录下并改名为</a:t>
            </a:r>
            <a:r>
              <a:rPr lang="en-US" altLang="zh-CN" dirty="0" err="1"/>
              <a:t>passwd.bak</a:t>
            </a:r>
            <a:r>
              <a:rPr lang="zh-CN" altLang="zh-CN" dirty="0"/>
              <a:t>，把</a:t>
            </a:r>
            <a:r>
              <a:rPr lang="en-US" altLang="zh-CN" dirty="0" err="1"/>
              <a:t>passwd.bak</a:t>
            </a:r>
            <a:r>
              <a:rPr lang="zh-CN" altLang="zh-CN" dirty="0"/>
              <a:t>文件复制到</a:t>
            </a:r>
            <a:r>
              <a:rPr lang="en-US" altLang="zh-CN" dirty="0"/>
              <a:t>directory2</a:t>
            </a:r>
            <a:r>
              <a:rPr lang="zh-CN" altLang="zh-CN" dirty="0"/>
              <a:t>目录，并将</a:t>
            </a:r>
            <a:r>
              <a:rPr lang="en-US" altLang="zh-CN" dirty="0"/>
              <a:t>directory1</a:t>
            </a:r>
            <a:r>
              <a:rPr lang="zh-CN" altLang="zh-CN" dirty="0"/>
              <a:t>目录删除。</a:t>
            </a:r>
          </a:p>
          <a:p>
            <a:pPr lvl="1"/>
            <a:r>
              <a:rPr lang="zh-CN" altLang="zh-CN" dirty="0"/>
              <a:t>在</a:t>
            </a:r>
            <a:r>
              <a:rPr lang="en-US" altLang="zh-CN" dirty="0"/>
              <a:t>home</a:t>
            </a:r>
            <a:r>
              <a:rPr lang="zh-CN" altLang="zh-CN" dirty="0"/>
              <a:t>目录下利用</a:t>
            </a:r>
            <a:r>
              <a:rPr lang="en-US" altLang="zh-CN" dirty="0"/>
              <a:t>man bash&gt; </a:t>
            </a:r>
            <a:r>
              <a:rPr lang="en-US" altLang="zh-CN" dirty="0" err="1"/>
              <a:t>bigfile</a:t>
            </a:r>
            <a:r>
              <a:rPr lang="en-US" altLang="zh-CN" dirty="0"/>
              <a:t> ,man cat&gt;</a:t>
            </a:r>
            <a:r>
              <a:rPr lang="en-US" altLang="zh-CN" dirty="0" err="1"/>
              <a:t>smalfile</a:t>
            </a:r>
            <a:r>
              <a:rPr lang="zh-CN" altLang="zh-CN" dirty="0"/>
              <a:t>生成两个文件，将</a:t>
            </a:r>
            <a:r>
              <a:rPr lang="en-US" altLang="zh-CN" dirty="0" err="1"/>
              <a:t>bigfile</a:t>
            </a:r>
            <a:r>
              <a:rPr lang="zh-CN" altLang="zh-CN" dirty="0"/>
              <a:t>和</a:t>
            </a:r>
            <a:r>
              <a:rPr lang="en-US" altLang="zh-CN" dirty="0" err="1"/>
              <a:t>smallfile</a:t>
            </a:r>
            <a:r>
              <a:rPr lang="zh-CN" altLang="zh-CN" dirty="0"/>
              <a:t>打包成</a:t>
            </a:r>
            <a:r>
              <a:rPr lang="en-US" altLang="zh-CN" dirty="0"/>
              <a:t>file.tar</a:t>
            </a:r>
            <a:r>
              <a:rPr lang="zh-CN" altLang="zh-CN" dirty="0"/>
              <a:t>、</a:t>
            </a:r>
            <a:r>
              <a:rPr lang="en-US" altLang="zh-CN" dirty="0"/>
              <a:t>file.tar.gz</a:t>
            </a:r>
            <a:r>
              <a:rPr lang="zh-CN" altLang="zh-CN" dirty="0"/>
              <a:t>和</a:t>
            </a:r>
            <a:r>
              <a:rPr lang="en-US" altLang="zh-CN" dirty="0"/>
              <a:t>file.tar.bz2</a:t>
            </a:r>
            <a:r>
              <a:rPr lang="zh-CN" altLang="zh-CN" dirty="0"/>
              <a:t>。并将着三个文件包放在不同的目录下进行解压缩。</a:t>
            </a:r>
            <a:endParaRPr lang="zh-CN" altLang="zh-CN" dirty="0"/>
          </a:p>
        </p:txBody>
      </p:sp>
    </p:spTree>
    <p:extLst>
      <p:ext uri="{BB962C8B-B14F-4D97-AF65-F5344CB8AC3E}">
        <p14:creationId xmlns:p14="http://schemas.microsoft.com/office/powerpoint/2010/main" val="2710447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目的</a:t>
            </a:r>
            <a:endParaRPr lang="en-US" altLang="zh-CN" dirty="0" smtClean="0"/>
          </a:p>
          <a:p>
            <a:pPr marL="45720" indent="0">
              <a:buNone/>
            </a:pPr>
            <a:r>
              <a:rPr lang="zh-CN" altLang="zh-CN" dirty="0" smtClean="0"/>
              <a:t>掌握</a:t>
            </a:r>
            <a:r>
              <a:rPr lang="zh-CN" altLang="zh-CN" dirty="0"/>
              <a:t>文件权限的两种表示方法，会修改文件的权限，能够区分读、写和执行权限对于文件和目录有不同的要求</a:t>
            </a:r>
            <a:r>
              <a:rPr lang="zh-CN" altLang="zh-CN" dirty="0" smtClean="0"/>
              <a:t>。</a:t>
            </a:r>
            <a:endParaRPr lang="en-US" altLang="zh-CN" dirty="0" smtClean="0"/>
          </a:p>
          <a:p>
            <a:pPr marL="45720" indent="0">
              <a:buNone/>
            </a:pPr>
            <a:endParaRPr lang="zh-CN" altLang="zh-CN"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6</a:t>
            </a:r>
            <a:r>
              <a:rPr lang="zh-CN" altLang="zh-CN" dirty="0">
                <a:effectLst/>
              </a:rPr>
              <a:t>文件权限</a:t>
            </a:r>
            <a:endParaRPr lang="en-US" altLang="zh-CN" dirty="0"/>
          </a:p>
        </p:txBody>
      </p:sp>
    </p:spTree>
    <p:extLst>
      <p:ext uri="{BB962C8B-B14F-4D97-AF65-F5344CB8AC3E}">
        <p14:creationId xmlns:p14="http://schemas.microsoft.com/office/powerpoint/2010/main" val="1244219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260648"/>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lvl="1"/>
            <a:r>
              <a:rPr lang="zh-CN" altLang="zh-CN" dirty="0" smtClean="0"/>
              <a:t>使用</a:t>
            </a:r>
            <a:r>
              <a:rPr lang="zh-CN" altLang="zh-CN" dirty="0"/>
              <a:t>长列表方式显示</a:t>
            </a:r>
            <a:r>
              <a:rPr lang="en-US" altLang="zh-CN" dirty="0"/>
              <a:t>/</a:t>
            </a:r>
            <a:r>
              <a:rPr lang="en-US" altLang="zh-CN" dirty="0" err="1"/>
              <a:t>dev</a:t>
            </a:r>
            <a:r>
              <a:rPr lang="zh-CN" altLang="zh-CN" dirty="0"/>
              <a:t>目录下的文件信息，并对列表的信息进行观察和理解，将前五个文件的权限用数字形式表示出来。</a:t>
            </a:r>
          </a:p>
          <a:p>
            <a:pPr lvl="1"/>
            <a:r>
              <a:rPr lang="zh-CN" altLang="zh-CN" dirty="0" smtClean="0"/>
              <a:t>使用</a:t>
            </a:r>
            <a:r>
              <a:rPr lang="en-US" altLang="zh-CN" dirty="0" err="1"/>
              <a:t>cp</a:t>
            </a:r>
            <a:r>
              <a:rPr lang="zh-CN" altLang="zh-CN" dirty="0"/>
              <a:t>、</a:t>
            </a:r>
            <a:r>
              <a:rPr lang="en-US" altLang="zh-CN" dirty="0"/>
              <a:t>mv</a:t>
            </a:r>
            <a:r>
              <a:rPr lang="zh-CN" altLang="zh-CN" dirty="0"/>
              <a:t>命令将根目录下某个文件复制到</a:t>
            </a:r>
            <a:r>
              <a:rPr lang="en-US" altLang="zh-CN" dirty="0"/>
              <a:t>home</a:t>
            </a:r>
            <a:r>
              <a:rPr lang="zh-CN" altLang="zh-CN" dirty="0"/>
              <a:t>目录中，并观察操作前后涉及到的原文件和目标文件的文件权限和属主及属组有何变化。</a:t>
            </a:r>
          </a:p>
          <a:p>
            <a:pPr lvl="1"/>
            <a:r>
              <a:rPr lang="zh-CN" altLang="zh-CN" dirty="0"/>
              <a:t>在用户家目录下创建</a:t>
            </a:r>
            <a:r>
              <a:rPr lang="en-US" altLang="zh-CN" dirty="0" err="1"/>
              <a:t>tmp</a:t>
            </a:r>
            <a:r>
              <a:rPr lang="zh-CN" altLang="zh-CN" dirty="0"/>
              <a:t>子目录，在该目录下创建一个</a:t>
            </a:r>
            <a:r>
              <a:rPr lang="en-US" altLang="zh-CN" dirty="0"/>
              <a:t>right1</a:t>
            </a:r>
            <a:r>
              <a:rPr lang="zh-CN" altLang="zh-CN" dirty="0"/>
              <a:t>的空文件，并将此文件的属主改为</a:t>
            </a:r>
            <a:r>
              <a:rPr lang="en-US" altLang="zh-CN" dirty="0"/>
              <a:t>root</a:t>
            </a:r>
            <a:r>
              <a:rPr lang="zh-CN" altLang="zh-CN" dirty="0"/>
              <a:t>，给该文件设置不可删除的属性</a:t>
            </a:r>
            <a:r>
              <a:rPr lang="zh-CN" altLang="zh-CN" dirty="0" smtClean="0"/>
              <a:t>。</a:t>
            </a:r>
            <a:endParaRPr lang="zh-CN" altLang="zh-CN" dirty="0"/>
          </a:p>
        </p:txBody>
      </p:sp>
    </p:spTree>
    <p:extLst>
      <p:ext uri="{BB962C8B-B14F-4D97-AF65-F5344CB8AC3E}">
        <p14:creationId xmlns:p14="http://schemas.microsoft.com/office/powerpoint/2010/main" val="3555772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lnSpcReduction="10000"/>
          </a:bodyPr>
          <a:lstStyle/>
          <a:p>
            <a:pPr lvl="1"/>
            <a:r>
              <a:rPr lang="zh-CN" altLang="zh-CN" dirty="0"/>
              <a:t>在用户家目录下创建</a:t>
            </a:r>
            <a:r>
              <a:rPr lang="en-US" altLang="zh-CN" dirty="0" err="1"/>
              <a:t>tmp</a:t>
            </a:r>
            <a:r>
              <a:rPr lang="en-US" altLang="zh-CN" dirty="0"/>
              <a:t>/right</a:t>
            </a:r>
            <a:r>
              <a:rPr lang="zh-CN" altLang="zh-CN" dirty="0"/>
              <a:t>子目录，将其属组改为</a:t>
            </a:r>
            <a:r>
              <a:rPr lang="en-US" altLang="zh-CN" dirty="0"/>
              <a:t>root</a:t>
            </a:r>
            <a:r>
              <a:rPr lang="zh-CN" altLang="zh-CN" dirty="0"/>
              <a:t>，将该文件权限设置为属主可读可写可执行，属组可读可执行，其他用户可读。</a:t>
            </a:r>
          </a:p>
          <a:p>
            <a:pPr lvl="1"/>
            <a:r>
              <a:rPr lang="zh-CN" altLang="zh-CN" dirty="0"/>
              <a:t>修改</a:t>
            </a:r>
            <a:r>
              <a:rPr lang="en-US" altLang="zh-CN" dirty="0" err="1"/>
              <a:t>umask</a:t>
            </a:r>
            <a:r>
              <a:rPr lang="en-US" altLang="zh-CN" dirty="0"/>
              <a:t> =022</a:t>
            </a:r>
            <a:r>
              <a:rPr lang="zh-CN" altLang="zh-CN" dirty="0"/>
              <a:t>，然后在</a:t>
            </a:r>
            <a:r>
              <a:rPr lang="en-US" altLang="zh-CN" dirty="0"/>
              <a:t>home</a:t>
            </a:r>
            <a:r>
              <a:rPr lang="zh-CN" altLang="zh-CN" dirty="0"/>
              <a:t>目录下利用</a:t>
            </a:r>
            <a:r>
              <a:rPr lang="en-US" altLang="zh-CN" dirty="0" err="1"/>
              <a:t>mkdir</a:t>
            </a:r>
            <a:r>
              <a:rPr lang="zh-CN" altLang="zh-CN" dirty="0"/>
              <a:t>建立子目录</a:t>
            </a:r>
            <a:r>
              <a:rPr lang="en-US" altLang="zh-CN" dirty="0" err="1"/>
              <a:t>rightd</a:t>
            </a:r>
            <a:r>
              <a:rPr lang="zh-CN" altLang="zh-CN" dirty="0"/>
              <a:t>，子目录内利用</a:t>
            </a:r>
            <a:r>
              <a:rPr lang="en-US" altLang="zh-CN" dirty="0"/>
              <a:t>touch</a:t>
            </a:r>
            <a:r>
              <a:rPr lang="zh-CN" altLang="zh-CN" dirty="0"/>
              <a:t>新建一个文本文件</a:t>
            </a:r>
            <a:r>
              <a:rPr lang="en-US" altLang="zh-CN" dirty="0" err="1"/>
              <a:t>rightf</a:t>
            </a:r>
            <a:r>
              <a:rPr lang="zh-CN" altLang="zh-CN" dirty="0"/>
              <a:t>，利用</a:t>
            </a:r>
            <a:r>
              <a:rPr lang="en-US" altLang="zh-CN" dirty="0" err="1"/>
              <a:t>ll</a:t>
            </a:r>
            <a:r>
              <a:rPr lang="zh-CN" altLang="zh-CN" dirty="0"/>
              <a:t>查看目录</a:t>
            </a:r>
            <a:r>
              <a:rPr lang="en-US" altLang="zh-CN" dirty="0" err="1"/>
              <a:t>rightd</a:t>
            </a:r>
            <a:r>
              <a:rPr lang="zh-CN" altLang="zh-CN" dirty="0"/>
              <a:t>和文件</a:t>
            </a:r>
            <a:r>
              <a:rPr lang="en-US" altLang="zh-CN" dirty="0" err="1"/>
              <a:t>rightf</a:t>
            </a:r>
            <a:r>
              <a:rPr lang="zh-CN" altLang="zh-CN" dirty="0"/>
              <a:t>的属主和属组以及权限设置，给出权限的数字表示形式。 。</a:t>
            </a:r>
          </a:p>
          <a:p>
            <a:pPr lvl="1"/>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1191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目的</a:t>
            </a:r>
            <a:endParaRPr lang="en-US" altLang="zh-CN" dirty="0" smtClean="0"/>
          </a:p>
          <a:p>
            <a:pPr marL="45720" indent="0">
              <a:buNone/>
            </a:pPr>
            <a:r>
              <a:rPr lang="en-US" altLang="zh-CN" dirty="0" smtClean="0"/>
              <a:t>   </a:t>
            </a:r>
            <a:r>
              <a:rPr lang="zh-CN" altLang="zh-CN" dirty="0" smtClean="0"/>
              <a:t>掌握</a:t>
            </a:r>
            <a:r>
              <a:rPr lang="zh-CN" altLang="zh-CN" dirty="0"/>
              <a:t>用户信息的修改</a:t>
            </a:r>
            <a:r>
              <a:rPr lang="zh-CN" altLang="zh-CN" dirty="0" smtClean="0"/>
              <a:t>命令</a:t>
            </a:r>
            <a:r>
              <a:rPr lang="zh-CN" altLang="en-US" dirty="0"/>
              <a:t>，</a:t>
            </a:r>
            <a:r>
              <a:rPr lang="zh-CN" altLang="zh-CN" dirty="0" smtClean="0"/>
              <a:t>包括</a:t>
            </a:r>
            <a:r>
              <a:rPr lang="zh-CN" altLang="zh-CN" dirty="0"/>
              <a:t>用户相关的配置文件和添加、删除、修改用户帐号的</a:t>
            </a:r>
            <a:r>
              <a:rPr lang="zh-CN" altLang="zh-CN" dirty="0" smtClean="0"/>
              <a:t>操作</a:t>
            </a:r>
            <a:r>
              <a:rPr lang="zh-CN" altLang="en-US" dirty="0" smtClean="0"/>
              <a:t>。</a:t>
            </a:r>
            <a:endParaRPr lang="zh-CN" altLang="zh-CN"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7 </a:t>
            </a:r>
            <a:r>
              <a:rPr lang="zh-CN" altLang="zh-CN" dirty="0" smtClean="0">
                <a:effectLst/>
              </a:rPr>
              <a:t>管理</a:t>
            </a:r>
            <a:r>
              <a:rPr lang="zh-CN" altLang="zh-CN" dirty="0">
                <a:effectLst/>
              </a:rPr>
              <a:t>用户和用户组</a:t>
            </a:r>
            <a:endParaRPr lang="en-US" altLang="zh-CN" dirty="0"/>
          </a:p>
        </p:txBody>
      </p:sp>
    </p:spTree>
    <p:extLst>
      <p:ext uri="{BB962C8B-B14F-4D97-AF65-F5344CB8AC3E}">
        <p14:creationId xmlns:p14="http://schemas.microsoft.com/office/powerpoint/2010/main" val="3721674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268760"/>
            <a:ext cx="8352928" cy="4536504"/>
          </a:xfrm>
        </p:spPr>
        <p:txBody>
          <a:bodyPr>
            <a:normAutofit fontScale="85000" lnSpcReduction="10000"/>
          </a:bodyPr>
          <a:lstStyle/>
          <a:p>
            <a:pPr lvl="0"/>
            <a:r>
              <a:rPr lang="zh-CN" altLang="zh-CN" dirty="0"/>
              <a:t>掌握</a:t>
            </a:r>
            <a:r>
              <a:rPr lang="en-US" altLang="zh-CN" dirty="0"/>
              <a:t>Linux</a:t>
            </a:r>
            <a:r>
              <a:rPr lang="zh-CN" altLang="zh-CN" dirty="0"/>
              <a:t>系统中对用户和用户组进行管理的相关命令</a:t>
            </a:r>
          </a:p>
          <a:p>
            <a:pPr lvl="0"/>
            <a:r>
              <a:rPr lang="zh-CN" altLang="zh-CN" dirty="0"/>
              <a:t>掌握</a:t>
            </a:r>
            <a:r>
              <a:rPr lang="en-US" altLang="zh-CN" dirty="0"/>
              <a:t>Linux</a:t>
            </a:r>
            <a:r>
              <a:rPr lang="zh-CN" altLang="zh-CN" dirty="0"/>
              <a:t>系统中文件的组织结构以及权限的相关知识点</a:t>
            </a:r>
          </a:p>
          <a:p>
            <a:pPr lvl="0"/>
            <a:r>
              <a:rPr lang="zh-CN" altLang="zh-CN" dirty="0"/>
              <a:t>掌握</a:t>
            </a:r>
            <a:r>
              <a:rPr lang="en-US" altLang="zh-CN" dirty="0"/>
              <a:t>Linux</a:t>
            </a:r>
            <a:r>
              <a:rPr lang="zh-CN" altLang="zh-CN" dirty="0"/>
              <a:t>系统中对文本文件的管理命令</a:t>
            </a:r>
          </a:p>
          <a:p>
            <a:pPr lvl="0"/>
            <a:r>
              <a:rPr lang="zh-CN" altLang="zh-CN" dirty="0"/>
              <a:t>掌握</a:t>
            </a:r>
            <a:r>
              <a:rPr lang="en-US" altLang="zh-CN" dirty="0"/>
              <a:t>Linux</a:t>
            </a:r>
            <a:r>
              <a:rPr lang="zh-CN" altLang="zh-CN" dirty="0"/>
              <a:t>系统中如何使用命令行方式对软件进行安装卸载</a:t>
            </a:r>
          </a:p>
          <a:p>
            <a:pPr lvl="0"/>
            <a:r>
              <a:rPr lang="zh-CN" altLang="zh-CN" dirty="0"/>
              <a:t>了解</a:t>
            </a:r>
            <a:r>
              <a:rPr lang="en-US" altLang="zh-CN" dirty="0"/>
              <a:t>Linux</a:t>
            </a:r>
            <a:r>
              <a:rPr lang="zh-CN" altLang="zh-CN" dirty="0"/>
              <a:t>系统中外接存储设备的命令行操作方式</a:t>
            </a:r>
          </a:p>
          <a:p>
            <a:r>
              <a:rPr lang="zh-CN" altLang="zh-CN" dirty="0"/>
              <a:t>了解命令行方式下对系统的一些基本设置</a:t>
            </a:r>
            <a:r>
              <a:rPr lang="zh-CN" altLang="zh-CN" dirty="0" smtClean="0"/>
              <a:t>方法</a:t>
            </a:r>
            <a:endParaRPr lang="en-US" altLang="zh-CN" dirty="0" smtClean="0"/>
          </a:p>
        </p:txBody>
      </p:sp>
      <p:sp>
        <p:nvSpPr>
          <p:cNvPr id="3" name="标题 2"/>
          <p:cNvSpPr>
            <a:spLocks noGrp="1"/>
          </p:cNvSpPr>
          <p:nvPr>
            <p:ph type="title"/>
          </p:nvPr>
        </p:nvSpPr>
        <p:spPr>
          <a:xfrm>
            <a:off x="539552" y="188640"/>
            <a:ext cx="7920880" cy="720080"/>
          </a:xfrm>
        </p:spPr>
        <p:txBody>
          <a:bodyPr/>
          <a:lstStyle/>
          <a:p>
            <a:r>
              <a:rPr lang="zh-CN" altLang="en-US" dirty="0" smtClean="0"/>
              <a:t>本章目标</a:t>
            </a:r>
            <a:endParaRPr lang="zh-CN" altLang="en-US" dirty="0"/>
          </a:p>
        </p:txBody>
      </p:sp>
    </p:spTree>
    <p:extLst>
      <p:ext uri="{BB962C8B-B14F-4D97-AF65-F5344CB8AC3E}">
        <p14:creationId xmlns:p14="http://schemas.microsoft.com/office/powerpoint/2010/main" val="264085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260648"/>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lvl="1"/>
            <a:r>
              <a:rPr lang="zh-CN" altLang="zh-CN" dirty="0" smtClean="0"/>
              <a:t>使用</a:t>
            </a:r>
            <a:r>
              <a:rPr lang="zh-CN" altLang="zh-CN" dirty="0"/>
              <a:t>选项</a:t>
            </a:r>
            <a:r>
              <a:rPr lang="en-US" altLang="zh-CN" dirty="0"/>
              <a:t>-r</a:t>
            </a:r>
            <a:r>
              <a:rPr lang="zh-CN" altLang="zh-CN" dirty="0"/>
              <a:t>创建一个</a:t>
            </a:r>
            <a:r>
              <a:rPr lang="en-US" altLang="zh-CN" dirty="0"/>
              <a:t>admin</a:t>
            </a:r>
            <a:r>
              <a:rPr lang="zh-CN" altLang="zh-CN" dirty="0"/>
              <a:t>类型的用户</a:t>
            </a:r>
            <a:r>
              <a:rPr lang="en-US" altLang="zh-CN" dirty="0" err="1"/>
              <a:t>bigwa</a:t>
            </a:r>
            <a:r>
              <a:rPr lang="zh-CN" altLang="zh-CN" dirty="0"/>
              <a:t>，指定</a:t>
            </a:r>
            <a:r>
              <a:rPr lang="en-US" altLang="zh-CN" dirty="0"/>
              <a:t>UID=789</a:t>
            </a:r>
            <a:r>
              <a:rPr lang="zh-CN" altLang="zh-CN" dirty="0"/>
              <a:t>，创建家目录，并查看创建成功后相关文件的变化，以及切换</a:t>
            </a:r>
            <a:r>
              <a:rPr lang="en-US" altLang="zh-CN" dirty="0"/>
              <a:t>shell</a:t>
            </a:r>
            <a:r>
              <a:rPr lang="zh-CN" altLang="zh-CN" dirty="0"/>
              <a:t>的当前用户为</a:t>
            </a:r>
            <a:r>
              <a:rPr lang="en-US" altLang="zh-CN" dirty="0" err="1"/>
              <a:t>bigwa</a:t>
            </a:r>
            <a:r>
              <a:rPr lang="zh-CN" altLang="zh-CN" dirty="0"/>
              <a:t>。</a:t>
            </a:r>
          </a:p>
          <a:p>
            <a:pPr lvl="1"/>
            <a:r>
              <a:rPr lang="zh-CN" altLang="zh-CN" dirty="0"/>
              <a:t>使用</a:t>
            </a:r>
            <a:r>
              <a:rPr lang="en-US" altLang="zh-CN" dirty="0" err="1"/>
              <a:t>groupadd</a:t>
            </a:r>
            <a:r>
              <a:rPr lang="zh-CN" altLang="zh-CN" dirty="0"/>
              <a:t>命令创建用户组</a:t>
            </a:r>
            <a:r>
              <a:rPr lang="en-US" altLang="zh-CN" dirty="0"/>
              <a:t>students</a:t>
            </a:r>
            <a:r>
              <a:rPr lang="zh-CN" altLang="zh-CN" dirty="0"/>
              <a:t>，创建组内成员</a:t>
            </a:r>
            <a:r>
              <a:rPr lang="en-US" altLang="zh-CN" dirty="0"/>
              <a:t>stu1</a:t>
            </a:r>
            <a:r>
              <a:rPr lang="zh-CN" altLang="zh-CN" dirty="0"/>
              <a:t>，</a:t>
            </a:r>
            <a:r>
              <a:rPr lang="en-US" altLang="zh-CN" dirty="0"/>
              <a:t>stu2</a:t>
            </a:r>
            <a:r>
              <a:rPr lang="zh-CN" altLang="zh-CN" dirty="0"/>
              <a:t>和</a:t>
            </a:r>
            <a:r>
              <a:rPr lang="en-US" altLang="zh-CN" dirty="0"/>
              <a:t>stu3</a:t>
            </a:r>
            <a:r>
              <a:rPr lang="zh-CN" altLang="zh-CN" dirty="0"/>
              <a:t>，用户家目录下创建目录</a:t>
            </a:r>
            <a:r>
              <a:rPr lang="en-US" altLang="zh-CN" dirty="0"/>
              <a:t>tests</a:t>
            </a:r>
            <a:r>
              <a:rPr lang="zh-CN" altLang="zh-CN" dirty="0"/>
              <a:t>（请注意组名和文件夹名都是</a:t>
            </a:r>
            <a:r>
              <a:rPr lang="en-US" altLang="zh-CN" dirty="0"/>
              <a:t>students</a:t>
            </a:r>
            <a:r>
              <a:rPr lang="zh-CN" altLang="zh-CN" dirty="0"/>
              <a:t>），该目录里有</a:t>
            </a:r>
            <a:r>
              <a:rPr lang="en-US" altLang="zh-CN" dirty="0"/>
              <a:t>3</a:t>
            </a:r>
            <a:r>
              <a:rPr lang="zh-CN" altLang="zh-CN" dirty="0"/>
              <a:t>个子目录，分别是</a:t>
            </a:r>
            <a:r>
              <a:rPr lang="en-US" altLang="zh-CN" dirty="0"/>
              <a:t>test1</a:t>
            </a:r>
            <a:r>
              <a:rPr lang="zh-CN" altLang="zh-CN" dirty="0"/>
              <a:t>，</a:t>
            </a:r>
            <a:r>
              <a:rPr lang="en-US" altLang="zh-CN" dirty="0"/>
              <a:t>test2</a:t>
            </a:r>
            <a:r>
              <a:rPr lang="zh-CN" altLang="zh-CN" dirty="0"/>
              <a:t>，</a:t>
            </a:r>
            <a:r>
              <a:rPr lang="en-US" altLang="zh-CN" dirty="0"/>
              <a:t>test3.</a:t>
            </a:r>
            <a:r>
              <a:rPr lang="zh-CN" altLang="zh-CN" dirty="0"/>
              <a:t>现要求只有</a:t>
            </a:r>
            <a:r>
              <a:rPr lang="en-US" altLang="zh-CN" dirty="0"/>
              <a:t>students</a:t>
            </a:r>
            <a:r>
              <a:rPr lang="zh-CN" altLang="zh-CN" dirty="0"/>
              <a:t>组的成员能够访问</a:t>
            </a:r>
            <a:r>
              <a:rPr lang="en-US" altLang="zh-CN" dirty="0"/>
              <a:t>tests</a:t>
            </a:r>
            <a:r>
              <a:rPr lang="zh-CN" altLang="zh-CN" dirty="0"/>
              <a:t>目录，</a:t>
            </a:r>
            <a:r>
              <a:rPr lang="en-US" altLang="zh-CN" dirty="0"/>
              <a:t>stu1</a:t>
            </a:r>
            <a:r>
              <a:rPr lang="zh-CN" altLang="zh-CN" dirty="0"/>
              <a:t>对</a:t>
            </a:r>
            <a:r>
              <a:rPr lang="en-US" altLang="zh-CN" dirty="0"/>
              <a:t>test1</a:t>
            </a:r>
            <a:r>
              <a:rPr lang="zh-CN" altLang="zh-CN" dirty="0"/>
              <a:t>目录有完全权限，对</a:t>
            </a:r>
            <a:r>
              <a:rPr lang="en-US" altLang="zh-CN" dirty="0"/>
              <a:t>test2</a:t>
            </a:r>
            <a:r>
              <a:rPr lang="zh-CN" altLang="zh-CN" dirty="0"/>
              <a:t>、</a:t>
            </a:r>
            <a:r>
              <a:rPr lang="en-US" altLang="zh-CN" dirty="0"/>
              <a:t>test3</a:t>
            </a:r>
            <a:r>
              <a:rPr lang="zh-CN" altLang="zh-CN" dirty="0"/>
              <a:t>可以访问，但不能修改</a:t>
            </a:r>
            <a:r>
              <a:rPr lang="en-US" altLang="zh-CN" dirty="0"/>
              <a:t>,</a:t>
            </a:r>
            <a:r>
              <a:rPr lang="zh-CN" altLang="zh-CN" dirty="0"/>
              <a:t>同理对于</a:t>
            </a:r>
            <a:r>
              <a:rPr lang="en-US" altLang="zh-CN" dirty="0"/>
              <a:t>stu2,stu3</a:t>
            </a:r>
            <a:r>
              <a:rPr lang="zh-CN" altLang="zh-CN" dirty="0"/>
              <a:t>用户要求也一样。</a:t>
            </a:r>
            <a:endParaRPr lang="zh-CN" altLang="zh-CN" dirty="0"/>
          </a:p>
        </p:txBody>
      </p:sp>
    </p:spTree>
    <p:extLst>
      <p:ext uri="{BB962C8B-B14F-4D97-AF65-F5344CB8AC3E}">
        <p14:creationId xmlns:p14="http://schemas.microsoft.com/office/powerpoint/2010/main" val="2938656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a:t>
            </a:r>
            <a:r>
              <a:rPr lang="zh-CN" altLang="en-US" dirty="0" smtClean="0"/>
              <a:t>目的</a:t>
            </a:r>
            <a:endParaRPr lang="en-US" altLang="zh-CN" dirty="0" smtClean="0"/>
          </a:p>
          <a:p>
            <a:pPr marL="45720" indent="0">
              <a:buNone/>
            </a:pPr>
            <a:r>
              <a:rPr lang="zh-CN" altLang="en-US" dirty="0" smtClean="0"/>
              <a:t>掌握</a:t>
            </a:r>
            <a:r>
              <a:rPr lang="zh-CN" altLang="zh-CN" dirty="0" smtClean="0"/>
              <a:t>存储设备</a:t>
            </a:r>
            <a:r>
              <a:rPr lang="zh-CN" altLang="zh-CN" dirty="0"/>
              <a:t>的挂载、网络配置以及软件的</a:t>
            </a:r>
            <a:r>
              <a:rPr lang="zh-CN" altLang="zh-CN" dirty="0" smtClean="0"/>
              <a:t>安装</a:t>
            </a:r>
            <a:endParaRPr lang="en-US" altLang="zh-CN" dirty="0" smtClean="0"/>
          </a:p>
          <a:p>
            <a:pPr marL="45720" indent="0">
              <a:buNone/>
            </a:pPr>
            <a:endParaRPr lang="zh-CN" altLang="zh-CN" dirty="0"/>
          </a:p>
          <a:p>
            <a:pPr marL="45720" indent="0">
              <a:buNone/>
            </a:pPr>
            <a:endParaRPr lang="zh-CN" altLang="zh-CN"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8  </a:t>
            </a:r>
            <a:r>
              <a:rPr lang="zh-CN" altLang="zh-CN" dirty="0" smtClean="0"/>
              <a:t>其他</a:t>
            </a:r>
            <a:r>
              <a:rPr lang="zh-CN" altLang="zh-CN" dirty="0"/>
              <a:t>常见</a:t>
            </a:r>
            <a:r>
              <a:rPr lang="zh-CN" altLang="zh-CN" dirty="0" smtClean="0"/>
              <a:t>操作</a:t>
            </a:r>
            <a:endParaRPr lang="en-US" altLang="zh-CN" dirty="0"/>
          </a:p>
        </p:txBody>
      </p:sp>
    </p:spTree>
    <p:extLst>
      <p:ext uri="{BB962C8B-B14F-4D97-AF65-F5344CB8AC3E}">
        <p14:creationId xmlns:p14="http://schemas.microsoft.com/office/powerpoint/2010/main" val="2713985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260648"/>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lvl="1"/>
            <a:r>
              <a:rPr lang="zh-CN" altLang="zh-CN" dirty="0"/>
              <a:t>将自己的优盘挂载到系统内，并将其中一个文件复制到自己的</a:t>
            </a:r>
            <a:r>
              <a:rPr lang="en-US" altLang="zh-CN" dirty="0"/>
              <a:t>home</a:t>
            </a:r>
            <a:r>
              <a:rPr lang="zh-CN" altLang="zh-CN" dirty="0"/>
              <a:t>目录。</a:t>
            </a:r>
          </a:p>
          <a:p>
            <a:pPr lvl="1"/>
            <a:r>
              <a:rPr lang="zh-CN" altLang="zh-CN" dirty="0"/>
              <a:t>使用命令行方式配置自己的网络。</a:t>
            </a:r>
          </a:p>
          <a:p>
            <a:pPr lvl="1"/>
            <a:r>
              <a:rPr lang="zh-CN" altLang="zh-CN" dirty="0"/>
              <a:t>使用</a:t>
            </a:r>
            <a:r>
              <a:rPr lang="en-US" altLang="zh-CN" dirty="0"/>
              <a:t>apt-get</a:t>
            </a:r>
            <a:r>
              <a:rPr lang="zh-CN" altLang="zh-CN" dirty="0"/>
              <a:t>方式在本机安装</a:t>
            </a:r>
            <a:r>
              <a:rPr lang="en-US" altLang="zh-CN" dirty="0" err="1"/>
              <a:t>fetion</a:t>
            </a:r>
            <a:r>
              <a:rPr lang="zh-CN" altLang="zh-CN" dirty="0"/>
              <a:t>。</a:t>
            </a:r>
          </a:p>
          <a:p>
            <a:pPr lvl="1"/>
            <a:r>
              <a:rPr lang="zh-CN" altLang="zh-CN" dirty="0"/>
              <a:t>到相应网站下载</a:t>
            </a:r>
            <a:r>
              <a:rPr lang="en-US" altLang="zh-CN" dirty="0"/>
              <a:t>QQ</a:t>
            </a:r>
            <a:r>
              <a:rPr lang="zh-CN" altLang="zh-CN" dirty="0"/>
              <a:t>安装包并安装。（提示：腾讯公司不提供</a:t>
            </a:r>
            <a:r>
              <a:rPr lang="en-US" altLang="zh-CN" dirty="0"/>
              <a:t>QQ</a:t>
            </a:r>
            <a:r>
              <a:rPr lang="zh-CN" altLang="zh-CN" dirty="0"/>
              <a:t>的更新，只是体会安装过程）</a:t>
            </a:r>
          </a:p>
          <a:p>
            <a:pPr lvl="1"/>
            <a:r>
              <a:rPr lang="zh-CN" altLang="zh-CN" dirty="0"/>
              <a:t>利用</a:t>
            </a:r>
            <a:r>
              <a:rPr lang="en-US" altLang="zh-CN" dirty="0"/>
              <a:t>apt</a:t>
            </a:r>
            <a:r>
              <a:rPr lang="zh-CN" altLang="zh-CN" dirty="0"/>
              <a:t>方式安装源码包。</a:t>
            </a:r>
            <a:endParaRPr lang="zh-CN" altLang="zh-CN" dirty="0"/>
          </a:p>
        </p:txBody>
      </p:sp>
    </p:spTree>
    <p:extLst>
      <p:ext uri="{BB962C8B-B14F-4D97-AF65-F5344CB8AC3E}">
        <p14:creationId xmlns:p14="http://schemas.microsoft.com/office/powerpoint/2010/main" val="3909346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83568" y="1052736"/>
            <a:ext cx="7920880" cy="4536504"/>
          </a:xfrm>
        </p:spPr>
        <p:txBody>
          <a:bodyPr>
            <a:noAutofit/>
          </a:bodyPr>
          <a:lstStyle/>
          <a:p>
            <a:r>
              <a:rPr lang="zh-CN" altLang="en-US" sz="2400" dirty="0"/>
              <a:t>实验</a:t>
            </a:r>
            <a:r>
              <a:rPr lang="en-US" altLang="zh-CN" sz="2400" dirty="0"/>
              <a:t>1</a:t>
            </a:r>
            <a:r>
              <a:rPr lang="zh-CN" altLang="en-US" sz="2400" dirty="0"/>
              <a:t>：认识命令行的相关</a:t>
            </a:r>
            <a:r>
              <a:rPr lang="zh-CN" altLang="en-US" sz="2400" dirty="0" smtClean="0"/>
              <a:t>实验</a:t>
            </a:r>
            <a:endParaRPr lang="en-US" altLang="zh-CN" sz="2400" dirty="0" smtClean="0"/>
          </a:p>
          <a:p>
            <a:r>
              <a:rPr lang="zh-CN" altLang="en-US" sz="2400" dirty="0" smtClean="0"/>
              <a:t>实验</a:t>
            </a:r>
            <a:r>
              <a:rPr lang="en-US" altLang="zh-CN" sz="2400" dirty="0"/>
              <a:t>2</a:t>
            </a:r>
            <a:r>
              <a:rPr lang="zh-CN" altLang="en-US" sz="2400" dirty="0"/>
              <a:t>：创建文本文件	</a:t>
            </a:r>
            <a:endParaRPr lang="en-US" altLang="zh-CN" sz="2400" dirty="0"/>
          </a:p>
          <a:p>
            <a:r>
              <a:rPr lang="zh-CN" altLang="en-US" sz="2400" dirty="0"/>
              <a:t>实验</a:t>
            </a:r>
            <a:r>
              <a:rPr lang="en-US" altLang="zh-CN" sz="2400" dirty="0"/>
              <a:t>3</a:t>
            </a:r>
            <a:r>
              <a:rPr lang="zh-CN" altLang="en-US" sz="2400" dirty="0"/>
              <a:t>：查看文本文件	</a:t>
            </a:r>
            <a:endParaRPr lang="en-US" altLang="zh-CN" sz="2400" dirty="0"/>
          </a:p>
          <a:p>
            <a:r>
              <a:rPr lang="zh-CN" altLang="en-US" sz="2400" dirty="0"/>
              <a:t>实验</a:t>
            </a:r>
            <a:r>
              <a:rPr lang="en-US" altLang="zh-CN" sz="2400" dirty="0"/>
              <a:t>4</a:t>
            </a:r>
            <a:r>
              <a:rPr lang="zh-CN" altLang="en-US" sz="2400" dirty="0"/>
              <a:t>：文本文件</a:t>
            </a:r>
            <a:r>
              <a:rPr lang="zh-CN" altLang="en-US" sz="2400" dirty="0" smtClean="0"/>
              <a:t>查找及统计</a:t>
            </a:r>
            <a:r>
              <a:rPr lang="zh-CN" altLang="en-US" sz="2400" dirty="0"/>
              <a:t>	</a:t>
            </a:r>
            <a:endParaRPr lang="en-US" altLang="zh-CN" sz="2400" dirty="0"/>
          </a:p>
          <a:p>
            <a:r>
              <a:rPr lang="zh-CN" altLang="en-US" sz="2400" dirty="0"/>
              <a:t>实验</a:t>
            </a:r>
            <a:r>
              <a:rPr lang="en-US" altLang="zh-CN" sz="2400" dirty="0"/>
              <a:t>5</a:t>
            </a:r>
            <a:r>
              <a:rPr lang="zh-CN" altLang="en-US" sz="2400" dirty="0"/>
              <a:t>：目录及文件基本操作	</a:t>
            </a:r>
            <a:endParaRPr lang="en-US" altLang="zh-CN" sz="2400" dirty="0"/>
          </a:p>
          <a:p>
            <a:r>
              <a:rPr lang="zh-CN" altLang="en-US" sz="2400" dirty="0"/>
              <a:t>实验</a:t>
            </a:r>
            <a:r>
              <a:rPr lang="en-US" altLang="zh-CN" sz="2400" dirty="0"/>
              <a:t>6</a:t>
            </a:r>
            <a:r>
              <a:rPr lang="zh-CN" altLang="en-US" sz="2400" dirty="0"/>
              <a:t>：文件权限	</a:t>
            </a:r>
            <a:endParaRPr lang="en-US" altLang="zh-CN" sz="2400" dirty="0"/>
          </a:p>
          <a:p>
            <a:r>
              <a:rPr lang="zh-CN" altLang="en-US" sz="2400" dirty="0"/>
              <a:t>实验</a:t>
            </a:r>
            <a:r>
              <a:rPr lang="en-US" altLang="zh-CN" sz="2400" dirty="0"/>
              <a:t>7</a:t>
            </a:r>
            <a:r>
              <a:rPr lang="zh-CN" altLang="en-US" sz="2400" dirty="0"/>
              <a:t>：管理用户和用户组	</a:t>
            </a:r>
            <a:endParaRPr lang="en-US" altLang="zh-CN" sz="2400" dirty="0"/>
          </a:p>
          <a:p>
            <a:r>
              <a:rPr lang="zh-CN" altLang="en-US" sz="2400" dirty="0"/>
              <a:t>实验</a:t>
            </a:r>
            <a:r>
              <a:rPr lang="en-US" altLang="zh-CN" sz="2400" dirty="0"/>
              <a:t>8</a:t>
            </a:r>
            <a:r>
              <a:rPr lang="zh-CN" altLang="en-US" sz="2400" dirty="0"/>
              <a:t>：其他常见操作</a:t>
            </a:r>
            <a:endParaRPr lang="zh-CN" altLang="en-US" sz="2400" dirty="0"/>
          </a:p>
        </p:txBody>
      </p:sp>
      <p:sp>
        <p:nvSpPr>
          <p:cNvPr id="3" name="标题 2"/>
          <p:cNvSpPr>
            <a:spLocks noGrp="1"/>
          </p:cNvSpPr>
          <p:nvPr>
            <p:ph type="title"/>
          </p:nvPr>
        </p:nvSpPr>
        <p:spPr/>
        <p:txBody>
          <a:bodyPr/>
          <a:lstStyle/>
          <a:p>
            <a:r>
              <a:rPr lang="zh-CN" altLang="en-US" dirty="0" smtClean="0"/>
              <a:t>第</a:t>
            </a:r>
            <a:r>
              <a:rPr lang="en-US" altLang="zh-CN" dirty="0" smtClean="0"/>
              <a:t>2</a:t>
            </a:r>
            <a:r>
              <a:rPr lang="zh-CN" altLang="en-US" dirty="0" smtClean="0"/>
              <a:t>章  </a:t>
            </a:r>
            <a:r>
              <a:rPr lang="en-US" altLang="zh-CN" dirty="0"/>
              <a:t>Linux</a:t>
            </a:r>
            <a:r>
              <a:rPr lang="zh-CN" altLang="zh-CN" dirty="0"/>
              <a:t>基本命令与应用</a:t>
            </a:r>
            <a:endParaRPr lang="zh-CN" altLang="en-US" dirty="0"/>
          </a:p>
        </p:txBody>
      </p:sp>
    </p:spTree>
    <p:extLst>
      <p:ext uri="{BB962C8B-B14F-4D97-AF65-F5344CB8AC3E}">
        <p14:creationId xmlns:p14="http://schemas.microsoft.com/office/powerpoint/2010/main" val="289225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实验目的</a:t>
            </a:r>
            <a:endParaRPr lang="en-US" altLang="zh-CN" dirty="0" smtClean="0"/>
          </a:p>
          <a:p>
            <a:pPr marL="365760" lvl="1" indent="0">
              <a:buNone/>
            </a:pPr>
            <a:r>
              <a:rPr lang="zh-CN" altLang="zh-CN" dirty="0"/>
              <a:t>帮助读者灵活地使用各种</a:t>
            </a:r>
            <a:r>
              <a:rPr lang="en-US" altLang="zh-CN" dirty="0"/>
              <a:t>Linux</a:t>
            </a:r>
            <a:r>
              <a:rPr lang="zh-CN" altLang="zh-CN" dirty="0"/>
              <a:t>帮助手段来查询命令的使用方法</a:t>
            </a:r>
            <a:endParaRPr lang="zh-CN" altLang="en-US" dirty="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1</a:t>
            </a:r>
            <a:r>
              <a:rPr lang="zh-CN" altLang="en-US" dirty="0"/>
              <a:t>认识命令行的相关实验</a:t>
            </a:r>
            <a:endParaRPr lang="en-US" altLang="zh-CN" dirty="0"/>
          </a:p>
        </p:txBody>
      </p:sp>
    </p:spTree>
    <p:extLst>
      <p:ext uri="{BB962C8B-B14F-4D97-AF65-F5344CB8AC3E}">
        <p14:creationId xmlns:p14="http://schemas.microsoft.com/office/powerpoint/2010/main" val="3900872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99392"/>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marL="45720" indent="0">
              <a:buNone/>
            </a:pPr>
            <a:r>
              <a:rPr lang="en-US" altLang="zh-CN" sz="2400" dirty="0"/>
              <a:t>1.</a:t>
            </a:r>
            <a:r>
              <a:rPr lang="zh-CN" altLang="zh-CN" sz="2400" dirty="0"/>
              <a:t>使用</a:t>
            </a:r>
            <a:r>
              <a:rPr lang="en-US" altLang="zh-CN" sz="2400" dirty="0" err="1"/>
              <a:t>ls</a:t>
            </a:r>
            <a:r>
              <a:rPr lang="zh-CN" altLang="zh-CN" sz="2400" dirty="0"/>
              <a:t>命令显示目录</a:t>
            </a:r>
            <a:r>
              <a:rPr lang="en-US" altLang="zh-CN" sz="2400" dirty="0"/>
              <a:t>/</a:t>
            </a:r>
            <a:r>
              <a:rPr lang="en-US" altLang="zh-CN" sz="2400" dirty="0" err="1"/>
              <a:t>usr</a:t>
            </a:r>
            <a:r>
              <a:rPr lang="en-US" altLang="zh-CN" sz="2400" dirty="0"/>
              <a:t>/</a:t>
            </a:r>
            <a:r>
              <a:rPr lang="en-US" altLang="zh-CN" sz="2400" dirty="0" err="1"/>
              <a:t>loca</a:t>
            </a:r>
            <a:r>
              <a:rPr lang="en-US" altLang="zh-CN" sz="2400" dirty="0"/>
              <a:t>/bin</a:t>
            </a:r>
            <a:r>
              <a:rPr lang="zh-CN" altLang="zh-CN" sz="2400" dirty="0"/>
              <a:t>中的所有内容以及使用</a:t>
            </a:r>
            <a:r>
              <a:rPr lang="en-US" altLang="zh-CN" sz="2400" dirty="0" err="1"/>
              <a:t>passwd</a:t>
            </a:r>
            <a:r>
              <a:rPr lang="zh-CN" altLang="zh-CN" sz="2400" dirty="0"/>
              <a:t>命令修改登录密码。</a:t>
            </a:r>
          </a:p>
          <a:p>
            <a:pPr marL="45720" indent="0">
              <a:buNone/>
            </a:pPr>
            <a:r>
              <a:rPr lang="en-US" altLang="zh-CN" sz="2400" dirty="0"/>
              <a:t>2.</a:t>
            </a:r>
            <a:r>
              <a:rPr lang="zh-CN" altLang="zh-CN" sz="2400" dirty="0"/>
              <a:t>利用三种方法查询命令</a:t>
            </a:r>
            <a:r>
              <a:rPr lang="en-US" altLang="zh-CN" sz="2400" dirty="0"/>
              <a:t>free</a:t>
            </a:r>
            <a:r>
              <a:rPr lang="zh-CN" altLang="zh-CN" sz="2400" dirty="0"/>
              <a:t>、</a:t>
            </a:r>
            <a:r>
              <a:rPr lang="en-US" altLang="zh-CN" sz="2400" dirty="0"/>
              <a:t>du</a:t>
            </a:r>
            <a:r>
              <a:rPr lang="zh-CN" altLang="zh-CN" sz="2400" dirty="0"/>
              <a:t>、</a:t>
            </a:r>
            <a:r>
              <a:rPr lang="en-US" altLang="zh-CN" sz="2400" dirty="0" err="1"/>
              <a:t>df</a:t>
            </a:r>
            <a:r>
              <a:rPr lang="zh-CN" altLang="zh-CN" sz="2400" dirty="0"/>
              <a:t>、</a:t>
            </a:r>
            <a:r>
              <a:rPr lang="en-US" altLang="zh-CN" sz="2400" dirty="0"/>
              <a:t>hostname</a:t>
            </a:r>
            <a:r>
              <a:rPr lang="zh-CN" altLang="zh-CN" sz="2400" dirty="0"/>
              <a:t>、</a:t>
            </a:r>
            <a:r>
              <a:rPr lang="en-US" altLang="zh-CN" sz="2400" dirty="0"/>
              <a:t>w</a:t>
            </a:r>
            <a:r>
              <a:rPr lang="zh-CN" altLang="zh-CN" sz="2400" dirty="0"/>
              <a:t>的用法并应用。</a:t>
            </a:r>
          </a:p>
          <a:p>
            <a:pPr marL="45720" indent="0">
              <a:buNone/>
            </a:pPr>
            <a:r>
              <a:rPr lang="en-US" altLang="zh-CN" sz="2400" dirty="0"/>
              <a:t>3.</a:t>
            </a:r>
            <a:r>
              <a:rPr lang="zh-CN" altLang="zh-CN" sz="2400" dirty="0"/>
              <a:t>使用</a:t>
            </a:r>
            <a:r>
              <a:rPr lang="en-US" altLang="zh-CN" sz="2400" dirty="0"/>
              <a:t>tty2</a:t>
            </a:r>
            <a:r>
              <a:rPr lang="zh-CN" altLang="zh-CN" sz="2400" dirty="0"/>
              <a:t>登陆</a:t>
            </a:r>
            <a:r>
              <a:rPr lang="en-US" altLang="zh-CN" sz="2400" dirty="0"/>
              <a:t>Linux</a:t>
            </a:r>
            <a:r>
              <a:rPr lang="zh-CN" altLang="zh-CN" sz="2400" dirty="0"/>
              <a:t>系统，并使用</a:t>
            </a:r>
            <a:r>
              <a:rPr lang="en-US" altLang="zh-CN" sz="2400" dirty="0"/>
              <a:t>uptime </a:t>
            </a:r>
            <a:r>
              <a:rPr lang="zh-CN" altLang="zh-CN" sz="2400" dirty="0"/>
              <a:t>命令判断系统已启动运行的时间和当前系统中有多少登录用户。</a:t>
            </a:r>
          </a:p>
          <a:p>
            <a:pPr marL="45720" indent="0">
              <a:buNone/>
            </a:pPr>
            <a:r>
              <a:rPr lang="en-US" altLang="zh-CN" sz="2400" dirty="0"/>
              <a:t>4.</a:t>
            </a:r>
            <a:r>
              <a:rPr lang="zh-CN" altLang="zh-CN" sz="2400" dirty="0"/>
              <a:t>将当前的</a:t>
            </a:r>
            <a:r>
              <a:rPr lang="en-US" altLang="zh-CN" sz="2400" dirty="0"/>
              <a:t>shell</a:t>
            </a:r>
            <a:r>
              <a:rPr lang="zh-CN" altLang="zh-CN" sz="2400" dirty="0"/>
              <a:t>环境切换为</a:t>
            </a:r>
            <a:r>
              <a:rPr lang="en-US" altLang="zh-CN" sz="2400" dirty="0" err="1"/>
              <a:t>csh</a:t>
            </a:r>
            <a:r>
              <a:rPr lang="zh-CN" altLang="zh-CN" sz="2400" dirty="0"/>
              <a:t>，并在其中运行几个已经掌握的命令，如果系统没有安装</a:t>
            </a:r>
            <a:r>
              <a:rPr lang="en-US" altLang="zh-CN" sz="2400" dirty="0" err="1"/>
              <a:t>csh</a:t>
            </a:r>
            <a:r>
              <a:rPr lang="zh-CN" altLang="zh-CN" sz="2400" dirty="0"/>
              <a:t>，先将其安装后再使用。</a:t>
            </a:r>
          </a:p>
          <a:p>
            <a:pPr marL="45720" indent="0">
              <a:buNone/>
            </a:pPr>
            <a:r>
              <a:rPr lang="en-US" altLang="zh-CN" sz="2400" dirty="0"/>
              <a:t>5.</a:t>
            </a:r>
            <a:r>
              <a:rPr lang="zh-CN" altLang="zh-CN" sz="2400" dirty="0"/>
              <a:t>在</a:t>
            </a:r>
            <a:r>
              <a:rPr lang="en-US" altLang="zh-CN" sz="2400" dirty="0"/>
              <a:t>shell</a:t>
            </a:r>
            <a:r>
              <a:rPr lang="zh-CN" altLang="zh-CN" sz="2400" dirty="0"/>
              <a:t>提示符后，输入</a:t>
            </a:r>
            <a:r>
              <a:rPr lang="en-US" altLang="zh-CN" sz="2400" dirty="0"/>
              <a:t>echo $PS1</a:t>
            </a:r>
            <a:r>
              <a:rPr lang="zh-CN" altLang="zh-CN" sz="2400" dirty="0"/>
              <a:t>并按回车键，系统怎样回答</a:t>
            </a:r>
            <a:r>
              <a:rPr lang="zh-CN" altLang="zh-CN" sz="2400" dirty="0" smtClean="0"/>
              <a:t>。</a:t>
            </a:r>
            <a:endParaRPr lang="zh-CN" altLang="zh-CN" sz="2400" dirty="0"/>
          </a:p>
        </p:txBody>
      </p:sp>
    </p:spTree>
    <p:extLst>
      <p:ext uri="{BB962C8B-B14F-4D97-AF65-F5344CB8AC3E}">
        <p14:creationId xmlns:p14="http://schemas.microsoft.com/office/powerpoint/2010/main" val="342061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Autofit/>
          </a:bodyPr>
          <a:lstStyle/>
          <a:p>
            <a:pPr marL="45720" indent="0">
              <a:buNone/>
            </a:pPr>
            <a:r>
              <a:rPr lang="en-US" altLang="zh-CN" sz="2400" dirty="0"/>
              <a:t>6.</a:t>
            </a:r>
            <a:r>
              <a:rPr lang="zh-CN" altLang="zh-CN" sz="2400" dirty="0"/>
              <a:t>在</a:t>
            </a:r>
            <a:r>
              <a:rPr lang="en-US" altLang="zh-CN" sz="2400" dirty="0"/>
              <a:t>shell</a:t>
            </a:r>
            <a:r>
              <a:rPr lang="zh-CN" altLang="zh-CN" sz="2400" dirty="0"/>
              <a:t>提示符后，输入</a:t>
            </a:r>
            <a:r>
              <a:rPr lang="en-US" altLang="zh-CN" sz="2400" dirty="0"/>
              <a:t>PS1=%</a:t>
            </a:r>
            <a:r>
              <a:rPr lang="zh-CN" altLang="zh-CN" sz="2400" dirty="0"/>
              <a:t>并按回车键，显示屏有什么变化。</a:t>
            </a:r>
          </a:p>
          <a:p>
            <a:pPr marL="45720" indent="0">
              <a:buNone/>
            </a:pPr>
            <a:r>
              <a:rPr lang="en-US" altLang="zh-CN" sz="2400" dirty="0"/>
              <a:t>7.</a:t>
            </a:r>
            <a:r>
              <a:rPr lang="zh-CN" altLang="zh-CN" sz="2400" dirty="0"/>
              <a:t>通过命令</a:t>
            </a:r>
            <a:r>
              <a:rPr lang="en-US" altLang="zh-CN" sz="2400" dirty="0" err="1"/>
              <a:t>uname</a:t>
            </a:r>
            <a:r>
              <a:rPr lang="en-US" altLang="zh-CN" sz="2400" dirty="0"/>
              <a:t> –a</a:t>
            </a:r>
            <a:r>
              <a:rPr lang="zh-CN" altLang="zh-CN" sz="2400" dirty="0"/>
              <a:t>获取系统所有的信息并给出来。</a:t>
            </a:r>
          </a:p>
          <a:p>
            <a:pPr marL="45720" indent="0">
              <a:buNone/>
            </a:pPr>
            <a:r>
              <a:rPr lang="en-US" altLang="zh-CN" sz="2400" dirty="0"/>
              <a:t>8.</a:t>
            </a:r>
            <a:r>
              <a:rPr lang="zh-CN" altLang="zh-CN" sz="2400" dirty="0"/>
              <a:t>结合</a:t>
            </a:r>
            <a:r>
              <a:rPr lang="en-US" altLang="zh-CN" sz="2400" dirty="0"/>
              <a:t>cd</a:t>
            </a:r>
            <a:r>
              <a:rPr lang="zh-CN" altLang="zh-CN" sz="2400" dirty="0"/>
              <a:t>和</a:t>
            </a:r>
            <a:r>
              <a:rPr lang="en-US" altLang="zh-CN" sz="2400" dirty="0" err="1"/>
              <a:t>pwd</a:t>
            </a:r>
            <a:r>
              <a:rPr lang="zh-CN" altLang="zh-CN" sz="2400" dirty="0"/>
              <a:t>命令，观察下列命令的功能。</a:t>
            </a:r>
            <a:endParaRPr lang="zh-CN" altLang="en-US" sz="2400" dirty="0"/>
          </a:p>
          <a:p>
            <a:r>
              <a:rPr lang="en-US" altLang="zh-CN" sz="2400" dirty="0" smtClean="0"/>
              <a:t>$</a:t>
            </a:r>
            <a:r>
              <a:rPr lang="en-US" altLang="zh-CN" sz="2400" dirty="0"/>
              <a:t>cd . </a:t>
            </a:r>
            <a:endParaRPr lang="zh-CN" altLang="zh-CN" sz="2400" dirty="0"/>
          </a:p>
          <a:p>
            <a:r>
              <a:rPr lang="en-US" altLang="zh-CN" sz="2400" dirty="0"/>
              <a:t>$cd ..</a:t>
            </a:r>
            <a:endParaRPr lang="zh-CN" altLang="zh-CN" sz="2400" dirty="0"/>
          </a:p>
          <a:p>
            <a:r>
              <a:rPr lang="en-US" altLang="zh-CN" sz="2400" dirty="0"/>
              <a:t>$cd</a:t>
            </a:r>
            <a:endParaRPr lang="zh-CN" altLang="zh-CN" sz="2400" dirty="0"/>
          </a:p>
          <a:p>
            <a:r>
              <a:rPr lang="en-US" altLang="zh-CN" sz="2400" dirty="0"/>
              <a:t>$cd ~</a:t>
            </a:r>
            <a:endParaRPr lang="zh-CN" altLang="zh-CN" sz="2400" dirty="0"/>
          </a:p>
          <a:p>
            <a:endParaRPr lang="zh-CN" altLang="en-US" sz="24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2181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sz="2800" dirty="0" smtClean="0">
                <a:solidFill>
                  <a:schemeClr val="bg2">
                    <a:lumMod val="50000"/>
                  </a:schemeClr>
                </a:solidFill>
              </a:rPr>
              <a:t>操作</a:t>
            </a:r>
            <a:r>
              <a:rPr lang="zh-CN" altLang="en-US" sz="2800" dirty="0">
                <a:solidFill>
                  <a:schemeClr val="bg2">
                    <a:lumMod val="50000"/>
                  </a:schemeClr>
                </a:solidFill>
              </a:rPr>
              <a:t>说明：</a:t>
            </a:r>
            <a:endParaRPr lang="en-US" altLang="zh-CN" sz="2800" dirty="0">
              <a:solidFill>
                <a:schemeClr val="bg2">
                  <a:lumMod val="50000"/>
                </a:schemeClr>
              </a:solidFill>
            </a:endParaRPr>
          </a:p>
          <a:p>
            <a:pPr marL="365760" lvl="1" indent="0">
              <a:buNone/>
            </a:pPr>
            <a:r>
              <a:rPr lang="zh-CN" altLang="zh-CN" dirty="0"/>
              <a:t>若要运行前面执行过得命令，可以使用上翻键和下翻键查找，然后回车执行；在终端连续按</a:t>
            </a:r>
            <a:r>
              <a:rPr lang="en-US" altLang="zh-CN" dirty="0"/>
              <a:t>5</a:t>
            </a:r>
            <a:r>
              <a:rPr lang="zh-CN" altLang="zh-CN" dirty="0"/>
              <a:t>次</a:t>
            </a:r>
            <a:r>
              <a:rPr lang="en-US" altLang="zh-CN" dirty="0"/>
              <a:t>“Esc”</a:t>
            </a:r>
            <a:r>
              <a:rPr lang="zh-CN" altLang="zh-CN" dirty="0"/>
              <a:t>可以显示支持的所有命令；利用</a:t>
            </a:r>
            <a:r>
              <a:rPr lang="en-US" altLang="zh-CN" dirty="0"/>
              <a:t>Tab</a:t>
            </a:r>
            <a:r>
              <a:rPr lang="zh-CN" altLang="zh-CN" dirty="0"/>
              <a:t>键可以实现参数的自动补全；要退出某个界面通常使用</a:t>
            </a:r>
            <a:r>
              <a:rPr lang="en-US" altLang="zh-CN" dirty="0" err="1"/>
              <a:t>crtl+c</a:t>
            </a:r>
            <a:r>
              <a:rPr lang="zh-CN" altLang="zh-CN" dirty="0"/>
              <a:t>或者</a:t>
            </a:r>
            <a:r>
              <a:rPr lang="en-US" altLang="zh-CN" dirty="0"/>
              <a:t>q</a:t>
            </a:r>
            <a:r>
              <a:rPr lang="zh-CN" altLang="zh-CN" dirty="0"/>
              <a:t>或者</a:t>
            </a:r>
            <a:r>
              <a:rPr lang="en-US" altLang="zh-CN" dirty="0"/>
              <a:t>exit</a:t>
            </a:r>
            <a:r>
              <a:rPr lang="zh-CN" altLang="zh-CN" dirty="0"/>
              <a:t>等。</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071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r>
              <a:rPr lang="zh-CN" altLang="en-US" dirty="0" smtClean="0"/>
              <a:t>实验目的</a:t>
            </a:r>
            <a:endParaRPr lang="en-US" altLang="zh-CN" dirty="0" smtClean="0"/>
          </a:p>
          <a:p>
            <a:pPr marL="45720" indent="0">
              <a:buNone/>
            </a:pPr>
            <a:r>
              <a:rPr lang="en-US" altLang="zh-CN" dirty="0" smtClean="0"/>
              <a:t>   </a:t>
            </a:r>
            <a:r>
              <a:rPr lang="zh-CN" altLang="en-US" dirty="0"/>
              <a:t>使用</a:t>
            </a:r>
            <a:r>
              <a:rPr lang="zh-CN" altLang="zh-CN" dirty="0" smtClean="0"/>
              <a:t>图形</a:t>
            </a:r>
            <a:r>
              <a:rPr lang="zh-CN" altLang="zh-CN" dirty="0"/>
              <a:t>界面的</a:t>
            </a:r>
            <a:r>
              <a:rPr lang="en-US" altLang="zh-CN" dirty="0" err="1"/>
              <a:t>gedit</a:t>
            </a:r>
            <a:r>
              <a:rPr lang="zh-CN" altLang="zh-CN" dirty="0"/>
              <a:t>程序、字符界面的</a:t>
            </a:r>
            <a:r>
              <a:rPr lang="en-US" altLang="zh-CN" dirty="0"/>
              <a:t>vim</a:t>
            </a:r>
            <a:r>
              <a:rPr lang="zh-CN" altLang="zh-CN" dirty="0"/>
              <a:t>程序和重定向</a:t>
            </a:r>
            <a:r>
              <a:rPr lang="zh-CN" altLang="zh-CN" dirty="0" smtClean="0"/>
              <a:t>符号</a:t>
            </a:r>
            <a:r>
              <a:rPr lang="zh-CN" altLang="en-US" dirty="0" smtClean="0"/>
              <a:t>三种方法创建文本文件。掌握</a:t>
            </a:r>
            <a:r>
              <a:rPr lang="zh-CN" altLang="zh-CN" dirty="0" smtClean="0"/>
              <a:t>不同</a:t>
            </a:r>
            <a:r>
              <a:rPr lang="zh-CN" altLang="zh-CN" dirty="0"/>
              <a:t>工具的</a:t>
            </a:r>
            <a:r>
              <a:rPr lang="zh-CN" altLang="zh-CN" dirty="0" smtClean="0"/>
              <a:t>特点。</a:t>
            </a:r>
            <a:endParaRPr lang="zh-CN" altLang="zh-CN" dirty="0"/>
          </a:p>
        </p:txBody>
      </p:sp>
      <p:sp>
        <p:nvSpPr>
          <p:cNvPr id="3" name="标题 2"/>
          <p:cNvSpPr>
            <a:spLocks noGrp="1"/>
          </p:cNvSpPr>
          <p:nvPr>
            <p:ph type="title"/>
          </p:nvPr>
        </p:nvSpPr>
        <p:spPr>
          <a:xfrm>
            <a:off x="539552" y="188640"/>
            <a:ext cx="7920880" cy="720080"/>
          </a:xfrm>
        </p:spPr>
        <p:txBody>
          <a:bodyPr/>
          <a:lstStyle/>
          <a:p>
            <a:r>
              <a:rPr lang="zh-CN" altLang="en-US" dirty="0"/>
              <a:t>实验</a:t>
            </a:r>
            <a:r>
              <a:rPr lang="en-US" altLang="zh-CN" dirty="0"/>
              <a:t>2  </a:t>
            </a:r>
            <a:r>
              <a:rPr lang="zh-CN" altLang="en-US" dirty="0"/>
              <a:t>创建文本文件</a:t>
            </a:r>
            <a:endParaRPr lang="en-US" altLang="zh-CN" dirty="0"/>
          </a:p>
        </p:txBody>
      </p:sp>
    </p:spTree>
    <p:extLst>
      <p:ext uri="{BB962C8B-B14F-4D97-AF65-F5344CB8AC3E}">
        <p14:creationId xmlns:p14="http://schemas.microsoft.com/office/powerpoint/2010/main" val="3812204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0" y="-99392"/>
            <a:ext cx="9144000" cy="6453336"/>
          </a:xfrm>
        </p:spPr>
        <p:txBody>
          <a:bodyPr>
            <a:noAutofit/>
          </a:bodyPr>
          <a:lstStyle/>
          <a:p>
            <a:r>
              <a:rPr lang="zh-CN" altLang="en-US" sz="2400" dirty="0" smtClean="0"/>
              <a:t>实验</a:t>
            </a:r>
            <a:r>
              <a:rPr lang="zh-CN" altLang="en-US" sz="2400" dirty="0" smtClean="0"/>
              <a:t>内容与要求：</a:t>
            </a:r>
            <a:endParaRPr lang="en-US" altLang="zh-CN" sz="2400" dirty="0" smtClean="0"/>
          </a:p>
          <a:p>
            <a:pPr marL="45720" lvl="0" indent="0">
              <a:buNone/>
            </a:pPr>
            <a:r>
              <a:rPr lang="en-US" altLang="zh-CN" sz="2400" dirty="0" smtClean="0"/>
              <a:t>   1.</a:t>
            </a:r>
            <a:r>
              <a:rPr lang="zh-CN" altLang="zh-CN" sz="2400" dirty="0"/>
              <a:t>在</a:t>
            </a:r>
            <a:r>
              <a:rPr lang="en-US" altLang="zh-CN" sz="2400" dirty="0"/>
              <a:t>home</a:t>
            </a:r>
            <a:r>
              <a:rPr lang="zh-CN" altLang="zh-CN" sz="2400" dirty="0"/>
              <a:t>目录下创建子目录</a:t>
            </a:r>
            <a:r>
              <a:rPr lang="en-US" altLang="zh-CN" sz="2400" dirty="0"/>
              <a:t>test/document</a:t>
            </a:r>
            <a:r>
              <a:rPr lang="zh-CN" altLang="zh-CN" sz="2400" dirty="0"/>
              <a:t>，分别使用</a:t>
            </a:r>
            <a:r>
              <a:rPr lang="en-US" altLang="zh-CN" sz="2400" dirty="0" err="1"/>
              <a:t>gedit</a:t>
            </a:r>
            <a:r>
              <a:rPr lang="zh-CN" altLang="zh-CN" sz="2400" dirty="0"/>
              <a:t>和</a:t>
            </a:r>
            <a:r>
              <a:rPr lang="en-US" altLang="zh-CN" sz="2400" dirty="0"/>
              <a:t>vim</a:t>
            </a:r>
            <a:r>
              <a:rPr lang="zh-CN" altLang="zh-CN" sz="2400" dirty="0"/>
              <a:t>创建相应的文本文件</a:t>
            </a:r>
            <a:r>
              <a:rPr lang="en-US" altLang="zh-CN" sz="2400" dirty="0" err="1" smtClean="0"/>
              <a:t>linux_learn</a:t>
            </a:r>
            <a:r>
              <a:rPr lang="zh-CN" altLang="en-US" sz="2400" dirty="0" smtClean="0"/>
              <a:t>，用该文件来</a:t>
            </a:r>
            <a:r>
              <a:rPr lang="zh-CN" altLang="zh-CN" sz="2400" dirty="0" smtClean="0"/>
              <a:t>记录</a:t>
            </a:r>
            <a:r>
              <a:rPr lang="zh-CN" altLang="zh-CN" sz="2400" dirty="0"/>
              <a:t>自己学习本小节的体会。</a:t>
            </a:r>
          </a:p>
          <a:p>
            <a:pPr marL="45720" lvl="0" indent="0">
              <a:buNone/>
            </a:pPr>
            <a:r>
              <a:rPr lang="en-US" altLang="zh-CN" sz="2400" dirty="0" smtClean="0"/>
              <a:t>   2.</a:t>
            </a:r>
            <a:r>
              <a:rPr lang="zh-CN" altLang="zh-CN" sz="2400" dirty="0" smtClean="0"/>
              <a:t>使用</a:t>
            </a:r>
            <a:r>
              <a:rPr lang="zh-CN" altLang="zh-CN" sz="2400" dirty="0"/>
              <a:t>重定向符号</a:t>
            </a:r>
            <a:r>
              <a:rPr lang="en-US" altLang="zh-CN" sz="2400" dirty="0"/>
              <a:t>&gt;&gt;</a:t>
            </a:r>
            <a:r>
              <a:rPr lang="zh-CN" altLang="zh-CN" sz="2400" dirty="0"/>
              <a:t>将</a:t>
            </a:r>
            <a:r>
              <a:rPr lang="en-US" altLang="zh-CN" sz="2400" dirty="0"/>
              <a:t>man </a:t>
            </a:r>
            <a:r>
              <a:rPr lang="en-US" altLang="zh-CN" sz="2400" dirty="0" err="1"/>
              <a:t>ls</a:t>
            </a:r>
            <a:r>
              <a:rPr lang="zh-CN" altLang="zh-CN" sz="2400" dirty="0"/>
              <a:t>的结果重定向到文件</a:t>
            </a:r>
            <a:r>
              <a:rPr lang="en-US" altLang="zh-CN" sz="2400" dirty="0"/>
              <a:t>~/test/a.txt</a:t>
            </a:r>
            <a:r>
              <a:rPr lang="zh-CN" altLang="zh-CN" sz="2400" dirty="0"/>
              <a:t>，查看</a:t>
            </a:r>
            <a:r>
              <a:rPr lang="en-US" altLang="zh-CN" sz="2400" dirty="0"/>
              <a:t>a.txt</a:t>
            </a:r>
            <a:r>
              <a:rPr lang="zh-CN" altLang="zh-CN" sz="2400" dirty="0"/>
              <a:t>文件的内容，体会重定向符</a:t>
            </a:r>
            <a:r>
              <a:rPr lang="en-US" altLang="zh-CN" sz="2400" dirty="0"/>
              <a:t>&gt;</a:t>
            </a:r>
            <a:r>
              <a:rPr lang="zh-CN" altLang="zh-CN" sz="2400" dirty="0"/>
              <a:t>和</a:t>
            </a:r>
            <a:r>
              <a:rPr lang="en-US" altLang="zh-CN" sz="2400" dirty="0"/>
              <a:t>&gt;&gt;</a:t>
            </a:r>
            <a:r>
              <a:rPr lang="zh-CN" altLang="zh-CN" sz="2400" dirty="0"/>
              <a:t>的区别。</a:t>
            </a:r>
          </a:p>
          <a:p>
            <a:pPr marL="45720" lvl="0" indent="0">
              <a:buNone/>
            </a:pPr>
            <a:r>
              <a:rPr lang="en-US" altLang="zh-CN" sz="2400" dirty="0" smtClean="0"/>
              <a:t>   3.</a:t>
            </a:r>
            <a:r>
              <a:rPr lang="zh-CN" altLang="zh-CN" sz="2400" dirty="0" smtClean="0"/>
              <a:t>通过</a:t>
            </a:r>
            <a:r>
              <a:rPr lang="en-US" altLang="zh-CN" sz="2400" dirty="0"/>
              <a:t>man</a:t>
            </a:r>
            <a:r>
              <a:rPr lang="zh-CN" altLang="zh-CN" sz="2400" dirty="0"/>
              <a:t>查看</a:t>
            </a:r>
            <a:r>
              <a:rPr lang="en-US" altLang="zh-CN" sz="2400" dirty="0"/>
              <a:t>touch</a:t>
            </a:r>
            <a:r>
              <a:rPr lang="zh-CN" altLang="zh-CN" sz="2400" dirty="0"/>
              <a:t>命令用法，并使用</a:t>
            </a:r>
            <a:r>
              <a:rPr lang="en-US" altLang="zh-CN" sz="2400" dirty="0"/>
              <a:t>touch</a:t>
            </a:r>
            <a:r>
              <a:rPr lang="zh-CN" altLang="zh-CN" sz="2400" dirty="0"/>
              <a:t>命令创建一个新的空白文件，存储目录和文件名自定。 </a:t>
            </a:r>
            <a:endParaRPr lang="zh-CN" altLang="zh-CN" sz="2400" dirty="0"/>
          </a:p>
        </p:txBody>
      </p:sp>
    </p:spTree>
    <p:extLst>
      <p:ext uri="{BB962C8B-B14F-4D97-AF65-F5344CB8AC3E}">
        <p14:creationId xmlns:p14="http://schemas.microsoft.com/office/powerpoint/2010/main" val="797711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142</TotalTime>
  <Words>1371</Words>
  <Application>Microsoft Office PowerPoint</Application>
  <PresentationFormat>全屏显示(4:3)</PresentationFormat>
  <Paragraphs>87</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气流</vt:lpstr>
      <vt:lpstr>操作系统实践</vt:lpstr>
      <vt:lpstr>本章目标</vt:lpstr>
      <vt:lpstr>第2章  Linux基本命令与应用</vt:lpstr>
      <vt:lpstr>实验1认识命令行的相关实验</vt:lpstr>
      <vt:lpstr>PowerPoint 演示文稿</vt:lpstr>
      <vt:lpstr>PowerPoint 演示文稿</vt:lpstr>
      <vt:lpstr>PowerPoint 演示文稿</vt:lpstr>
      <vt:lpstr>实验2  创建文本文件</vt:lpstr>
      <vt:lpstr>PowerPoint 演示文稿</vt:lpstr>
      <vt:lpstr>实验3   查看文本文件</vt:lpstr>
      <vt:lpstr>PowerPoint 演示文稿</vt:lpstr>
      <vt:lpstr>实验4  文本文件查找及统计</vt:lpstr>
      <vt:lpstr>PowerPoint 演示文稿</vt:lpstr>
      <vt:lpstr>实验5 目录及文件基本操作</vt:lpstr>
      <vt:lpstr>PowerPoint 演示文稿</vt:lpstr>
      <vt:lpstr>实验6文件权限</vt:lpstr>
      <vt:lpstr>PowerPoint 演示文稿</vt:lpstr>
      <vt:lpstr>PowerPoint 演示文稿</vt:lpstr>
      <vt:lpstr>实验7 管理用户和用户组</vt:lpstr>
      <vt:lpstr>PowerPoint 演示文稿</vt:lpstr>
      <vt:lpstr>实验8  其他常见操作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操作系统实践</dc:title>
  <dc:creator>xjlee</dc:creator>
  <cp:lastModifiedBy>user1</cp:lastModifiedBy>
  <cp:revision>36</cp:revision>
  <dcterms:created xsi:type="dcterms:W3CDTF">2015-09-06T03:04:28Z</dcterms:created>
  <dcterms:modified xsi:type="dcterms:W3CDTF">2015-09-13T15:33:26Z</dcterms:modified>
</cp:coreProperties>
</file>