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 id="260" r:id="rId3"/>
    <p:sldId id="270" r:id="rId4"/>
    <p:sldId id="261" r:id="rId5"/>
    <p:sldId id="262" r:id="rId6"/>
    <p:sldId id="264" r:id="rId7"/>
    <p:sldId id="266" r:id="rId8"/>
    <p:sldId id="269" r:id="rId9"/>
    <p:sldId id="271" r:id="rId10"/>
    <p:sldId id="272" r:id="rId11"/>
    <p:sldId id="273" r:id="rId12"/>
    <p:sldId id="274" r:id="rId13"/>
    <p:sldId id="275" r:id="rId14"/>
    <p:sldId id="276" r:id="rId15"/>
    <p:sldId id="277" r:id="rId16"/>
    <p:sldId id="278" r:id="rId17"/>
    <p:sldId id="281" r:id="rId18"/>
    <p:sldId id="279" r:id="rId19"/>
    <p:sldId id="280" r:id="rId20"/>
    <p:sldId id="26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2984801"/>
            <a:ext cx="7128792" cy="882119"/>
          </a:xfrm>
        </p:spPr>
        <p:txBody>
          <a:bodyPr>
            <a:noAutofit/>
          </a:bodyPr>
          <a:lstStyle>
            <a:lvl1pPr marL="0" indent="0" algn="ctr">
              <a:buNone/>
              <a:defRPr sz="3600">
                <a:solidFill>
                  <a:srgbClr val="00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5" name="Footer Placeholder 4"/>
          <p:cNvSpPr>
            <a:spLocks noGrp="1"/>
          </p:cNvSpPr>
          <p:nvPr>
            <p:ph type="ftr" sz="quarter" idx="11"/>
          </p:nvPr>
        </p:nvSpPr>
        <p:spPr>
          <a:xfrm>
            <a:off x="2659359" y="5517232"/>
            <a:ext cx="3352801" cy="365125"/>
          </a:xfrm>
        </p:spPr>
        <p:txBody>
          <a:bodyPr/>
          <a:lstStyle>
            <a:lvl1pPr>
              <a:defRPr sz="1800">
                <a:solidFill>
                  <a:schemeClr val="tx1"/>
                </a:solidFill>
              </a:defRPr>
            </a:lvl1pPr>
          </a:lstStyle>
          <a:p>
            <a:pPr algn="ctr"/>
            <a:r>
              <a:rPr lang="zh-CN" altLang="en-US" dirty="0" smtClean="0"/>
              <a:t>山东科技大学操作系统教研组</a:t>
            </a:r>
            <a:endParaRPr lang="zh-CN" altLang="en-US" dirty="0"/>
          </a:p>
        </p:txBody>
      </p:sp>
      <p:sp>
        <p:nvSpPr>
          <p:cNvPr id="2" name="Title 1"/>
          <p:cNvSpPr>
            <a:spLocks noGrp="1"/>
          </p:cNvSpPr>
          <p:nvPr>
            <p:ph type="ctrTitle"/>
          </p:nvPr>
        </p:nvSpPr>
        <p:spPr>
          <a:xfrm>
            <a:off x="984324" y="859144"/>
            <a:ext cx="7175351" cy="1793167"/>
          </a:xfrm>
          <a:effectLst/>
        </p:spPr>
        <p:txBody>
          <a:bodyPr>
            <a:noAutofit/>
          </a:bodyPr>
          <a:lstStyle>
            <a:lvl1pPr marL="182880" indent="0" algn="ctr">
              <a:buFontTx/>
              <a:buNone/>
              <a:defRPr sz="5400"/>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539552" y="1268760"/>
            <a:ext cx="7920880" cy="4536504"/>
          </a:xfrm>
        </p:spPr>
        <p:txBody>
          <a:bodyPr/>
          <a:lstStyle>
            <a:lvl1pPr marL="228600" indent="-182880">
              <a:lnSpc>
                <a:spcPct val="150000"/>
              </a:lnSpc>
              <a:buFont typeface="Wingdings" panose="05000000000000000000" pitchFamily="2" charset="2"/>
              <a:buChar char="n"/>
              <a:defRPr sz="2800" b="1">
                <a:solidFill>
                  <a:schemeClr val="bg2">
                    <a:lumMod val="50000"/>
                  </a:schemeClr>
                </a:solidFill>
                <a:latin typeface="宋体" panose="02010600030101010101" pitchFamily="2" charset="-122"/>
                <a:ea typeface="宋体" panose="02010600030101010101" pitchFamily="2" charset="-122"/>
              </a:defRPr>
            </a:lvl1pPr>
            <a:lvl2pPr marL="548640" indent="-182880">
              <a:lnSpc>
                <a:spcPct val="150000"/>
              </a:lnSpc>
              <a:buFont typeface="Wingdings" panose="05000000000000000000" pitchFamily="2" charset="2"/>
              <a:buChar char="ü"/>
              <a:defRPr sz="2400" b="1">
                <a:solidFill>
                  <a:srgbClr val="002060"/>
                </a:solidFill>
                <a:latin typeface="宋体" panose="02010600030101010101" pitchFamily="2" charset="-122"/>
                <a:ea typeface="宋体" panose="02010600030101010101" pitchFamily="2" charset="-122"/>
              </a:defRPr>
            </a:lvl2pPr>
            <a:lvl3pPr marL="822960" indent="-182880">
              <a:lnSpc>
                <a:spcPct val="150000"/>
              </a:lnSpc>
              <a:buFont typeface="Arial" panose="020B0604020202020204" pitchFamily="34" charset="0"/>
              <a:buChar char="•"/>
              <a:defRPr sz="2000" b="0">
                <a:solidFill>
                  <a:schemeClr val="tx1"/>
                </a:solidFill>
                <a:latin typeface="宋体" panose="02010600030101010101" pitchFamily="2" charset="-122"/>
                <a:ea typeface="宋体" panose="02010600030101010101" pitchFamily="2" charset="-122"/>
              </a:defRPr>
            </a:lvl3pPr>
            <a:lvl4pPr marL="1097280" indent="-182880">
              <a:lnSpc>
                <a:spcPct val="150000"/>
              </a:lnSpc>
              <a:buFont typeface="Wingdings" panose="05000000000000000000" pitchFamily="2" charset="2"/>
              <a:buChar char="l"/>
              <a:defRPr sz="1800">
                <a:solidFill>
                  <a:schemeClr val="tx1"/>
                </a:solidFill>
                <a:latin typeface="宋体" panose="02010600030101010101" pitchFamily="2" charset="-122"/>
                <a:ea typeface="宋体" panose="02010600030101010101" pitchFamily="2" charset="-122"/>
              </a:defRPr>
            </a:lvl4pPr>
            <a:lvl5pPr marL="1389888" indent="-182880">
              <a:lnSpc>
                <a:spcPct val="150000"/>
              </a:lnSpc>
              <a:buFont typeface="Wingdings" panose="05000000000000000000" pitchFamily="2" charset="2"/>
              <a:buChar char="ü"/>
              <a:defRPr sz="1800">
                <a:solidFill>
                  <a:schemeClr val="tx1"/>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4"/>
          </p:nvPr>
        </p:nvSpPr>
        <p:spPr/>
        <p:txBody>
          <a:bodyPr/>
          <a:lstStyle/>
          <a:p>
            <a:fld id="{530820CF-B880-4189-942D-D702A7CBA730}" type="datetimeFigureOut">
              <a:rPr lang="zh-CN" altLang="en-US" smtClean="0"/>
              <a:t>2015/9/13</a:t>
            </a:fld>
            <a:endParaRPr lang="zh-CN" altLang="en-US"/>
          </a:p>
        </p:txBody>
      </p:sp>
      <p:sp>
        <p:nvSpPr>
          <p:cNvPr id="5" name="页脚占位符 4"/>
          <p:cNvSpPr>
            <a:spLocks noGrp="1"/>
          </p:cNvSpPr>
          <p:nvPr>
            <p:ph type="ftr" sz="quarter" idx="15"/>
          </p:nvPr>
        </p:nvSpPr>
        <p:spPr/>
        <p:txBody>
          <a:bodyPr/>
          <a:lstStyle>
            <a:lvl1pPr>
              <a:defRPr b="0">
                <a:solidFill>
                  <a:schemeClr val="tx1"/>
                </a:solidFill>
              </a:defRPr>
            </a:lvl1pPr>
          </a:lstStyle>
          <a:p>
            <a:r>
              <a:rPr lang="zh-CN" altLang="en-US" smtClean="0"/>
              <a:t>操作系统实践</a:t>
            </a:r>
            <a:endParaRPr lang="zh-CN" altLang="en-US" dirty="0"/>
          </a:p>
        </p:txBody>
      </p:sp>
      <p:sp>
        <p:nvSpPr>
          <p:cNvPr id="6" name="灯片编号占位符 5"/>
          <p:cNvSpPr>
            <a:spLocks noGrp="1"/>
          </p:cNvSpPr>
          <p:nvPr>
            <p:ph type="sldNum" sz="quarter" idx="16"/>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a:xfrm>
            <a:off x="611560" y="260648"/>
            <a:ext cx="7920880" cy="792088"/>
          </a:xfrm>
        </p:spPr>
        <p:txBody>
          <a:bodyPr/>
          <a:lstStyle>
            <a:lvl1pPr marL="0" indent="0" algn="ctr">
              <a:buFontTx/>
              <a:buNone/>
              <a:defRPr sz="3600">
                <a:solidFill>
                  <a:srgbClr val="008000"/>
                </a:solidFill>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539552" y="1268760"/>
            <a:ext cx="7920880" cy="4536504"/>
          </a:xfrm>
        </p:spPr>
        <p:txBody>
          <a:bodyPr/>
          <a:lstStyle>
            <a:lvl1pPr marL="228600" indent="-182880">
              <a:lnSpc>
                <a:spcPct val="150000"/>
              </a:lnSpc>
              <a:buFont typeface="Wingdings" panose="05000000000000000000" pitchFamily="2" charset="2"/>
              <a:buChar char="n"/>
              <a:defRPr sz="2800" b="1">
                <a:solidFill>
                  <a:schemeClr val="bg2">
                    <a:lumMod val="50000"/>
                  </a:schemeClr>
                </a:solidFill>
                <a:latin typeface="宋体" panose="02010600030101010101" pitchFamily="2" charset="-122"/>
                <a:ea typeface="宋体" panose="02010600030101010101" pitchFamily="2" charset="-122"/>
              </a:defRPr>
            </a:lvl1pPr>
            <a:lvl2pPr marL="548640" indent="-182880">
              <a:lnSpc>
                <a:spcPct val="150000"/>
              </a:lnSpc>
              <a:buFont typeface="Wingdings" panose="05000000000000000000" pitchFamily="2" charset="2"/>
              <a:buChar char="ü"/>
              <a:defRPr sz="2400" b="1">
                <a:solidFill>
                  <a:srgbClr val="002060"/>
                </a:solidFill>
                <a:latin typeface="宋体" panose="02010600030101010101" pitchFamily="2" charset="-122"/>
                <a:ea typeface="宋体" panose="02010600030101010101" pitchFamily="2" charset="-122"/>
              </a:defRPr>
            </a:lvl2pPr>
            <a:lvl3pPr marL="822960" indent="-182880">
              <a:lnSpc>
                <a:spcPct val="150000"/>
              </a:lnSpc>
              <a:buFont typeface="Arial" panose="020B0604020202020204" pitchFamily="34" charset="0"/>
              <a:buChar char="•"/>
              <a:defRPr sz="2000" b="0">
                <a:solidFill>
                  <a:schemeClr val="tx1"/>
                </a:solidFill>
                <a:latin typeface="宋体" panose="02010600030101010101" pitchFamily="2" charset="-122"/>
                <a:ea typeface="宋体" panose="02010600030101010101" pitchFamily="2" charset="-122"/>
              </a:defRPr>
            </a:lvl3pPr>
            <a:lvl4pPr marL="1097280" indent="-182880">
              <a:lnSpc>
                <a:spcPct val="150000"/>
              </a:lnSpc>
              <a:buFont typeface="Wingdings" panose="05000000000000000000" pitchFamily="2" charset="2"/>
              <a:buChar char="l"/>
              <a:defRPr sz="1800">
                <a:solidFill>
                  <a:schemeClr val="tx1"/>
                </a:solidFill>
                <a:latin typeface="宋体" panose="02010600030101010101" pitchFamily="2" charset="-122"/>
                <a:ea typeface="宋体" panose="02010600030101010101" pitchFamily="2" charset="-122"/>
              </a:defRPr>
            </a:lvl4pPr>
            <a:lvl5pPr marL="1389888" indent="-182880">
              <a:lnSpc>
                <a:spcPct val="150000"/>
              </a:lnSpc>
              <a:buFont typeface="Wingdings" panose="05000000000000000000" pitchFamily="2" charset="2"/>
              <a:buChar char="ü"/>
              <a:defRPr sz="1800">
                <a:solidFill>
                  <a:schemeClr val="tx1"/>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 name="标题 1"/>
          <p:cNvSpPr>
            <a:spLocks noGrp="1"/>
          </p:cNvSpPr>
          <p:nvPr>
            <p:ph type="title"/>
          </p:nvPr>
        </p:nvSpPr>
        <p:spPr>
          <a:xfrm>
            <a:off x="539552" y="188640"/>
            <a:ext cx="7920880" cy="720080"/>
          </a:xfrm>
        </p:spPr>
        <p:txBody>
          <a:bodyPr/>
          <a:lstStyle>
            <a:lvl1pPr marL="0" indent="0" algn="ctr">
              <a:buFontTx/>
              <a:buNone/>
              <a:defRPr sz="3600">
                <a:solidFill>
                  <a:srgbClr val="00800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4"/>
          </p:nvPr>
        </p:nvSpPr>
        <p:spPr/>
        <p:txBody>
          <a:bodyPr/>
          <a:lstStyle/>
          <a:p>
            <a:fld id="{530820CF-B880-4189-942D-D702A7CBA730}" type="datetimeFigureOut">
              <a:rPr lang="zh-CN" altLang="en-US" smtClean="0"/>
              <a:t>2015/9/13</a:t>
            </a:fld>
            <a:endParaRPr lang="zh-CN" altLang="en-US"/>
          </a:p>
        </p:txBody>
      </p:sp>
      <p:sp>
        <p:nvSpPr>
          <p:cNvPr id="7" name="页脚占位符 6"/>
          <p:cNvSpPr>
            <a:spLocks noGrp="1"/>
          </p:cNvSpPr>
          <p:nvPr>
            <p:ph type="ftr" sz="quarter" idx="15"/>
          </p:nvPr>
        </p:nvSpPr>
        <p:spPr>
          <a:xfrm>
            <a:off x="457199" y="6172200"/>
            <a:ext cx="3178697" cy="365125"/>
          </a:xfrm>
        </p:spPr>
        <p:txBody>
          <a:bodyPr/>
          <a:lstStyle/>
          <a:p>
            <a:r>
              <a:rPr lang="zh-CN" altLang="en-US" dirty="0" smtClean="0"/>
              <a:t>操作系统实践</a:t>
            </a:r>
            <a:endParaRPr lang="zh-CN" altLang="en-US" dirty="0"/>
          </a:p>
        </p:txBody>
      </p:sp>
      <p:sp>
        <p:nvSpPr>
          <p:cNvPr id="9" name="灯片编号占位符 8"/>
          <p:cNvSpPr>
            <a:spLocks noGrp="1"/>
          </p:cNvSpPr>
          <p:nvPr>
            <p:ph type="sldNum" sz="quarter" idx="16"/>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1287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0528" y="-7147"/>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11560" y="116632"/>
            <a:ext cx="7920880" cy="1143000"/>
          </a:xfrm>
          <a:prstGeom prst="rect">
            <a:avLst/>
          </a:prstGeom>
          <a:effectLst/>
        </p:spPr>
        <p:txBody>
          <a:bodyPr vert="horz" lIns="91440" tIns="45720" rIns="91440" bIns="45720" rtlCol="0" anchor="t"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371600" y="1772816"/>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6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solidFill>
            <a:srgbClr val="C00000"/>
          </a:soli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899592" y="2984801"/>
            <a:ext cx="7704856" cy="882119"/>
          </a:xfrm>
        </p:spPr>
        <p:txBody>
          <a:bodyPr/>
          <a:lstStyle/>
          <a:p>
            <a:r>
              <a:rPr lang="zh-CN" altLang="en-US" dirty="0" smtClean="0"/>
              <a:t>第</a:t>
            </a:r>
            <a:r>
              <a:rPr lang="en-US" altLang="zh-CN" dirty="0" smtClean="0"/>
              <a:t>3</a:t>
            </a:r>
            <a:r>
              <a:rPr lang="zh-CN" altLang="en-US" dirty="0" smtClean="0"/>
              <a:t>章</a:t>
            </a:r>
            <a:r>
              <a:rPr lang="zh-CN" altLang="zh-CN" b="1" dirty="0"/>
              <a:t>从</a:t>
            </a:r>
            <a:r>
              <a:rPr lang="en-US" altLang="zh-CN" b="1" dirty="0" err="1"/>
              <a:t>HelloLinux</a:t>
            </a:r>
            <a:r>
              <a:rPr lang="zh-CN" altLang="zh-CN" b="1" dirty="0"/>
              <a:t>程序开始</a:t>
            </a:r>
          </a:p>
          <a:p>
            <a:endParaRPr lang="zh-CN" altLang="en-US" dirty="0"/>
          </a:p>
        </p:txBody>
      </p:sp>
      <p:sp>
        <p:nvSpPr>
          <p:cNvPr id="4" name="标题 3"/>
          <p:cNvSpPr>
            <a:spLocks noGrp="1"/>
          </p:cNvSpPr>
          <p:nvPr>
            <p:ph type="ctrTitle"/>
          </p:nvPr>
        </p:nvSpPr>
        <p:spPr/>
        <p:txBody>
          <a:bodyPr/>
          <a:lstStyle/>
          <a:p>
            <a:r>
              <a:rPr lang="zh-CN" altLang="en-US" dirty="0" smtClean="0"/>
              <a:t>操作系统实践</a:t>
            </a:r>
            <a:endParaRPr lang="zh-CN" altLang="en-US" dirty="0"/>
          </a:p>
        </p:txBody>
      </p:sp>
      <p:sp>
        <p:nvSpPr>
          <p:cNvPr id="6" name="TextBox 5"/>
          <p:cNvSpPr txBox="1"/>
          <p:nvPr/>
        </p:nvSpPr>
        <p:spPr>
          <a:xfrm>
            <a:off x="2771800" y="5517449"/>
            <a:ext cx="3528392" cy="369332"/>
          </a:xfrm>
          <a:prstGeom prst="rect">
            <a:avLst/>
          </a:prstGeom>
          <a:noFill/>
        </p:spPr>
        <p:txBody>
          <a:bodyPr wrap="square" rtlCol="0">
            <a:spAutoFit/>
          </a:bodyPr>
          <a:lstStyle/>
          <a:p>
            <a:pPr algn="ctr"/>
            <a:r>
              <a:rPr lang="zh-CN" altLang="en-US" dirty="0" smtClean="0"/>
              <a:t>山东科技大学操作系统教研组</a:t>
            </a:r>
            <a:endParaRPr lang="zh-CN" altLang="en-US" dirty="0"/>
          </a:p>
        </p:txBody>
      </p:sp>
    </p:spTree>
    <p:extLst>
      <p:ext uri="{BB962C8B-B14F-4D97-AF65-F5344CB8AC3E}">
        <p14:creationId xmlns:p14="http://schemas.microsoft.com/office/powerpoint/2010/main" val="4148059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原理</a:t>
            </a:r>
            <a:r>
              <a:rPr lang="en-US" altLang="zh-CN" dirty="0" smtClean="0"/>
              <a:t>/</a:t>
            </a:r>
            <a:r>
              <a:rPr lang="zh-CN" altLang="en-US" dirty="0" smtClean="0"/>
              <a:t>背景</a:t>
            </a:r>
            <a:endParaRPr lang="en-US" altLang="zh-CN" dirty="0" smtClean="0"/>
          </a:p>
          <a:p>
            <a:pPr lvl="1"/>
            <a:r>
              <a:rPr lang="en-US" altLang="zh-CN" dirty="0" smtClean="0"/>
              <a:t>C</a:t>
            </a:r>
            <a:r>
              <a:rPr lang="zh-CN" altLang="en-US" dirty="0" smtClean="0"/>
              <a:t>语言程序从编写到执行经过预编译、编译、汇编和链接四步，可以使用相关的命令分四步对某一源码进行操作或者使用一条命令同时做成四步</a:t>
            </a:r>
            <a:endParaRPr lang="zh-CN" altLang="en-US"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593407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fontScale="92500" lnSpcReduction="20000"/>
          </a:bodyPr>
          <a:lstStyle/>
          <a:p>
            <a:r>
              <a:rPr lang="zh-CN" altLang="en-US" dirty="0" smtClean="0"/>
              <a:t>实验</a:t>
            </a:r>
            <a:r>
              <a:rPr lang="zh-CN" altLang="en-US" dirty="0" smtClean="0"/>
              <a:t>步骤</a:t>
            </a:r>
            <a:endParaRPr lang="en-US" altLang="zh-CN" dirty="0" smtClean="0"/>
          </a:p>
          <a:p>
            <a:pPr lvl="1"/>
            <a:r>
              <a:rPr lang="zh-CN" altLang="en-US" dirty="0" smtClean="0"/>
              <a:t>单步编译</a:t>
            </a:r>
            <a:endParaRPr lang="en-US" altLang="zh-CN" dirty="0" smtClean="0"/>
          </a:p>
          <a:p>
            <a:pPr marL="365760" lvl="1" indent="0">
              <a:buNone/>
            </a:pPr>
            <a:r>
              <a:rPr lang="zh-CN" altLang="en-US" dirty="0" smtClean="0"/>
              <a:t>使用</a:t>
            </a:r>
            <a:r>
              <a:rPr lang="en-US" altLang="zh-CN" dirty="0" err="1" smtClean="0"/>
              <a:t>gcc</a:t>
            </a:r>
            <a:r>
              <a:rPr lang="zh-CN" altLang="en-US" dirty="0" smtClean="0"/>
              <a:t>命令单步编译</a:t>
            </a:r>
            <a:endParaRPr lang="en-US" altLang="zh-CN" dirty="0" smtClean="0"/>
          </a:p>
          <a:p>
            <a:pPr lvl="1"/>
            <a:r>
              <a:rPr lang="zh-CN" altLang="en-US" dirty="0" smtClean="0"/>
              <a:t>多步编译</a:t>
            </a:r>
            <a:endParaRPr lang="en-US" altLang="zh-CN" dirty="0" smtClean="0"/>
          </a:p>
          <a:p>
            <a:pPr marL="365760" lvl="1" indent="0">
              <a:buNone/>
            </a:pPr>
            <a:r>
              <a:rPr lang="en-US" altLang="zh-CN" dirty="0" smtClean="0">
                <a:solidFill>
                  <a:srgbClr val="FF0000"/>
                </a:solidFill>
              </a:rPr>
              <a:t>1.</a:t>
            </a:r>
            <a:r>
              <a:rPr lang="zh-CN" altLang="zh-CN" dirty="0" smtClean="0"/>
              <a:t>使用</a:t>
            </a:r>
            <a:r>
              <a:rPr lang="en-US" altLang="zh-CN" dirty="0" err="1" smtClean="0"/>
              <a:t>gcc</a:t>
            </a:r>
            <a:r>
              <a:rPr lang="en-US" altLang="zh-CN" dirty="0" smtClean="0"/>
              <a:t>-E</a:t>
            </a:r>
            <a:r>
              <a:rPr lang="zh-CN" altLang="en-US" dirty="0" smtClean="0"/>
              <a:t>命令</a:t>
            </a:r>
            <a:r>
              <a:rPr lang="zh-CN" altLang="zh-CN" dirty="0" smtClean="0"/>
              <a:t>进行</a:t>
            </a:r>
            <a:r>
              <a:rPr lang="zh-CN" altLang="zh-CN" dirty="0"/>
              <a:t>预编译，</a:t>
            </a:r>
            <a:endParaRPr lang="en-US" altLang="zh-CN" dirty="0" smtClean="0">
              <a:solidFill>
                <a:srgbClr val="FF0000"/>
              </a:solidFill>
            </a:endParaRPr>
          </a:p>
          <a:p>
            <a:pPr marL="365760" lvl="1" indent="0">
              <a:buNone/>
            </a:pPr>
            <a:r>
              <a:rPr lang="en-US" altLang="zh-CN" dirty="0" smtClean="0">
                <a:solidFill>
                  <a:srgbClr val="FF0000"/>
                </a:solidFill>
              </a:rPr>
              <a:t>2.</a:t>
            </a:r>
            <a:r>
              <a:rPr lang="zh-CN" altLang="zh-CN" dirty="0" smtClean="0"/>
              <a:t>使用</a:t>
            </a:r>
            <a:r>
              <a:rPr lang="en-US" altLang="zh-CN" dirty="0" err="1" smtClean="0"/>
              <a:t>gcc</a:t>
            </a:r>
            <a:r>
              <a:rPr lang="en-US" altLang="zh-CN" dirty="0" smtClean="0"/>
              <a:t> -S</a:t>
            </a:r>
            <a:r>
              <a:rPr lang="zh-CN" altLang="zh-CN" dirty="0" smtClean="0"/>
              <a:t>命令将</a:t>
            </a:r>
            <a:r>
              <a:rPr lang="en-US" altLang="zh-CN" dirty="0" smtClean="0"/>
              <a:t> </a:t>
            </a:r>
            <a:r>
              <a:rPr lang="zh-CN" altLang="en-US" dirty="0" smtClean="0"/>
              <a:t>*</a:t>
            </a:r>
            <a:r>
              <a:rPr lang="en-US" altLang="zh-CN" dirty="0" smtClean="0"/>
              <a:t>.</a:t>
            </a:r>
            <a:r>
              <a:rPr lang="en-US" altLang="zh-CN" dirty="0" err="1"/>
              <a:t>i</a:t>
            </a:r>
            <a:r>
              <a:rPr lang="zh-CN" altLang="zh-CN" dirty="0"/>
              <a:t>编译</a:t>
            </a:r>
            <a:r>
              <a:rPr lang="zh-CN" altLang="zh-CN" dirty="0" smtClean="0"/>
              <a:t>成</a:t>
            </a:r>
            <a:r>
              <a:rPr lang="zh-CN" altLang="en-US" dirty="0" smtClean="0"/>
              <a:t>*</a:t>
            </a:r>
            <a:r>
              <a:rPr lang="en-US" altLang="zh-CN" dirty="0" smtClean="0"/>
              <a:t>.</a:t>
            </a:r>
            <a:r>
              <a:rPr lang="en-US" altLang="zh-CN" dirty="0"/>
              <a:t>s</a:t>
            </a:r>
            <a:r>
              <a:rPr lang="zh-CN" altLang="zh-CN" dirty="0" smtClean="0"/>
              <a:t>文件</a:t>
            </a:r>
            <a:endParaRPr lang="en-US" altLang="zh-CN" dirty="0" smtClean="0"/>
          </a:p>
          <a:p>
            <a:pPr marL="365760" lvl="1" indent="0">
              <a:buNone/>
            </a:pPr>
            <a:r>
              <a:rPr lang="en-US" altLang="zh-CN" dirty="0" smtClean="0">
                <a:solidFill>
                  <a:srgbClr val="FF0000"/>
                </a:solidFill>
              </a:rPr>
              <a:t>3.</a:t>
            </a:r>
            <a:r>
              <a:rPr lang="zh-CN" altLang="en-US" dirty="0" smtClean="0"/>
              <a:t>使用</a:t>
            </a:r>
            <a:r>
              <a:rPr lang="en-US" altLang="zh-CN" dirty="0" err="1" smtClean="0"/>
              <a:t>gcc</a:t>
            </a:r>
            <a:r>
              <a:rPr lang="en-US" altLang="zh-CN" dirty="0" smtClean="0"/>
              <a:t> –c </a:t>
            </a:r>
            <a:r>
              <a:rPr lang="zh-CN" altLang="en-US" dirty="0" smtClean="0"/>
              <a:t>对</a:t>
            </a:r>
            <a:r>
              <a:rPr lang="en-US" altLang="zh-CN" dirty="0" smtClean="0"/>
              <a:t>*.s</a:t>
            </a:r>
            <a:r>
              <a:rPr lang="zh-CN" altLang="zh-CN" dirty="0" smtClean="0"/>
              <a:t>汇编</a:t>
            </a:r>
            <a:r>
              <a:rPr lang="zh-CN" altLang="en-US" dirty="0" smtClean="0"/>
              <a:t>成*</a:t>
            </a:r>
            <a:r>
              <a:rPr lang="en-US" altLang="zh-CN" dirty="0" smtClean="0"/>
              <a:t>.o</a:t>
            </a:r>
            <a:r>
              <a:rPr lang="zh-CN" altLang="en-US" dirty="0" smtClean="0"/>
              <a:t>文件</a:t>
            </a:r>
            <a:endParaRPr lang="en-US" altLang="zh-CN" dirty="0"/>
          </a:p>
          <a:p>
            <a:pPr marL="365760" lvl="1" indent="0">
              <a:buNone/>
            </a:pPr>
            <a:r>
              <a:rPr lang="en-US" altLang="zh-CN" dirty="0" smtClean="0">
                <a:solidFill>
                  <a:srgbClr val="FF0000"/>
                </a:solidFill>
              </a:rPr>
              <a:t>4.</a:t>
            </a:r>
            <a:r>
              <a:rPr lang="zh-CN" altLang="zh-CN" dirty="0" smtClean="0"/>
              <a:t>使用</a:t>
            </a:r>
            <a:r>
              <a:rPr lang="en-US" altLang="zh-CN" dirty="0" err="1" smtClean="0"/>
              <a:t>gcc</a:t>
            </a:r>
            <a:r>
              <a:rPr lang="zh-CN" altLang="en-US" dirty="0" smtClean="0"/>
              <a:t>对</a:t>
            </a:r>
            <a:r>
              <a:rPr lang="en-US" altLang="zh-CN" dirty="0" smtClean="0"/>
              <a:t>*.o</a:t>
            </a:r>
            <a:r>
              <a:rPr lang="zh-CN" altLang="en-US" dirty="0" smtClean="0"/>
              <a:t>文件进行链接</a:t>
            </a:r>
            <a:endParaRPr lang="zh-CN" altLang="zh-CN" dirty="0"/>
          </a:p>
          <a:p>
            <a:pPr marL="365760" lvl="1" indent="0">
              <a:buNone/>
            </a:pPr>
            <a:endParaRPr lang="en-US" altLang="zh-CN" dirty="0" smtClean="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19838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实验</a:t>
            </a:r>
            <a:r>
              <a:rPr lang="zh-CN" altLang="en-US" dirty="0" smtClean="0"/>
              <a:t>目的</a:t>
            </a:r>
            <a:endParaRPr lang="en-US" altLang="zh-CN" dirty="0" smtClean="0"/>
          </a:p>
          <a:p>
            <a:pPr marL="45720" indent="0">
              <a:buNone/>
            </a:pPr>
            <a:r>
              <a:rPr lang="en-US" altLang="zh-CN" dirty="0"/>
              <a:t> </a:t>
            </a:r>
            <a:r>
              <a:rPr lang="en-US" altLang="zh-CN" dirty="0" smtClean="0"/>
              <a:t> </a:t>
            </a:r>
            <a:r>
              <a:rPr lang="zh-CN" altLang="en-US" dirty="0" smtClean="0"/>
              <a:t>浏览并体验</a:t>
            </a:r>
            <a:r>
              <a:rPr lang="en-US" altLang="zh-CN" dirty="0" err="1" smtClean="0"/>
              <a:t>gdb</a:t>
            </a:r>
            <a:r>
              <a:rPr lang="zh-CN" altLang="en-US" dirty="0" smtClean="0"/>
              <a:t>的基本命令用法</a:t>
            </a:r>
            <a:endParaRPr lang="en-US" altLang="zh-CN" dirty="0" smtClean="0"/>
          </a:p>
          <a:p>
            <a:pPr marL="45720" indent="0">
              <a:buNone/>
            </a:pPr>
            <a:endParaRPr lang="zh-CN" altLang="en-US"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3 </a:t>
            </a:r>
            <a:r>
              <a:rPr lang="zh-CN" altLang="zh-CN" dirty="0" smtClean="0"/>
              <a:t>浏览</a:t>
            </a:r>
            <a:r>
              <a:rPr lang="en-US" altLang="zh-CN" dirty="0" err="1"/>
              <a:t>gdb</a:t>
            </a:r>
            <a:r>
              <a:rPr lang="zh-CN" altLang="zh-CN" dirty="0"/>
              <a:t>内置命令</a:t>
            </a:r>
            <a:r>
              <a:rPr lang="en-US" altLang="zh-CN" dirty="0"/>
              <a:t> </a:t>
            </a:r>
            <a:endParaRPr lang="zh-CN" altLang="en-US" dirty="0"/>
          </a:p>
        </p:txBody>
      </p:sp>
    </p:spTree>
    <p:extLst>
      <p:ext uri="{BB962C8B-B14F-4D97-AF65-F5344CB8AC3E}">
        <p14:creationId xmlns:p14="http://schemas.microsoft.com/office/powerpoint/2010/main" val="4273064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实验内容及要求</a:t>
            </a:r>
            <a:endParaRPr lang="en-US" altLang="zh-CN" dirty="0" smtClean="0"/>
          </a:p>
          <a:p>
            <a:pPr marL="365760" lvl="1" indent="0">
              <a:buNone/>
            </a:pPr>
            <a:r>
              <a:rPr lang="zh-CN" altLang="en-US" dirty="0" smtClean="0"/>
              <a:t>在命令行下输入</a:t>
            </a:r>
            <a:r>
              <a:rPr lang="en-US" altLang="zh-CN" dirty="0" err="1" smtClean="0"/>
              <a:t>gdb</a:t>
            </a:r>
            <a:r>
              <a:rPr lang="zh-CN" altLang="en-US" dirty="0" smtClean="0"/>
              <a:t>命令启动</a:t>
            </a:r>
            <a:r>
              <a:rPr lang="en-US" altLang="zh-CN" dirty="0" err="1" smtClean="0"/>
              <a:t>gdb</a:t>
            </a:r>
            <a:r>
              <a:rPr lang="zh-CN" altLang="zh-CN" dirty="0" smtClean="0"/>
              <a:t>，</a:t>
            </a:r>
            <a:r>
              <a:rPr lang="zh-CN" altLang="en-US" dirty="0" smtClean="0"/>
              <a:t>然后</a:t>
            </a:r>
            <a:r>
              <a:rPr lang="zh-CN" altLang="zh-CN" dirty="0" smtClean="0"/>
              <a:t>输入</a:t>
            </a:r>
            <a:r>
              <a:rPr lang="en-US" altLang="zh-CN" dirty="0"/>
              <a:t>help  all</a:t>
            </a:r>
            <a:r>
              <a:rPr lang="zh-CN" altLang="zh-CN" dirty="0"/>
              <a:t>命令浏览</a:t>
            </a:r>
            <a:r>
              <a:rPr lang="en-US" altLang="zh-CN" dirty="0" err="1"/>
              <a:t>gdb</a:t>
            </a:r>
            <a:r>
              <a:rPr lang="zh-CN" altLang="zh-CN" dirty="0"/>
              <a:t>所有的内置命令，查看总体分类。</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2812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原理</a:t>
            </a:r>
            <a:r>
              <a:rPr lang="en-US" altLang="zh-CN" dirty="0" smtClean="0"/>
              <a:t>/</a:t>
            </a:r>
            <a:r>
              <a:rPr lang="zh-CN" altLang="en-US" dirty="0" smtClean="0"/>
              <a:t>背景</a:t>
            </a:r>
            <a:endParaRPr lang="en-US" altLang="zh-CN" dirty="0" smtClean="0"/>
          </a:p>
          <a:p>
            <a:pPr lvl="1"/>
            <a:r>
              <a:rPr lang="en-US" altLang="zh-CN" dirty="0" err="1" smtClean="0"/>
              <a:t>gdb</a:t>
            </a:r>
            <a:r>
              <a:rPr lang="zh-CN" altLang="en-US" dirty="0" smtClean="0"/>
              <a:t>中的命令分为显示变量或者表达式的值、设置断点、不同的执行方式等。</a:t>
            </a:r>
            <a:endParaRPr lang="zh-CN" altLang="en-US"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279015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a:t>实验</a:t>
            </a:r>
            <a:r>
              <a:rPr lang="zh-CN" altLang="en-US" dirty="0" smtClean="0"/>
              <a:t>目的</a:t>
            </a:r>
            <a:endParaRPr lang="en-US" altLang="zh-CN" dirty="0" smtClean="0"/>
          </a:p>
          <a:p>
            <a:pPr marL="45720" indent="0">
              <a:buNone/>
            </a:pPr>
            <a:r>
              <a:rPr lang="zh-CN" altLang="en-US" dirty="0" smtClean="0"/>
              <a:t>掌握</a:t>
            </a:r>
            <a:r>
              <a:rPr lang="en-US" altLang="zh-CN" dirty="0" err="1" smtClean="0"/>
              <a:t>gdb</a:t>
            </a:r>
            <a:r>
              <a:rPr lang="zh-CN" altLang="en-US" dirty="0" smtClean="0"/>
              <a:t>调试程序的基本方法</a:t>
            </a:r>
            <a:endParaRPr lang="en-US" altLang="zh-CN" dirty="0" smtClean="0"/>
          </a:p>
          <a:p>
            <a:pPr marL="45720" indent="0">
              <a:buNone/>
            </a:pPr>
            <a:endParaRPr lang="zh-CN" altLang="en-US"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4   </a:t>
            </a:r>
            <a:r>
              <a:rPr lang="zh-CN" altLang="zh-CN" dirty="0" smtClean="0"/>
              <a:t>利用</a:t>
            </a:r>
            <a:r>
              <a:rPr lang="en-US" altLang="zh-CN" dirty="0" err="1"/>
              <a:t>gdb</a:t>
            </a:r>
            <a:r>
              <a:rPr lang="zh-CN" altLang="zh-CN" dirty="0"/>
              <a:t>调试程序</a:t>
            </a:r>
            <a:r>
              <a:rPr lang="en-US" altLang="zh-CN" dirty="0"/>
              <a:t> </a:t>
            </a:r>
            <a:endParaRPr lang="zh-CN" altLang="en-US" dirty="0"/>
          </a:p>
        </p:txBody>
      </p:sp>
    </p:spTree>
    <p:extLst>
      <p:ext uri="{BB962C8B-B14F-4D97-AF65-F5344CB8AC3E}">
        <p14:creationId xmlns:p14="http://schemas.microsoft.com/office/powerpoint/2010/main" val="3476981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fontScale="92500"/>
          </a:bodyPr>
          <a:lstStyle/>
          <a:p>
            <a:r>
              <a:rPr lang="zh-CN" altLang="en-US" dirty="0" smtClean="0"/>
              <a:t>实验内容及要求</a:t>
            </a:r>
            <a:endParaRPr lang="en-US" altLang="zh-CN" dirty="0" smtClean="0"/>
          </a:p>
          <a:p>
            <a:pPr marL="45720" indent="0">
              <a:buNone/>
            </a:pPr>
            <a:r>
              <a:rPr lang="en-US" altLang="zh-CN" dirty="0" smtClean="0"/>
              <a:t>    </a:t>
            </a:r>
            <a:r>
              <a:rPr lang="zh-CN" altLang="zh-CN" dirty="0" smtClean="0"/>
              <a:t>现有</a:t>
            </a:r>
            <a:r>
              <a:rPr lang="zh-CN" altLang="zh-CN" dirty="0"/>
              <a:t>一程序要求打印两个字符串，其中一个按正序打印，一个按逆序打印，源码</a:t>
            </a:r>
            <a:r>
              <a:rPr lang="zh-CN" altLang="zh-CN" dirty="0" smtClean="0"/>
              <a:t>如</a:t>
            </a:r>
            <a:r>
              <a:rPr lang="zh-CN" altLang="en-US" dirty="0" smtClean="0"/>
              <a:t>下页</a:t>
            </a:r>
            <a:r>
              <a:rPr lang="zh-CN" altLang="zh-CN" dirty="0" smtClean="0"/>
              <a:t>图所</a:t>
            </a:r>
            <a:r>
              <a:rPr lang="zh-CN" altLang="zh-CN" dirty="0"/>
              <a:t>示（或参见电子资源“源代码</a:t>
            </a:r>
            <a:r>
              <a:rPr lang="en-US" altLang="zh-CN" dirty="0"/>
              <a:t>/ch03/3/</a:t>
            </a:r>
            <a:r>
              <a:rPr lang="en-US" altLang="zh-CN" dirty="0" err="1"/>
              <a:t>hello_gdb.c</a:t>
            </a:r>
            <a:r>
              <a:rPr lang="zh-CN" altLang="zh-CN" dirty="0"/>
              <a:t>”），但是运行结果不能满足上述要求，请</a:t>
            </a:r>
            <a:r>
              <a:rPr lang="zh-CN" altLang="zh-CN" dirty="0" smtClean="0"/>
              <a:t>读者生成</a:t>
            </a:r>
            <a:r>
              <a:rPr lang="zh-CN" altLang="zh-CN" dirty="0"/>
              <a:t>可调试的执行文件，并利用</a:t>
            </a:r>
            <a:r>
              <a:rPr lang="en-US" altLang="zh-CN" dirty="0" err="1"/>
              <a:t>gdb</a:t>
            </a:r>
            <a:r>
              <a:rPr lang="zh-CN" altLang="zh-CN" dirty="0"/>
              <a:t>进行调试，找到问题并修改，让程序最终完成上述要求。</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3528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476672"/>
            <a:ext cx="5256584" cy="5904655"/>
          </a:xfrm>
          <a:prstGeom prst="rect">
            <a:avLst/>
          </a:prstGeom>
          <a:noFill/>
          <a:ln>
            <a:noFill/>
          </a:ln>
        </p:spPr>
      </p:pic>
    </p:spTree>
    <p:extLst>
      <p:ext uri="{BB962C8B-B14F-4D97-AF65-F5344CB8AC3E}">
        <p14:creationId xmlns:p14="http://schemas.microsoft.com/office/powerpoint/2010/main" val="2323936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原理</a:t>
            </a:r>
            <a:r>
              <a:rPr lang="en-US" altLang="zh-CN" dirty="0" smtClean="0"/>
              <a:t>/</a:t>
            </a:r>
            <a:r>
              <a:rPr lang="zh-CN" altLang="en-US" dirty="0" smtClean="0"/>
              <a:t>背景</a:t>
            </a:r>
            <a:endParaRPr lang="en-US" altLang="zh-CN" dirty="0" smtClean="0"/>
          </a:p>
          <a:p>
            <a:pPr marL="45720" indent="0">
              <a:buNone/>
            </a:pPr>
            <a:r>
              <a:rPr lang="en-US" altLang="zh-CN" dirty="0"/>
              <a:t> </a:t>
            </a:r>
            <a:r>
              <a:rPr lang="en-US" altLang="zh-CN" dirty="0" smtClean="0"/>
              <a:t> </a:t>
            </a:r>
            <a:r>
              <a:rPr lang="zh-CN" altLang="en-US" dirty="0" smtClean="0"/>
              <a:t>使用</a:t>
            </a:r>
            <a:r>
              <a:rPr lang="en-US" altLang="zh-CN" dirty="0" err="1" smtClean="0"/>
              <a:t>gdb</a:t>
            </a:r>
            <a:r>
              <a:rPr lang="zh-CN" altLang="en-US" dirty="0" smtClean="0"/>
              <a:t>下列相关的命令完成基本的调试工作</a:t>
            </a:r>
            <a:endParaRPr lang="en-US" altLang="zh-CN" dirty="0" smtClean="0"/>
          </a:p>
          <a:p>
            <a:pPr lvl="1"/>
            <a:r>
              <a:rPr lang="zh-CN" altLang="zh-CN" dirty="0"/>
              <a:t>设置断点、运行程序、观察变量</a:t>
            </a:r>
            <a:r>
              <a:rPr lang="zh-CN" altLang="zh-CN" dirty="0" smtClean="0"/>
              <a:t>值</a:t>
            </a:r>
            <a:endParaRPr lang="en-US" altLang="zh-CN" dirty="0" smtClean="0"/>
          </a:p>
          <a:p>
            <a:pPr lvl="1"/>
            <a:r>
              <a:rPr lang="zh-CN" altLang="zh-CN" dirty="0"/>
              <a:t>观察变量、单步执行、进入</a:t>
            </a:r>
            <a:r>
              <a:rPr lang="zh-CN" altLang="zh-CN" dirty="0" smtClean="0"/>
              <a:t>函数</a:t>
            </a:r>
            <a:endParaRPr lang="en-US" altLang="zh-CN" dirty="0" smtClean="0"/>
          </a:p>
          <a:p>
            <a:pPr lvl="1"/>
            <a:r>
              <a:rPr lang="zh-CN" altLang="zh-CN" dirty="0"/>
              <a:t>一步运行到下一个断点</a:t>
            </a:r>
          </a:p>
          <a:p>
            <a:pPr lvl="0"/>
            <a:endParaRPr lang="zh-CN" altLang="zh-CN"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42747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步骤</a:t>
            </a:r>
            <a:endParaRPr lang="en-US" altLang="zh-CN" dirty="0" smtClean="0"/>
          </a:p>
          <a:p>
            <a:pPr marL="365760" lvl="1" indent="0">
              <a:buNone/>
            </a:pPr>
            <a:r>
              <a:rPr lang="en-US" altLang="zh-CN" dirty="0" smtClean="0">
                <a:solidFill>
                  <a:srgbClr val="FF0000"/>
                </a:solidFill>
              </a:rPr>
              <a:t>1.</a:t>
            </a:r>
            <a:r>
              <a:rPr lang="zh-CN" altLang="zh-CN" dirty="0" smtClean="0"/>
              <a:t>使用</a:t>
            </a:r>
            <a:r>
              <a:rPr lang="en-US" altLang="zh-CN" dirty="0" err="1" smtClean="0"/>
              <a:t>gcc</a:t>
            </a:r>
            <a:r>
              <a:rPr lang="en-US" altLang="zh-CN" dirty="0" smtClean="0"/>
              <a:t>-g</a:t>
            </a:r>
            <a:r>
              <a:rPr lang="zh-CN" altLang="en-US" dirty="0" smtClean="0"/>
              <a:t>命令生成可以调试的</a:t>
            </a:r>
            <a:r>
              <a:rPr lang="en-US" altLang="zh-CN" dirty="0" smtClean="0"/>
              <a:t>exe</a:t>
            </a:r>
            <a:r>
              <a:rPr lang="zh-CN" altLang="en-US" dirty="0" smtClean="0"/>
              <a:t>文件</a:t>
            </a:r>
            <a:r>
              <a:rPr lang="zh-CN" altLang="zh-CN" dirty="0" smtClean="0"/>
              <a:t>，</a:t>
            </a:r>
            <a:endParaRPr lang="en-US" altLang="zh-CN" dirty="0" smtClean="0">
              <a:solidFill>
                <a:srgbClr val="FF0000"/>
              </a:solidFill>
            </a:endParaRPr>
          </a:p>
          <a:p>
            <a:pPr marL="365760" lvl="1" indent="0">
              <a:buNone/>
            </a:pPr>
            <a:r>
              <a:rPr lang="en-US" altLang="zh-CN" dirty="0" smtClean="0">
                <a:solidFill>
                  <a:srgbClr val="FF0000"/>
                </a:solidFill>
              </a:rPr>
              <a:t>2.</a:t>
            </a:r>
            <a:r>
              <a:rPr lang="zh-CN" altLang="zh-CN" dirty="0" smtClean="0"/>
              <a:t>使用</a:t>
            </a:r>
            <a:r>
              <a:rPr lang="en-US" altLang="zh-CN" dirty="0" err="1" smtClean="0"/>
              <a:t>gdb</a:t>
            </a:r>
            <a:r>
              <a:rPr lang="en-US" altLang="zh-CN" dirty="0" smtClean="0"/>
              <a:t> </a:t>
            </a:r>
            <a:r>
              <a:rPr lang="zh-CN" altLang="zh-CN" dirty="0" smtClean="0"/>
              <a:t>命令</a:t>
            </a:r>
            <a:r>
              <a:rPr lang="zh-CN" altLang="en-US" dirty="0" smtClean="0"/>
              <a:t>启动</a:t>
            </a:r>
            <a:r>
              <a:rPr lang="en-US" altLang="zh-CN" dirty="0" err="1" smtClean="0"/>
              <a:t>gdb</a:t>
            </a:r>
            <a:r>
              <a:rPr lang="zh-CN" altLang="en-US" dirty="0" smtClean="0"/>
              <a:t>对</a:t>
            </a:r>
            <a:r>
              <a:rPr lang="en-US" altLang="zh-CN" dirty="0" smtClean="0"/>
              <a:t>1</a:t>
            </a:r>
            <a:r>
              <a:rPr lang="zh-CN" altLang="en-US" dirty="0" smtClean="0"/>
              <a:t>中的文件进行调试</a:t>
            </a:r>
            <a:endParaRPr lang="en-US" altLang="zh-CN" dirty="0" smtClean="0"/>
          </a:p>
          <a:p>
            <a:pPr marL="365760" lvl="1" indent="0">
              <a:buNone/>
            </a:pPr>
            <a:r>
              <a:rPr lang="en-US" altLang="zh-CN" dirty="0" smtClean="0">
                <a:solidFill>
                  <a:srgbClr val="FF0000"/>
                </a:solidFill>
              </a:rPr>
              <a:t>3.</a:t>
            </a:r>
            <a:r>
              <a:rPr lang="zh-CN" altLang="en-US" dirty="0"/>
              <a:t>使用相关的调试命令找出逻辑错误的所在</a:t>
            </a:r>
            <a:endParaRPr lang="en-US" altLang="zh-CN" dirty="0"/>
          </a:p>
          <a:p>
            <a:pPr marL="365760" lvl="1" indent="0">
              <a:buNone/>
            </a:pPr>
            <a:r>
              <a:rPr lang="en-US" altLang="zh-CN" dirty="0" smtClean="0">
                <a:solidFill>
                  <a:srgbClr val="FF0000"/>
                </a:solidFill>
              </a:rPr>
              <a:t>4.</a:t>
            </a:r>
            <a:r>
              <a:rPr lang="zh-CN" altLang="en-US" dirty="0"/>
              <a:t>修正逻辑错误，得到正确的输出</a:t>
            </a:r>
            <a:endParaRPr lang="en-US" altLang="zh-CN"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59296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lvl="0"/>
            <a:r>
              <a:rPr lang="zh-CN" altLang="zh-CN" dirty="0"/>
              <a:t>掌握</a:t>
            </a:r>
            <a:r>
              <a:rPr lang="en-US" altLang="zh-CN" dirty="0" err="1"/>
              <a:t>gcc</a:t>
            </a:r>
            <a:r>
              <a:rPr lang="zh-CN" altLang="zh-CN" dirty="0"/>
              <a:t>工具的使用方法。</a:t>
            </a:r>
          </a:p>
          <a:p>
            <a:pPr lvl="0"/>
            <a:r>
              <a:rPr lang="zh-CN" altLang="zh-CN" dirty="0"/>
              <a:t>掌握</a:t>
            </a:r>
            <a:r>
              <a:rPr lang="en-US" altLang="zh-CN" dirty="0" err="1"/>
              <a:t>gdb</a:t>
            </a:r>
            <a:r>
              <a:rPr lang="zh-CN" altLang="zh-CN" dirty="0"/>
              <a:t>工具的使用方法，熟练使用相关的调试命令。</a:t>
            </a:r>
          </a:p>
          <a:p>
            <a:r>
              <a:rPr lang="zh-CN" altLang="zh-CN" dirty="0"/>
              <a:t>了解</a:t>
            </a:r>
            <a:r>
              <a:rPr lang="en-US" altLang="zh-CN" dirty="0"/>
              <a:t>Linux</a:t>
            </a:r>
            <a:r>
              <a:rPr lang="zh-CN" altLang="zh-CN" dirty="0"/>
              <a:t>系统中</a:t>
            </a:r>
            <a:r>
              <a:rPr lang="en-US" altLang="zh-CN" dirty="0"/>
              <a:t>C</a:t>
            </a:r>
            <a:r>
              <a:rPr lang="zh-CN" altLang="zh-CN" dirty="0"/>
              <a:t>语言编程</a:t>
            </a:r>
            <a:r>
              <a:rPr lang="zh-CN" altLang="zh-CN" dirty="0" smtClean="0"/>
              <a:t>规范</a:t>
            </a:r>
            <a:endParaRPr lang="en-US" altLang="zh-CN" dirty="0" smtClean="0"/>
          </a:p>
        </p:txBody>
      </p:sp>
      <p:sp>
        <p:nvSpPr>
          <p:cNvPr id="3" name="标题 2"/>
          <p:cNvSpPr>
            <a:spLocks noGrp="1"/>
          </p:cNvSpPr>
          <p:nvPr>
            <p:ph type="title"/>
          </p:nvPr>
        </p:nvSpPr>
        <p:spPr>
          <a:xfrm>
            <a:off x="539552" y="188640"/>
            <a:ext cx="7920880" cy="720080"/>
          </a:xfrm>
        </p:spPr>
        <p:txBody>
          <a:bodyPr/>
          <a:lstStyle/>
          <a:p>
            <a:r>
              <a:rPr lang="zh-CN" altLang="en-US" dirty="0" smtClean="0"/>
              <a:t>本章目标</a:t>
            </a:r>
            <a:endParaRPr lang="zh-CN" altLang="en-US" dirty="0"/>
          </a:p>
        </p:txBody>
      </p:sp>
    </p:spTree>
    <p:extLst>
      <p:ext uri="{BB962C8B-B14F-4D97-AF65-F5344CB8AC3E}">
        <p14:creationId xmlns:p14="http://schemas.microsoft.com/office/powerpoint/2010/main" val="264085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练习</a:t>
            </a:r>
            <a:endParaRPr lang="en-US" altLang="zh-CN" dirty="0" smtClean="0"/>
          </a:p>
          <a:p>
            <a:pPr marL="45720" indent="0">
              <a:buNone/>
            </a:pPr>
            <a:r>
              <a:rPr lang="en-US" altLang="zh-CN" dirty="0"/>
              <a:t>1.</a:t>
            </a:r>
            <a:r>
              <a:rPr lang="zh-CN" altLang="zh-CN" dirty="0"/>
              <a:t>编写程序快速统计给定整数二进制形式中</a:t>
            </a:r>
            <a:r>
              <a:rPr lang="en-US" altLang="zh-CN" dirty="0"/>
              <a:t>1</a:t>
            </a:r>
            <a:r>
              <a:rPr lang="zh-CN" altLang="zh-CN" dirty="0"/>
              <a:t>的个数。</a:t>
            </a:r>
          </a:p>
          <a:p>
            <a:pPr marL="45720" indent="0">
              <a:buNone/>
            </a:pPr>
            <a:r>
              <a:rPr lang="en-US" altLang="zh-CN" dirty="0"/>
              <a:t>2.</a:t>
            </a:r>
            <a:r>
              <a:rPr lang="zh-CN" altLang="zh-CN" dirty="0"/>
              <a:t>交换两个变量（整型）的值，且不允许使用</a:t>
            </a:r>
            <a:r>
              <a:rPr lang="zh-CN" altLang="zh-CN" dirty="0" smtClean="0"/>
              <a:t>中间值</a:t>
            </a:r>
            <a:endParaRPr lang="en-US" altLang="zh-CN" dirty="0"/>
          </a:p>
          <a:p>
            <a:pPr marL="45720" indent="0">
              <a:buNone/>
            </a:pPr>
            <a:r>
              <a:rPr lang="zh-CN" altLang="en-US" dirty="0" smtClean="0"/>
              <a:t>完成上面的程序，并使用</a:t>
            </a:r>
            <a:r>
              <a:rPr lang="en-US" altLang="zh-CN" dirty="0" err="1" smtClean="0"/>
              <a:t>gdb</a:t>
            </a:r>
            <a:r>
              <a:rPr lang="zh-CN" altLang="en-US" smtClean="0"/>
              <a:t>调试相关的错误。</a:t>
            </a:r>
            <a:endParaRPr lang="zh-CN" altLang="zh-CN"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798727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en-US" altLang="zh-CN" dirty="0"/>
              <a:t>1</a:t>
            </a:r>
            <a:r>
              <a:rPr lang="zh-CN" altLang="en-US" dirty="0"/>
              <a:t>：简单程序开发	</a:t>
            </a:r>
          </a:p>
          <a:p>
            <a:r>
              <a:rPr lang="zh-CN" altLang="en-US" dirty="0"/>
              <a:t>实验</a:t>
            </a:r>
            <a:r>
              <a:rPr lang="en-US" altLang="zh-CN" dirty="0"/>
              <a:t>2</a:t>
            </a:r>
            <a:r>
              <a:rPr lang="zh-CN" altLang="en-US" dirty="0"/>
              <a:t>：单步编译和多步编译	</a:t>
            </a:r>
          </a:p>
          <a:p>
            <a:r>
              <a:rPr lang="zh-CN" altLang="en-US" dirty="0"/>
              <a:t>实验</a:t>
            </a:r>
            <a:r>
              <a:rPr lang="en-US" altLang="zh-CN" dirty="0"/>
              <a:t>3</a:t>
            </a:r>
            <a:r>
              <a:rPr lang="zh-CN" altLang="en-US" dirty="0"/>
              <a:t>：浏览</a:t>
            </a:r>
            <a:r>
              <a:rPr lang="en-US" altLang="zh-CN" dirty="0" err="1"/>
              <a:t>gdb</a:t>
            </a:r>
            <a:r>
              <a:rPr lang="zh-CN" altLang="en-US" dirty="0"/>
              <a:t>内置命令	</a:t>
            </a:r>
          </a:p>
          <a:p>
            <a:r>
              <a:rPr lang="zh-CN" altLang="en-US" dirty="0"/>
              <a:t>实验</a:t>
            </a:r>
            <a:r>
              <a:rPr lang="en-US" altLang="zh-CN" dirty="0"/>
              <a:t>4</a:t>
            </a:r>
            <a:r>
              <a:rPr lang="zh-CN" altLang="en-US" dirty="0"/>
              <a:t>：利用</a:t>
            </a:r>
            <a:r>
              <a:rPr lang="en-US" altLang="zh-CN" dirty="0" err="1"/>
              <a:t>gdb</a:t>
            </a:r>
            <a:r>
              <a:rPr lang="zh-CN" altLang="en-US" dirty="0"/>
              <a:t>调试程序</a:t>
            </a:r>
            <a:endParaRPr lang="en-US" altLang="zh-CN" dirty="0" smtClean="0"/>
          </a:p>
          <a:p>
            <a:pPr marL="45720" indent="0">
              <a:buNone/>
            </a:pPr>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12</a:t>
            </a:r>
            <a:r>
              <a:rPr lang="zh-CN" altLang="en-US" dirty="0"/>
              <a:t>章  添加最简单的</a:t>
            </a:r>
            <a:r>
              <a:rPr lang="en-US" altLang="zh-CN" dirty="0"/>
              <a:t>Linux</a:t>
            </a:r>
            <a:r>
              <a:rPr lang="zh-CN" altLang="en-US" dirty="0"/>
              <a:t>内核模块</a:t>
            </a:r>
            <a:br>
              <a:rPr lang="zh-CN" altLang="en-US" dirty="0"/>
            </a:br>
            <a:endParaRPr lang="zh-CN" altLang="en-US" dirty="0"/>
          </a:p>
        </p:txBody>
      </p:sp>
    </p:spTree>
    <p:extLst>
      <p:ext uri="{BB962C8B-B14F-4D97-AF65-F5344CB8AC3E}">
        <p14:creationId xmlns:p14="http://schemas.microsoft.com/office/powerpoint/2010/main" val="289225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a:t>
            </a:r>
            <a:r>
              <a:rPr lang="zh-CN" altLang="en-US" dirty="0" smtClean="0"/>
              <a:t>目的</a:t>
            </a:r>
            <a:endParaRPr lang="en-US" altLang="zh-CN" dirty="0"/>
          </a:p>
          <a:p>
            <a:pPr marL="365760" lvl="1" indent="0">
              <a:buNone/>
            </a:pPr>
            <a:r>
              <a:rPr lang="zh-CN" altLang="en-US" dirty="0" smtClean="0"/>
              <a:t>掌握</a:t>
            </a:r>
            <a:r>
              <a:rPr lang="en-US" altLang="zh-CN" dirty="0" smtClean="0"/>
              <a:t>Linux</a:t>
            </a:r>
            <a:r>
              <a:rPr lang="zh-CN" altLang="en-US" dirty="0" smtClean="0"/>
              <a:t>系统中</a:t>
            </a:r>
            <a:r>
              <a:rPr lang="en-US" altLang="zh-CN" dirty="0" smtClean="0"/>
              <a:t>C</a:t>
            </a:r>
            <a:r>
              <a:rPr lang="zh-CN" altLang="en-US" dirty="0" smtClean="0"/>
              <a:t>语言程序开发的方法。</a:t>
            </a:r>
            <a:endParaRPr lang="zh-CN" altLang="en-US"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1</a:t>
            </a:r>
            <a:r>
              <a:rPr lang="zh-CN" altLang="en-US" dirty="0"/>
              <a:t>简单程序开发</a:t>
            </a:r>
            <a:endParaRPr lang="zh-CN" altLang="en-US" dirty="0"/>
          </a:p>
        </p:txBody>
      </p:sp>
    </p:spTree>
    <p:extLst>
      <p:ext uri="{BB962C8B-B14F-4D97-AF65-F5344CB8AC3E}">
        <p14:creationId xmlns:p14="http://schemas.microsoft.com/office/powerpoint/2010/main" val="3900872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内容与要求</a:t>
            </a:r>
            <a:endParaRPr lang="en-US" altLang="zh-CN" dirty="0" smtClean="0"/>
          </a:p>
          <a:p>
            <a:pPr marL="822960" lvl="1" indent="-457200">
              <a:buFont typeface="+mj-lt"/>
              <a:buAutoNum type="arabicPeriod"/>
            </a:pPr>
            <a:r>
              <a:rPr lang="zh-CN" altLang="zh-CN" dirty="0" smtClean="0"/>
              <a:t>编写</a:t>
            </a:r>
            <a:r>
              <a:rPr lang="zh-CN" altLang="zh-CN" dirty="0"/>
              <a:t>并执行该小节的</a:t>
            </a:r>
            <a:r>
              <a:rPr lang="en-US" altLang="zh-CN" dirty="0" err="1"/>
              <a:t>hello_linux</a:t>
            </a:r>
            <a:r>
              <a:rPr lang="zh-CN" altLang="zh-CN" dirty="0"/>
              <a:t>程序，源码参考电子资源“源代码</a:t>
            </a:r>
            <a:r>
              <a:rPr lang="en-US" altLang="zh-CN" dirty="0"/>
              <a:t>/ch03/1/ </a:t>
            </a:r>
            <a:r>
              <a:rPr lang="en-US" altLang="zh-CN" dirty="0" err="1"/>
              <a:t>hello_linux.c</a:t>
            </a:r>
            <a:r>
              <a:rPr lang="zh-CN" altLang="zh-CN" dirty="0"/>
              <a:t>”</a:t>
            </a:r>
            <a:r>
              <a:rPr lang="zh-CN" altLang="zh-CN" dirty="0" smtClean="0"/>
              <a:t>。</a:t>
            </a:r>
            <a:endParaRPr lang="en-US" altLang="zh-CN" dirty="0"/>
          </a:p>
          <a:p>
            <a:pPr marL="822960" lvl="1" indent="-457200">
              <a:buFont typeface="+mj-lt"/>
              <a:buAutoNum type="arabicPeriod"/>
            </a:pPr>
            <a:r>
              <a:rPr lang="zh-CN" altLang="zh-CN" dirty="0" smtClean="0"/>
              <a:t>编写</a:t>
            </a:r>
            <a:r>
              <a:rPr lang="zh-CN" altLang="zh-CN" dirty="0"/>
              <a:t>一个字母大小写转换的程序，并验证</a:t>
            </a:r>
            <a:r>
              <a:rPr lang="en-US" altLang="zh-CN" dirty="0" err="1"/>
              <a:t>gcc</a:t>
            </a:r>
            <a:r>
              <a:rPr lang="zh-CN" altLang="zh-CN" dirty="0"/>
              <a:t>编译源文件时若没有</a:t>
            </a:r>
            <a:r>
              <a:rPr lang="en-US" altLang="zh-CN" dirty="0"/>
              <a:t>-o</a:t>
            </a:r>
            <a:r>
              <a:rPr lang="zh-CN" altLang="zh-CN" dirty="0"/>
              <a:t>参数，生成的可执行文件名是否为</a:t>
            </a:r>
            <a:r>
              <a:rPr lang="en-US" altLang="zh-CN" dirty="0" err="1"/>
              <a:t>a.out</a:t>
            </a:r>
            <a:r>
              <a:rPr lang="zh-CN" altLang="zh-CN" dirty="0"/>
              <a:t>。</a:t>
            </a:r>
            <a:r>
              <a:rPr lang="en-US" altLang="zh-CN" dirty="0"/>
              <a:t>(</a:t>
            </a:r>
            <a:r>
              <a:rPr lang="zh-CN" altLang="zh-CN" dirty="0"/>
              <a:t>源码参考电子资源“源代码</a:t>
            </a:r>
            <a:r>
              <a:rPr lang="en-US" altLang="zh-CN" dirty="0"/>
              <a:t>/ch03/1/ </a:t>
            </a:r>
            <a:r>
              <a:rPr lang="en-US" altLang="zh-CN" dirty="0" err="1"/>
              <a:t>char_change.c</a:t>
            </a:r>
            <a:r>
              <a:rPr lang="zh-CN" altLang="zh-CN" dirty="0"/>
              <a:t>”</a:t>
            </a:r>
            <a:r>
              <a:rPr lang="en-US" altLang="zh-CN" dirty="0" smtClean="0"/>
              <a:t>)</a:t>
            </a:r>
            <a:endParaRPr lang="en-US" altLang="zh-CN" dirty="0" smtClean="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42061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原理</a:t>
            </a:r>
            <a:r>
              <a:rPr lang="en-US" altLang="zh-CN" dirty="0" smtClean="0"/>
              <a:t>/</a:t>
            </a:r>
            <a:r>
              <a:rPr lang="zh-CN" altLang="en-US" dirty="0" smtClean="0"/>
              <a:t>背景</a:t>
            </a:r>
            <a:endParaRPr lang="en-US" altLang="zh-CN" dirty="0" smtClean="0"/>
          </a:p>
          <a:p>
            <a:pPr lvl="1"/>
            <a:r>
              <a:rPr lang="zh-CN" altLang="en-US" dirty="0" smtClean="0"/>
              <a:t>程序开发</a:t>
            </a:r>
            <a:r>
              <a:rPr lang="zh-CN" altLang="en-US" dirty="0" smtClean="0"/>
              <a:t>要经过源码的编写、编译与执行三步</a:t>
            </a:r>
            <a:endParaRPr lang="en-US" altLang="zh-CN" dirty="0" smtClean="0"/>
          </a:p>
          <a:p>
            <a:pPr lvl="1"/>
            <a:endParaRPr lang="zh-CN" altLang="en-US"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809832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实验步骤</a:t>
            </a:r>
            <a:endParaRPr lang="en-US" altLang="zh-CN" dirty="0" smtClean="0"/>
          </a:p>
          <a:p>
            <a:pPr marL="365760" lvl="1" indent="0">
              <a:buNone/>
            </a:pPr>
            <a:r>
              <a:rPr lang="en-US" altLang="zh-CN" dirty="0" smtClean="0">
                <a:solidFill>
                  <a:srgbClr val="FF0000"/>
                </a:solidFill>
              </a:rPr>
              <a:t>1.</a:t>
            </a:r>
            <a:r>
              <a:rPr lang="zh-CN" altLang="zh-CN" dirty="0" smtClean="0"/>
              <a:t>源代码</a:t>
            </a:r>
            <a:r>
              <a:rPr lang="zh-CN" altLang="en-US" dirty="0" smtClean="0"/>
              <a:t>编写：</a:t>
            </a:r>
            <a:r>
              <a:rPr lang="zh-CN" altLang="zh-CN" dirty="0" smtClean="0"/>
              <a:t>使用</a:t>
            </a:r>
            <a:r>
              <a:rPr lang="en-US" altLang="zh-CN" dirty="0" err="1"/>
              <a:t>gedit</a:t>
            </a:r>
            <a:r>
              <a:rPr lang="zh-CN" altLang="zh-CN" dirty="0"/>
              <a:t>创建该文件即可，假设当前目录为读者的</a:t>
            </a:r>
            <a:r>
              <a:rPr lang="en-US" altLang="zh-CN" dirty="0"/>
              <a:t>home</a:t>
            </a:r>
            <a:r>
              <a:rPr lang="zh-CN" altLang="zh-CN" dirty="0"/>
              <a:t>目录</a:t>
            </a:r>
            <a:r>
              <a:rPr lang="zh-CN" altLang="zh-CN" dirty="0" smtClean="0"/>
              <a:t>，</a:t>
            </a:r>
            <a:endParaRPr lang="en-US" altLang="zh-CN" dirty="0" smtClean="0"/>
          </a:p>
          <a:p>
            <a:pPr marL="365760" lvl="1" indent="0">
              <a:buNone/>
            </a:pPr>
            <a:r>
              <a:rPr lang="en-US" altLang="zh-CN" dirty="0" smtClean="0">
                <a:solidFill>
                  <a:srgbClr val="FF0000"/>
                </a:solidFill>
              </a:rPr>
              <a:t>2.</a:t>
            </a:r>
            <a:r>
              <a:rPr lang="zh-CN" altLang="en-US" dirty="0" smtClean="0"/>
              <a:t>使用</a:t>
            </a:r>
            <a:r>
              <a:rPr lang="en-US" altLang="zh-CN" dirty="0" err="1" smtClean="0"/>
              <a:t>gcc</a:t>
            </a:r>
            <a:r>
              <a:rPr lang="zh-CN" altLang="en-US" dirty="0" smtClean="0"/>
              <a:t>命令</a:t>
            </a:r>
            <a:r>
              <a:rPr lang="zh-CN" altLang="zh-CN" dirty="0" smtClean="0"/>
              <a:t>编译</a:t>
            </a:r>
            <a:r>
              <a:rPr lang="zh-CN" altLang="zh-CN" dirty="0"/>
              <a:t>源文件</a:t>
            </a:r>
            <a:r>
              <a:rPr lang="en-US" altLang="zh-CN" dirty="0" err="1"/>
              <a:t>hello_linux.c</a:t>
            </a:r>
            <a:r>
              <a:rPr lang="zh-CN" altLang="zh-CN" dirty="0"/>
              <a:t>，生成可执行文件</a:t>
            </a:r>
            <a:r>
              <a:rPr lang="en-US" altLang="zh-CN" dirty="0" err="1" smtClean="0"/>
              <a:t>hello_linux</a:t>
            </a:r>
            <a:endParaRPr lang="en-US" altLang="zh-CN" dirty="0" smtClean="0"/>
          </a:p>
          <a:p>
            <a:pPr marL="365760" lvl="1" indent="0">
              <a:buNone/>
            </a:pPr>
            <a:r>
              <a:rPr lang="en-US" altLang="zh-CN" dirty="0" smtClean="0">
                <a:solidFill>
                  <a:srgbClr val="FF0000"/>
                </a:solidFill>
              </a:rPr>
              <a:t>3.</a:t>
            </a:r>
            <a:r>
              <a:rPr lang="zh-CN" altLang="zh-CN" dirty="0"/>
              <a:t>使用</a:t>
            </a:r>
            <a:r>
              <a:rPr lang="en-US" altLang="zh-CN" dirty="0"/>
              <a:t>$./</a:t>
            </a:r>
            <a:r>
              <a:rPr lang="zh-CN" altLang="zh-CN" dirty="0"/>
              <a:t>命令运行生成的可执行文件</a:t>
            </a:r>
            <a:r>
              <a:rPr lang="en-US" altLang="zh-CN" dirty="0" err="1"/>
              <a:t>hello_linux</a:t>
            </a:r>
            <a:endParaRPr lang="zh-CN" altLang="zh-CN" dirty="0"/>
          </a:p>
          <a:p>
            <a:pPr marL="365760" lvl="1" indent="0">
              <a:buNone/>
            </a:pPr>
            <a:endParaRPr lang="en-US" altLang="zh-CN" dirty="0" smtClean="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80816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实验</a:t>
            </a:r>
            <a:r>
              <a:rPr lang="zh-CN" altLang="en-US" dirty="0" smtClean="0"/>
              <a:t>目的</a:t>
            </a:r>
            <a:endParaRPr lang="en-US" altLang="zh-CN" dirty="0" smtClean="0"/>
          </a:p>
          <a:p>
            <a:pPr marL="45720" indent="0">
              <a:buNone/>
            </a:pPr>
            <a:r>
              <a:rPr lang="en-US" altLang="zh-CN" dirty="0"/>
              <a:t> </a:t>
            </a:r>
            <a:r>
              <a:rPr lang="en-US" altLang="zh-CN" dirty="0" smtClean="0"/>
              <a:t> </a:t>
            </a:r>
            <a:r>
              <a:rPr lang="zh-CN" altLang="en-US" dirty="0" smtClean="0"/>
              <a:t>掌握程序的单步编译和多步编译方法。</a:t>
            </a:r>
            <a:endParaRPr lang="zh-CN" altLang="en-US"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2 </a:t>
            </a:r>
            <a:r>
              <a:rPr lang="zh-CN" altLang="en-US" dirty="0" smtClean="0"/>
              <a:t>单</a:t>
            </a:r>
            <a:r>
              <a:rPr lang="zh-CN" altLang="en-US" dirty="0"/>
              <a:t>步编译和多步编译</a:t>
            </a:r>
            <a:endParaRPr lang="zh-CN" altLang="en-US" dirty="0"/>
          </a:p>
        </p:txBody>
      </p:sp>
    </p:spTree>
    <p:extLst>
      <p:ext uri="{BB962C8B-B14F-4D97-AF65-F5344CB8AC3E}">
        <p14:creationId xmlns:p14="http://schemas.microsoft.com/office/powerpoint/2010/main" val="3268374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fontScale="92500"/>
          </a:bodyPr>
          <a:lstStyle/>
          <a:p>
            <a:r>
              <a:rPr lang="zh-CN" altLang="en-US" dirty="0" smtClean="0"/>
              <a:t>实验内容及要求</a:t>
            </a:r>
            <a:endParaRPr lang="en-US" altLang="zh-CN" dirty="0" smtClean="0"/>
          </a:p>
          <a:p>
            <a:pPr marL="45720" indent="0">
              <a:buNone/>
            </a:pPr>
            <a:r>
              <a:rPr lang="en-US" altLang="zh-CN" dirty="0"/>
              <a:t> </a:t>
            </a:r>
            <a:r>
              <a:rPr lang="en-US" altLang="zh-CN" dirty="0" smtClean="0"/>
              <a:t>   </a:t>
            </a:r>
            <a:r>
              <a:rPr lang="zh-CN" altLang="zh-CN" dirty="0" smtClean="0"/>
              <a:t>创建</a:t>
            </a:r>
            <a:r>
              <a:rPr lang="zh-CN" altLang="zh-CN" dirty="0"/>
              <a:t>三个文件</a:t>
            </a:r>
            <a:r>
              <a:rPr lang="en-US" altLang="zh-CN" dirty="0" err="1"/>
              <a:t>sum.c</a:t>
            </a:r>
            <a:r>
              <a:rPr lang="zh-CN" altLang="zh-CN" dirty="0"/>
              <a:t>、</a:t>
            </a:r>
            <a:r>
              <a:rPr lang="en-US" altLang="zh-CN" dirty="0" err="1"/>
              <a:t>sub.c</a:t>
            </a:r>
            <a:r>
              <a:rPr lang="zh-CN" altLang="zh-CN" dirty="0"/>
              <a:t>和</a:t>
            </a:r>
            <a:r>
              <a:rPr lang="en-US" altLang="zh-CN" dirty="0" err="1"/>
              <a:t>main.c</a:t>
            </a:r>
            <a:r>
              <a:rPr lang="zh-CN" altLang="zh-CN" dirty="0"/>
              <a:t>，</a:t>
            </a:r>
            <a:r>
              <a:rPr lang="en-US" altLang="zh-CN" dirty="0" err="1"/>
              <a:t>sum.c</a:t>
            </a:r>
            <a:r>
              <a:rPr lang="zh-CN" altLang="zh-CN" dirty="0"/>
              <a:t>文件定义一个完成两个数相加的函数，</a:t>
            </a:r>
            <a:r>
              <a:rPr lang="en-US" altLang="zh-CN" dirty="0" err="1"/>
              <a:t>sub.c</a:t>
            </a:r>
            <a:r>
              <a:rPr lang="zh-CN" altLang="zh-CN" dirty="0"/>
              <a:t>文件定义一个完成两个数相减的函数，</a:t>
            </a:r>
            <a:r>
              <a:rPr lang="en-US" altLang="zh-CN" dirty="0" err="1"/>
              <a:t>main.c</a:t>
            </a:r>
            <a:r>
              <a:rPr lang="zh-CN" altLang="zh-CN" dirty="0"/>
              <a:t>是定义主函数并调用前面定义的加法和减法函数，采用单步编译和多步编译分别生成可执行文件</a:t>
            </a:r>
            <a:r>
              <a:rPr lang="en-US" altLang="zh-CN" dirty="0"/>
              <a:t>main1</a:t>
            </a:r>
            <a:r>
              <a:rPr lang="zh-CN" altLang="zh-CN" dirty="0"/>
              <a:t>和</a:t>
            </a:r>
            <a:r>
              <a:rPr lang="en-US" altLang="zh-CN" dirty="0"/>
              <a:t>main2</a:t>
            </a:r>
            <a:r>
              <a:rPr lang="zh-CN" altLang="zh-CN" dirty="0"/>
              <a:t>。（源码参见电子资源“源代码</a:t>
            </a:r>
            <a:r>
              <a:rPr lang="en-US" altLang="zh-CN" dirty="0"/>
              <a:t>/ch03/2/</a:t>
            </a:r>
            <a:r>
              <a:rPr lang="zh-CN" altLang="zh-CN" dirty="0"/>
              <a:t>”）</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46886594"/>
      </p:ext>
    </p:extLst>
  </p:cSld>
  <p:clrMapOvr>
    <a:masterClrMapping/>
  </p:clrMapOvr>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172</TotalTime>
  <Words>719</Words>
  <Application>Microsoft Office PowerPoint</Application>
  <PresentationFormat>全屏显示(4:3)</PresentationFormat>
  <Paragraphs>65</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气流</vt:lpstr>
      <vt:lpstr>操作系统实践</vt:lpstr>
      <vt:lpstr>本章目标</vt:lpstr>
      <vt:lpstr>第12章  添加最简单的Linux内核模块 </vt:lpstr>
      <vt:lpstr>实验1简单程序开发</vt:lpstr>
      <vt:lpstr>PowerPoint 演示文稿</vt:lpstr>
      <vt:lpstr>PowerPoint 演示文稿</vt:lpstr>
      <vt:lpstr>PowerPoint 演示文稿</vt:lpstr>
      <vt:lpstr>实验2 单步编译和多步编译</vt:lpstr>
      <vt:lpstr>PowerPoint 演示文稿</vt:lpstr>
      <vt:lpstr>PowerPoint 演示文稿</vt:lpstr>
      <vt:lpstr>PowerPoint 演示文稿</vt:lpstr>
      <vt:lpstr>实验3 浏览gdb内置命令 </vt:lpstr>
      <vt:lpstr>PowerPoint 演示文稿</vt:lpstr>
      <vt:lpstr>PowerPoint 演示文稿</vt:lpstr>
      <vt:lpstr>实验4   利用gdb调试程序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操作系统实践</dc:title>
  <dc:creator>xjlee</dc:creator>
  <cp:lastModifiedBy>user1</cp:lastModifiedBy>
  <cp:revision>36</cp:revision>
  <dcterms:created xsi:type="dcterms:W3CDTF">2015-09-06T03:04:28Z</dcterms:created>
  <dcterms:modified xsi:type="dcterms:W3CDTF">2015-09-13T17:16:31Z</dcterms:modified>
</cp:coreProperties>
</file>