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9" r:id="rId2"/>
    <p:sldId id="260" r:id="rId3"/>
    <p:sldId id="270" r:id="rId4"/>
    <p:sldId id="261" r:id="rId5"/>
    <p:sldId id="262" r:id="rId6"/>
    <p:sldId id="264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9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系统中的时间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高级时间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strftime</a:t>
            </a:r>
            <a:endParaRPr lang="en-US" altLang="zh-CN" dirty="0" smtClean="0"/>
          </a:p>
          <a:p>
            <a:pPr lvl="3"/>
            <a:r>
              <a:rPr lang="zh-CN" altLang="en-US" sz="2000" dirty="0"/>
              <a:t>函数原型：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strftime</a:t>
            </a:r>
            <a:r>
              <a:rPr lang="en-US" altLang="zh-CN" sz="2000" dirty="0"/>
              <a:t>(char *</a:t>
            </a:r>
            <a:r>
              <a:rPr lang="en-US" altLang="zh-CN" sz="2000" dirty="0" err="1"/>
              <a:t>s,size_t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maxsize,char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format,conststruct</a:t>
            </a:r>
            <a:r>
              <a:rPr lang="en-US" altLang="zh-CN" sz="2000" dirty="0"/>
              <a:t> tm *</a:t>
            </a:r>
            <a:r>
              <a:rPr lang="en-US" altLang="zh-CN" sz="2000" dirty="0" err="1"/>
              <a:t>timeptr</a:t>
            </a:r>
            <a:r>
              <a:rPr lang="en-US" altLang="zh-CN" sz="2000" dirty="0" smtClean="0"/>
              <a:t>);</a:t>
            </a:r>
          </a:p>
          <a:p>
            <a:pPr lvl="3"/>
            <a:r>
              <a:rPr lang="zh-CN" altLang="en-US" sz="2000" dirty="0"/>
              <a:t>头文件：</a:t>
            </a:r>
            <a:r>
              <a:rPr lang="en-US" altLang="zh-CN" sz="2000" dirty="0" err="1" smtClean="0"/>
              <a:t>time.h</a:t>
            </a:r>
            <a:endParaRPr lang="en-US" altLang="zh-CN" sz="2000" dirty="0" smtClean="0"/>
          </a:p>
          <a:p>
            <a:pPr lvl="3"/>
            <a:r>
              <a:rPr lang="zh-CN" altLang="en-US" sz="2000" dirty="0"/>
              <a:t>对</a:t>
            </a:r>
            <a:r>
              <a:rPr lang="en-US" altLang="zh-CN" sz="2000" dirty="0" err="1"/>
              <a:t>timeptr</a:t>
            </a:r>
            <a:r>
              <a:rPr lang="zh-CN" altLang="en-US" sz="2000" dirty="0"/>
              <a:t>指向的</a:t>
            </a:r>
            <a:r>
              <a:rPr lang="en-US" altLang="zh-CN" sz="2000" dirty="0"/>
              <a:t>tm</a:t>
            </a:r>
            <a:r>
              <a:rPr lang="zh-CN" altLang="en-US" sz="2000" dirty="0"/>
              <a:t>结构所代表的时间和日期进行格式编排，其结果放在字符串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中。该字符串的长度被设置为</a:t>
            </a:r>
            <a:r>
              <a:rPr lang="en-US" altLang="zh-CN" sz="2000" dirty="0"/>
              <a:t>(</a:t>
            </a:r>
            <a:r>
              <a:rPr lang="zh-CN" altLang="en-US" sz="2000" dirty="0"/>
              <a:t>最少</a:t>
            </a:r>
            <a:r>
              <a:rPr lang="en-US" altLang="zh-CN" sz="2000" dirty="0"/>
              <a:t>)</a:t>
            </a:r>
            <a:r>
              <a:rPr lang="en-US" altLang="zh-CN" sz="2000" dirty="0" err="1"/>
              <a:t>maxsize</a:t>
            </a:r>
            <a:r>
              <a:rPr lang="zh-CN" altLang="en-US" sz="2000" dirty="0"/>
              <a:t>个字符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0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时间格式控制函数的转换</a:t>
            </a:r>
            <a:r>
              <a:rPr lang="zh-CN" altLang="en-US" dirty="0" smtClean="0"/>
              <a:t>控制符</a:t>
            </a:r>
            <a:endParaRPr lang="en-US" altLang="zh-CN" dirty="0" smtClean="0"/>
          </a:p>
          <a:p>
            <a:pPr lvl="1"/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34397"/>
              </p:ext>
            </p:extLst>
          </p:nvPr>
        </p:nvGraphicFramePr>
        <p:xfrm>
          <a:off x="1331640" y="2780928"/>
          <a:ext cx="7128792" cy="3760770"/>
        </p:xfrm>
        <a:graphic>
          <a:graphicData uri="http://schemas.openxmlformats.org/drawingml/2006/table">
            <a:tbl>
              <a:tblPr firstRow="1" firstCol="1" bandRow="1"/>
              <a:tblGrid>
                <a:gridCol w="1214197"/>
                <a:gridCol w="2350199"/>
                <a:gridCol w="1182403"/>
                <a:gridCol w="2381993"/>
              </a:tblGrid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转换控制符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转换控制符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星期几的简写形式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分，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00-59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星期几的全称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上午或下午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%b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月份的简写形式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秒，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00-59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%B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月份的全称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%u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星期几，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日期和时间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%w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星期几，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0-6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月份中的日期，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0-31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当地格式的日期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小时，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00-23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当地格式的时间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%I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小时进制钟点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年份中的最后两位数，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00-99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%j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年份中的日期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001-366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年份中的月份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%Z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地理时区名称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高级时间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strptime</a:t>
            </a:r>
            <a:endParaRPr lang="en-US" altLang="zh-CN" dirty="0" smtClean="0"/>
          </a:p>
          <a:p>
            <a:pPr lvl="3"/>
            <a:r>
              <a:rPr lang="zh-CN" altLang="en-US" sz="2000" dirty="0"/>
              <a:t>函数原型：</a:t>
            </a:r>
            <a:r>
              <a:rPr lang="en-US" altLang="zh-CN" sz="2000" dirty="0"/>
              <a:t>char *</a:t>
            </a:r>
            <a:r>
              <a:rPr lang="en-US" altLang="zh-CN" sz="2000" dirty="0" err="1"/>
              <a:t>strptime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buf,const</a:t>
            </a:r>
            <a:r>
              <a:rPr lang="en-US" altLang="zh-CN" sz="2000" dirty="0"/>
              <a:t> char*</a:t>
            </a:r>
            <a:r>
              <a:rPr lang="en-US" altLang="zh-CN" sz="2000" dirty="0" err="1"/>
              <a:t>format,struct</a:t>
            </a:r>
            <a:r>
              <a:rPr lang="en-US" altLang="zh-CN" sz="2000" dirty="0"/>
              <a:t> tm *</a:t>
            </a:r>
            <a:r>
              <a:rPr lang="en-US" altLang="zh-CN" sz="2000" dirty="0" err="1"/>
              <a:t>timeptr</a:t>
            </a:r>
            <a:r>
              <a:rPr lang="en-US" altLang="zh-CN" sz="2000" dirty="0"/>
              <a:t>);</a:t>
            </a:r>
          </a:p>
          <a:p>
            <a:pPr lvl="3"/>
            <a:r>
              <a:rPr lang="zh-CN" altLang="en-US" sz="2000" dirty="0"/>
              <a:t>头文件：</a:t>
            </a:r>
            <a:r>
              <a:rPr lang="en-US" altLang="zh-CN" sz="2000" dirty="0" err="1"/>
              <a:t>time.h</a:t>
            </a:r>
            <a:endParaRPr lang="en-US" altLang="zh-CN" sz="2000" dirty="0"/>
          </a:p>
          <a:p>
            <a:pPr lvl="3"/>
            <a:r>
              <a:rPr lang="zh-CN" altLang="en-US" sz="2000" dirty="0"/>
              <a:t>功能：与</a:t>
            </a:r>
            <a:r>
              <a:rPr lang="en-US" altLang="zh-CN" sz="2000" dirty="0" err="1"/>
              <a:t>strftime</a:t>
            </a:r>
            <a:r>
              <a:rPr lang="zh-CN" altLang="en-US" sz="2000" dirty="0"/>
              <a:t>类似，</a:t>
            </a:r>
            <a:r>
              <a:rPr lang="en-US" altLang="zh-CN" sz="2000" dirty="0"/>
              <a:t>format</a:t>
            </a:r>
            <a:r>
              <a:rPr lang="zh-CN" altLang="en-US" sz="2000" dirty="0"/>
              <a:t>字符串的构建方式和</a:t>
            </a:r>
            <a:r>
              <a:rPr lang="en-US" altLang="zh-CN" sz="2000" dirty="0" err="1"/>
              <a:t>strftime</a:t>
            </a:r>
            <a:r>
              <a:rPr lang="zh-CN" altLang="en-US" sz="2000" dirty="0"/>
              <a:t>的</a:t>
            </a:r>
            <a:r>
              <a:rPr lang="en-US" altLang="zh-CN" sz="2000" dirty="0"/>
              <a:t>format</a:t>
            </a:r>
            <a:r>
              <a:rPr lang="zh-CN" altLang="en-US" sz="2000" dirty="0"/>
              <a:t>字符串完全一样</a:t>
            </a:r>
            <a:r>
              <a:rPr lang="en-US" altLang="zh-CN" sz="2000" dirty="0"/>
              <a:t>,</a:t>
            </a:r>
            <a:r>
              <a:rPr lang="en-US" altLang="zh-CN" sz="2000" dirty="0" err="1"/>
              <a:t>strptime</a:t>
            </a:r>
            <a:r>
              <a:rPr lang="zh-CN" altLang="en-US" sz="2000" dirty="0"/>
              <a:t>返回一个指针，指向转换过程处理的最后一个字符后面的那个</a:t>
            </a:r>
            <a:r>
              <a:rPr lang="zh-CN" altLang="en-US" sz="2000" dirty="0" smtClean="0"/>
              <a:t>字符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7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高级时间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gmtime</a:t>
            </a:r>
            <a:endParaRPr lang="en-US" altLang="zh-CN" dirty="0" smtClean="0"/>
          </a:p>
          <a:p>
            <a:pPr lvl="3"/>
            <a:r>
              <a:rPr lang="zh-CN" altLang="en-US" sz="2000" dirty="0"/>
              <a:t>函数原型：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tm *</a:t>
            </a:r>
            <a:r>
              <a:rPr lang="en-US" altLang="zh-CN" sz="2000" dirty="0" err="1"/>
              <a:t>gmtime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time_t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timep</a:t>
            </a:r>
            <a:r>
              <a:rPr lang="en-US" altLang="zh-CN" sz="2000" dirty="0"/>
              <a:t>);</a:t>
            </a:r>
          </a:p>
          <a:p>
            <a:pPr lvl="3"/>
            <a:r>
              <a:rPr lang="zh-CN" altLang="en-US" sz="2000" dirty="0"/>
              <a:t>头文件：</a:t>
            </a:r>
            <a:r>
              <a:rPr lang="en-US" altLang="zh-CN" sz="2000" dirty="0" err="1"/>
              <a:t>time.h</a:t>
            </a:r>
            <a:endParaRPr lang="en-US" altLang="zh-CN" sz="2000" dirty="0"/>
          </a:p>
          <a:p>
            <a:pPr lvl="3"/>
            <a:r>
              <a:rPr lang="zh-CN" altLang="en-US" sz="2000" dirty="0"/>
              <a:t>功能：将参数</a:t>
            </a:r>
            <a:r>
              <a:rPr lang="en-US" altLang="zh-CN" sz="2000" dirty="0" err="1"/>
              <a:t>timep</a:t>
            </a:r>
            <a:r>
              <a:rPr lang="zh-CN" altLang="en-US" sz="2000" dirty="0"/>
              <a:t>指向的</a:t>
            </a:r>
            <a:r>
              <a:rPr lang="en-US" altLang="zh-CN" sz="2000" dirty="0" err="1"/>
              <a:t>time_t</a:t>
            </a:r>
            <a:r>
              <a:rPr lang="zh-CN" altLang="en-US" sz="2000" dirty="0"/>
              <a:t>时间信息转换成以</a:t>
            </a:r>
            <a:r>
              <a:rPr lang="en-US" altLang="zh-CN" sz="2000" dirty="0"/>
              <a:t>tm</a:t>
            </a:r>
            <a:r>
              <a:rPr lang="zh-CN" altLang="en-US" sz="2000" dirty="0"/>
              <a:t>结构体表示的</a:t>
            </a:r>
            <a:r>
              <a:rPr lang="en-US" altLang="zh-CN" sz="2000" dirty="0"/>
              <a:t>GMT</a:t>
            </a:r>
            <a:r>
              <a:rPr lang="zh-CN" altLang="en-US" sz="2000" dirty="0"/>
              <a:t>时间信息，并以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tm*</a:t>
            </a:r>
            <a:r>
              <a:rPr lang="zh-CN" altLang="en-US" sz="2000" dirty="0"/>
              <a:t>指针</a:t>
            </a:r>
            <a:r>
              <a:rPr lang="zh-CN" altLang="en-US" sz="2000" dirty="0" smtClean="0"/>
              <a:t>返回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8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高级时间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 err="1"/>
              <a:t>localtime</a:t>
            </a:r>
            <a:endParaRPr lang="en-US" altLang="zh-CN" dirty="0" smtClean="0"/>
          </a:p>
          <a:p>
            <a:pPr lvl="3"/>
            <a:r>
              <a:rPr lang="zh-CN" altLang="en-US" sz="2000" dirty="0"/>
              <a:t>函数原型：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tm *</a:t>
            </a:r>
            <a:r>
              <a:rPr lang="en-US" altLang="zh-CN" sz="2000" dirty="0" err="1"/>
              <a:t>localtime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time_t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timep</a:t>
            </a:r>
            <a:r>
              <a:rPr lang="en-US" altLang="zh-CN" sz="2000" dirty="0"/>
              <a:t>);</a:t>
            </a:r>
          </a:p>
          <a:p>
            <a:pPr lvl="3"/>
            <a:r>
              <a:rPr lang="zh-CN" altLang="en-US" sz="2000" dirty="0"/>
              <a:t>头文件：</a:t>
            </a:r>
            <a:r>
              <a:rPr lang="en-US" altLang="zh-CN" sz="2000" dirty="0" err="1"/>
              <a:t>time.h</a:t>
            </a:r>
            <a:endParaRPr lang="en-US" altLang="zh-CN" sz="2000" dirty="0"/>
          </a:p>
          <a:p>
            <a:pPr lvl="3"/>
            <a:r>
              <a:rPr lang="zh-CN" altLang="en-US" sz="2000" dirty="0"/>
              <a:t>功能：将参数</a:t>
            </a:r>
            <a:r>
              <a:rPr lang="en-US" altLang="zh-CN" sz="2000" dirty="0" err="1"/>
              <a:t>timep</a:t>
            </a:r>
            <a:r>
              <a:rPr lang="zh-CN" altLang="en-US" sz="2000" dirty="0"/>
              <a:t>指向的</a:t>
            </a:r>
            <a:r>
              <a:rPr lang="en-US" altLang="zh-CN" sz="2000" dirty="0" err="1"/>
              <a:t>time_t</a:t>
            </a:r>
            <a:r>
              <a:rPr lang="zh-CN" altLang="en-US" sz="2000" dirty="0"/>
              <a:t>时间信息转换成以</a:t>
            </a:r>
            <a:r>
              <a:rPr lang="en-US" altLang="zh-CN" sz="2000" dirty="0"/>
              <a:t>tm</a:t>
            </a:r>
            <a:r>
              <a:rPr lang="zh-CN" altLang="en-US" sz="2000" dirty="0"/>
              <a:t>结构体表示的本地时区时间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8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程序中测量时间的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/>
              <a:t>请读者自行编写一个待测函数，利用本小节示例程序中的方法测试待测函数的耗时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</a:t>
            </a:r>
            <a:r>
              <a:rPr lang="en-US" altLang="zh-CN" dirty="0"/>
              <a:t>Linux</a:t>
            </a:r>
            <a:r>
              <a:rPr lang="zh-CN" altLang="en-US" dirty="0"/>
              <a:t>中的时间测量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3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184576"/>
          </a:xfrm>
        </p:spPr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基本的实现思路是在被测试代码的开始和结束位置获取当前时间，两个时间相减后得到的相对值即所需的统计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/>
              <a:t>一种简单的方式是利用</a:t>
            </a:r>
            <a:r>
              <a:rPr lang="en-US" altLang="zh-CN" dirty="0"/>
              <a:t>C</a:t>
            </a:r>
            <a:r>
              <a:rPr lang="zh-CN" altLang="en-US" dirty="0"/>
              <a:t>标准库提供的</a:t>
            </a:r>
            <a:r>
              <a:rPr lang="en-US" altLang="zh-CN" dirty="0"/>
              <a:t>clock()</a:t>
            </a:r>
            <a:r>
              <a:rPr lang="zh-CN" altLang="en-US" dirty="0"/>
              <a:t>函数，但是该函数获取的时间精度不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/>
            <a:r>
              <a:rPr lang="zh-CN" altLang="en-US" dirty="0"/>
              <a:t>一种常用的方法是利用</a:t>
            </a:r>
            <a:r>
              <a:rPr lang="en-US" altLang="zh-CN" dirty="0"/>
              <a:t>Linux</a:t>
            </a:r>
            <a:r>
              <a:rPr lang="zh-CN" altLang="en-US" dirty="0"/>
              <a:t>提供的系统调用</a:t>
            </a:r>
            <a:r>
              <a:rPr lang="en-US" altLang="zh-CN" dirty="0" err="1"/>
              <a:t>gettimeofday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Linux</a:t>
            </a:r>
            <a:r>
              <a:rPr lang="zh-CN" altLang="en-US" dirty="0" smtClean="0"/>
              <a:t>中的时间测量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4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184576"/>
          </a:xfrm>
        </p:spPr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/>
              <a:t>gettimeofday</a:t>
            </a:r>
            <a:r>
              <a:rPr lang="zh-CN" altLang="en-US" dirty="0"/>
              <a:t>函数获取的时间精度在微秒级，可以用做一般的时间复杂度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/>
              <a:t>尽管</a:t>
            </a:r>
            <a:r>
              <a:rPr lang="en-US" altLang="zh-CN" dirty="0" err="1"/>
              <a:t>gettimeofday</a:t>
            </a:r>
            <a:r>
              <a:rPr lang="zh-CN" altLang="en-US" dirty="0"/>
              <a:t>可以很好的应用于一般的时间复杂度分析，但是该函数是一个系统调用，由于</a:t>
            </a:r>
            <a:r>
              <a:rPr lang="en-US" altLang="zh-CN" dirty="0"/>
              <a:t>Linux</a:t>
            </a:r>
            <a:r>
              <a:rPr lang="zh-CN" altLang="en-US" dirty="0"/>
              <a:t>操作系统的特性，在使用该函数时需要在用户态和内核态之间来回切换，开销较大，因此在某些场合下频繁调用该函数不太合适，尤其是对性能要求很高的代码内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 Linux</a:t>
            </a:r>
            <a:r>
              <a:rPr lang="zh-CN" altLang="en-US" dirty="0" smtClean="0"/>
              <a:t>中的时间测量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0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提供的标准计时函数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/>
              <a:t>请读者根据本小节示例程序中</a:t>
            </a:r>
            <a:r>
              <a:rPr lang="en-US" altLang="zh-CN" dirty="0"/>
              <a:t>PROF</a:t>
            </a:r>
            <a:r>
              <a:rPr lang="zh-CN" altLang="en-US" dirty="0"/>
              <a:t>计时器的使用方法，利用其他两种计时器实现该示例程序的功能，体会比较它们的计时特性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</a:t>
            </a:r>
            <a:r>
              <a:rPr lang="en-US" altLang="zh-CN" dirty="0"/>
              <a:t>Linux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zh-CN" altLang="en-US" dirty="0"/>
              <a:t>计时器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5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54006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系统上最常用的定时器是</a:t>
            </a:r>
            <a:r>
              <a:rPr lang="en-US" altLang="zh-CN" dirty="0" err="1"/>
              <a:t>setitimer</a:t>
            </a:r>
            <a:r>
              <a:rPr lang="zh-CN" altLang="en-US" dirty="0" smtClean="0"/>
              <a:t>计时器</a:t>
            </a:r>
            <a:endParaRPr lang="en-US" altLang="zh-CN" dirty="0" smtClean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为每一个进程（程序）提供了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setitimer</a:t>
            </a:r>
            <a:r>
              <a:rPr lang="zh-CN" altLang="en-US" dirty="0"/>
              <a:t>间隔计时器</a:t>
            </a:r>
            <a:endParaRPr lang="en-US" altLang="zh-CN" dirty="0" smtClean="0"/>
          </a:p>
          <a:p>
            <a:pPr lvl="2"/>
            <a:r>
              <a:rPr lang="en-US" altLang="zh-CN" dirty="0"/>
              <a:t>ITIMER_REAL</a:t>
            </a:r>
            <a:r>
              <a:rPr lang="zh-CN" altLang="en-US" dirty="0"/>
              <a:t>：减少实际时间，到期的时候发出</a:t>
            </a:r>
            <a:r>
              <a:rPr lang="en-US" altLang="zh-CN" dirty="0"/>
              <a:t>SIGALRM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2"/>
            <a:r>
              <a:rPr lang="en-US" altLang="zh-CN" dirty="0"/>
              <a:t>ITIMER_VIRTUAL</a:t>
            </a:r>
            <a:r>
              <a:rPr lang="zh-CN" altLang="en-US" dirty="0"/>
              <a:t>：减少有效时间（进程执行的时间），产生</a:t>
            </a:r>
            <a:r>
              <a:rPr lang="en-US" altLang="zh-CN" dirty="0"/>
              <a:t>SIGVTALRM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2"/>
            <a:r>
              <a:rPr lang="en-US" altLang="zh-CN" dirty="0"/>
              <a:t>ITIMER_PROF</a:t>
            </a:r>
            <a:r>
              <a:rPr lang="zh-CN" altLang="en-US" dirty="0"/>
              <a:t>：减少进程的有效时间和系统时间（为进程调度用的时间）。这个经常和上面一个联合使用计算系统内核时间和用户时间，产生</a:t>
            </a:r>
            <a:r>
              <a:rPr lang="en-US" altLang="zh-CN" dirty="0"/>
              <a:t>SIGPROF</a:t>
            </a:r>
            <a:r>
              <a:rPr lang="zh-CN" altLang="en-US" dirty="0"/>
              <a:t>信号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Linux</a:t>
            </a:r>
            <a:r>
              <a:rPr lang="zh-CN" altLang="en-US" dirty="0" smtClean="0"/>
              <a:t>中的计时器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3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系统中时间的内部表示方式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测量时间和计时的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时间相关函数和命令的使用方法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54006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err="1"/>
              <a:t>setitimer</a:t>
            </a:r>
            <a:r>
              <a:rPr lang="zh-CN" altLang="en-US" dirty="0"/>
              <a:t>计时器的</a:t>
            </a:r>
            <a:r>
              <a:rPr lang="en-US" altLang="zh-CN" dirty="0"/>
              <a:t>API</a:t>
            </a:r>
            <a:r>
              <a:rPr lang="zh-CN" altLang="en-US" dirty="0"/>
              <a:t>接口函数有两个：</a:t>
            </a:r>
            <a:r>
              <a:rPr lang="en-US" altLang="zh-CN" dirty="0" err="1"/>
              <a:t>getitimer</a:t>
            </a:r>
            <a:r>
              <a:rPr lang="zh-CN" altLang="en-US" dirty="0"/>
              <a:t>和</a:t>
            </a:r>
            <a:r>
              <a:rPr lang="en-US" altLang="zh-CN" dirty="0" err="1" smtClean="0"/>
              <a:t>setitimer</a:t>
            </a:r>
            <a:endParaRPr lang="en-US" altLang="zh-CN" dirty="0" smtClean="0"/>
          </a:p>
          <a:p>
            <a:pPr lvl="2"/>
            <a:r>
              <a:rPr lang="en-US" altLang="zh-CN" dirty="0" err="1"/>
              <a:t>getitimer</a:t>
            </a:r>
            <a:r>
              <a:rPr lang="zh-CN" altLang="en-US" dirty="0"/>
              <a:t>函数用于得到间隔计时器的时间值存放在</a:t>
            </a:r>
            <a:r>
              <a:rPr lang="en-US" altLang="zh-CN" dirty="0"/>
              <a:t>value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r>
              <a:rPr lang="en-US" altLang="zh-CN" dirty="0" err="1"/>
              <a:t>setitimer</a:t>
            </a:r>
            <a:r>
              <a:rPr lang="zh-CN" altLang="en-US" dirty="0"/>
              <a:t>函数用于设置间隔计时器的时间值为</a:t>
            </a:r>
            <a:r>
              <a:rPr lang="en-US" altLang="zh-CN" dirty="0" err="1"/>
              <a:t>newval</a:t>
            </a:r>
            <a:r>
              <a:rPr lang="zh-CN" altLang="en-US" dirty="0"/>
              <a:t>，并将旧值保存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oldval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en-US" altLang="zh-CN" dirty="0"/>
              <a:t>which</a:t>
            </a:r>
            <a:r>
              <a:rPr lang="zh-CN" altLang="en-US" dirty="0"/>
              <a:t>用于表示选择哪一个</a:t>
            </a:r>
            <a:r>
              <a:rPr lang="zh-CN" altLang="en-US" dirty="0" smtClean="0"/>
              <a:t>计时器</a:t>
            </a:r>
            <a:endParaRPr lang="en-US" altLang="zh-CN" dirty="0" smtClean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getitimer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which,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itimerval</a:t>
            </a:r>
            <a:r>
              <a:rPr lang="en-US" altLang="zh-CN" dirty="0"/>
              <a:t> *value);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setitimer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which,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itimerval</a:t>
            </a:r>
            <a:r>
              <a:rPr lang="en-US" altLang="zh-CN" dirty="0"/>
              <a:t> *</a:t>
            </a:r>
            <a:r>
              <a:rPr lang="en-US" altLang="zh-CN" dirty="0" err="1"/>
              <a:t>newval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itimerval</a:t>
            </a:r>
            <a:r>
              <a:rPr lang="en-US" altLang="zh-CN" dirty="0"/>
              <a:t> *</a:t>
            </a:r>
            <a:r>
              <a:rPr lang="en-US" altLang="zh-CN" dirty="0" err="1"/>
              <a:t>oldval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Linux</a:t>
            </a:r>
            <a:r>
              <a:rPr lang="zh-CN" altLang="en-US" dirty="0" smtClean="0"/>
              <a:t>中的计时器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0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5400600"/>
          </a:xfrm>
        </p:spPr>
        <p:txBody>
          <a:bodyPr>
            <a:normAutofit/>
          </a:bodyPr>
          <a:lstStyle/>
          <a:p>
            <a:r>
              <a:rPr lang="zh-CN" altLang="en-US" dirty="0"/>
              <a:t>关键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sz="2000" dirty="0" err="1"/>
              <a:t>itimerval</a:t>
            </a:r>
            <a:r>
              <a:rPr lang="zh-CN" altLang="en-US" sz="2000" dirty="0"/>
              <a:t>结构体的定义在”</a:t>
            </a:r>
            <a:r>
              <a:rPr lang="en-US" altLang="zh-CN" sz="2000" dirty="0" smtClean="0"/>
              <a:t>include/</a:t>
            </a:r>
            <a:r>
              <a:rPr lang="en-US" altLang="zh-CN" sz="2000" dirty="0" err="1" smtClean="0"/>
              <a:t>uapi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linux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time.h</a:t>
            </a:r>
            <a:r>
              <a:rPr lang="en-US" altLang="zh-CN" sz="2000" dirty="0"/>
              <a:t>”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640080" lvl="2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itimerval</a:t>
            </a:r>
            <a:r>
              <a:rPr lang="en-US" altLang="zh-CN" dirty="0"/>
              <a:t> {</a:t>
            </a:r>
          </a:p>
          <a:p>
            <a:pPr marL="64008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timeval</a:t>
            </a:r>
            <a:r>
              <a:rPr lang="en-US" altLang="zh-CN" dirty="0"/>
              <a:t> </a:t>
            </a:r>
            <a:r>
              <a:rPr lang="en-US" altLang="zh-CN" dirty="0" err="1"/>
              <a:t>it_interval</a:t>
            </a:r>
            <a:r>
              <a:rPr lang="en-US" altLang="zh-CN" dirty="0"/>
              <a:t>;	/* timer interval */</a:t>
            </a:r>
          </a:p>
          <a:p>
            <a:pPr marL="64008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timeval</a:t>
            </a:r>
            <a:r>
              <a:rPr lang="en-US" altLang="zh-CN" dirty="0"/>
              <a:t> </a:t>
            </a:r>
            <a:r>
              <a:rPr lang="en-US" altLang="zh-CN" dirty="0" err="1"/>
              <a:t>it_value</a:t>
            </a:r>
            <a:r>
              <a:rPr lang="en-US" altLang="zh-CN" dirty="0"/>
              <a:t>;	/* current value */</a:t>
            </a:r>
          </a:p>
          <a:p>
            <a:pPr marL="640080" lvl="2" indent="0">
              <a:buNone/>
            </a:pPr>
            <a:r>
              <a:rPr lang="en-US" altLang="zh-CN" dirty="0" smtClean="0"/>
              <a:t>};</a:t>
            </a:r>
          </a:p>
          <a:p>
            <a:pPr lvl="2"/>
            <a:r>
              <a:rPr lang="en-US" altLang="zh-CN" dirty="0" err="1"/>
              <a:t>it_value</a:t>
            </a:r>
            <a:r>
              <a:rPr lang="en-US" altLang="zh-CN" dirty="0"/>
              <a:t> </a:t>
            </a:r>
            <a:r>
              <a:rPr lang="zh-CN" altLang="en-US" dirty="0"/>
              <a:t>是第一次调用后触发定时器的时间，当这个值递减为 </a:t>
            </a:r>
            <a:r>
              <a:rPr lang="en-US" altLang="zh-CN" dirty="0"/>
              <a:t>0 </a:t>
            </a:r>
            <a:r>
              <a:rPr lang="zh-CN" altLang="en-US" dirty="0"/>
              <a:t>时，系统会向进程发出相应的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2"/>
            <a:r>
              <a:rPr lang="zh-CN" altLang="en-US" dirty="0"/>
              <a:t>此后将以 </a:t>
            </a:r>
            <a:r>
              <a:rPr lang="en-US" altLang="zh-CN" dirty="0" err="1"/>
              <a:t>it_internval</a:t>
            </a:r>
            <a:r>
              <a:rPr lang="en-US" altLang="zh-CN" dirty="0"/>
              <a:t> </a:t>
            </a:r>
            <a:r>
              <a:rPr lang="zh-CN" altLang="en-US" dirty="0"/>
              <a:t>为周期定时触发定时器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Linux</a:t>
            </a:r>
            <a:r>
              <a:rPr lang="zh-CN" altLang="en-US" dirty="0" smtClean="0"/>
              <a:t>中的计时器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8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/>
          </a:bodyPr>
          <a:lstStyle/>
          <a:p>
            <a:r>
              <a:rPr lang="zh-CN" altLang="en-US" dirty="0"/>
              <a:t>关键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sz="2200" dirty="0"/>
              <a:t>在引用</a:t>
            </a:r>
            <a:r>
              <a:rPr lang="en-US" altLang="zh-CN" sz="2200" dirty="0" err="1"/>
              <a:t>itimerval</a:t>
            </a:r>
            <a:r>
              <a:rPr lang="zh-CN" altLang="en-US" sz="2200" dirty="0"/>
              <a:t>结构体时需要包含头文件</a:t>
            </a:r>
            <a:r>
              <a:rPr lang="en-US" altLang="zh-CN" sz="2200" dirty="0"/>
              <a:t>&lt;sys/</a:t>
            </a:r>
            <a:r>
              <a:rPr lang="en-US" altLang="zh-CN" sz="2200" dirty="0" err="1"/>
              <a:t>time.h</a:t>
            </a:r>
            <a:r>
              <a:rPr lang="en-US" altLang="zh-CN" sz="2200" dirty="0" smtClean="0"/>
              <a:t>&gt;</a:t>
            </a:r>
          </a:p>
          <a:p>
            <a:pPr lvl="1"/>
            <a:r>
              <a:rPr lang="zh-CN" altLang="en-US" sz="2200" dirty="0"/>
              <a:t>在设置计时器触发的动作时需要使用到</a:t>
            </a:r>
            <a:r>
              <a:rPr lang="en-US" altLang="zh-CN" sz="2200" dirty="0" err="1"/>
              <a:t>sigaction</a:t>
            </a:r>
            <a:r>
              <a:rPr lang="zh-CN" altLang="en-US" sz="2200" dirty="0"/>
              <a:t>结构体，该结构体需要包含头文件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signal.h</a:t>
            </a:r>
            <a:r>
              <a:rPr lang="en-US" altLang="zh-CN" sz="2200" dirty="0"/>
              <a:t>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Linux</a:t>
            </a:r>
            <a:r>
              <a:rPr lang="zh-CN" altLang="en-US" dirty="0" smtClean="0"/>
              <a:t>中的计时器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9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课后练习</a:t>
            </a:r>
            <a:endParaRPr lang="en-US" altLang="zh-CN" dirty="0" smtClean="0"/>
          </a:p>
          <a:p>
            <a:pPr lvl="1"/>
            <a:r>
              <a:rPr lang="zh-CN" altLang="en-US" sz="2000" dirty="0"/>
              <a:t>设计一个倒计时器。用户输入初始秒数，计时器计时完毕后，显示当前系统时间。并要求在倒计时过程中每隔</a:t>
            </a:r>
            <a:r>
              <a:rPr lang="en-US" altLang="zh-CN" sz="2000" dirty="0"/>
              <a:t>1</a:t>
            </a:r>
            <a:r>
              <a:rPr lang="zh-CN" altLang="en-US" sz="2000" dirty="0"/>
              <a:t>秒打印剩余秒</a:t>
            </a:r>
            <a:r>
              <a:rPr lang="zh-CN" altLang="en-US" sz="2000" dirty="0" smtClean="0"/>
              <a:t>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编写一个程序，获取上周任意一天的日期，并以“</a:t>
            </a:r>
            <a:r>
              <a:rPr lang="en-US" altLang="zh-CN" sz="2000" dirty="0" err="1"/>
              <a:t>xxxx</a:t>
            </a:r>
            <a:r>
              <a:rPr lang="zh-CN" altLang="en-US" sz="2000" dirty="0"/>
              <a:t>年</a:t>
            </a:r>
            <a:r>
              <a:rPr lang="en-US" altLang="zh-CN" sz="2000" dirty="0"/>
              <a:t>xx</a:t>
            </a:r>
            <a:r>
              <a:rPr lang="zh-CN" altLang="en-US" sz="2000" dirty="0"/>
              <a:t>月</a:t>
            </a:r>
            <a:r>
              <a:rPr lang="en-US" altLang="zh-CN" sz="2000" dirty="0"/>
              <a:t>xx</a:t>
            </a:r>
            <a:r>
              <a:rPr lang="zh-CN" altLang="en-US" sz="2000" dirty="0"/>
              <a:t>日星期几”的格式显示</a:t>
            </a:r>
            <a:r>
              <a:rPr lang="zh-CN" altLang="en-US" sz="2000" dirty="0" smtClean="0"/>
              <a:t>日期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编写程序测试表</a:t>
            </a:r>
            <a:r>
              <a:rPr lang="en-US" altLang="zh-CN" sz="2000" dirty="0"/>
              <a:t>5.1</a:t>
            </a:r>
            <a:r>
              <a:rPr lang="zh-CN" altLang="en-US" sz="2000" dirty="0"/>
              <a:t>中四种时间函数的时间精度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5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/>
              <a:t>：编程显示系统时间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中的时间</a:t>
            </a:r>
            <a:r>
              <a:rPr lang="zh-CN" altLang="en-US" dirty="0" smtClean="0"/>
              <a:t>测量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中的计时器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系统中的时间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中时间的表示方法和</a:t>
            </a:r>
            <a:r>
              <a:rPr lang="en-US" altLang="zh-CN" dirty="0"/>
              <a:t>Linux</a:t>
            </a:r>
            <a:r>
              <a:rPr lang="zh-CN" altLang="en-US" dirty="0"/>
              <a:t>提供的时间函数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编程</a:t>
            </a:r>
            <a:r>
              <a:rPr lang="zh-CN" altLang="en-US" dirty="0"/>
              <a:t>显示系统时间</a:t>
            </a:r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请读者验证实现本节的示例程序，以字符串形式显示系统时间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编程</a:t>
            </a:r>
            <a:r>
              <a:rPr lang="zh-CN" altLang="en-US" dirty="0"/>
              <a:t>显示系统时间</a:t>
            </a:r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内核中的时间与显示时间之间的转换关系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  <p:pic>
        <p:nvPicPr>
          <p:cNvPr id="5" name="图片 4" descr="C:\Users\lizhe\AppData\Roaming\Tencent\Users\95369280\QQ\WinTemp\RichOle\E9R{XW7B0CA(IY19G(24)(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408712" cy="3865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常用时间函数</a:t>
            </a:r>
            <a:endParaRPr lang="en-US" altLang="zh-CN" dirty="0" smtClean="0"/>
          </a:p>
          <a:p>
            <a:pPr lvl="2"/>
            <a:r>
              <a:rPr lang="en-US" altLang="zh-CN" dirty="0"/>
              <a:t>time</a:t>
            </a:r>
            <a:r>
              <a:rPr lang="zh-CN" altLang="en-US" dirty="0"/>
              <a:t>提供秒级时间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pPr lvl="3"/>
            <a:r>
              <a:rPr lang="zh-CN" altLang="en-US" sz="2000" dirty="0"/>
              <a:t>函数原型：</a:t>
            </a:r>
            <a:r>
              <a:rPr lang="en-US" altLang="zh-CN" sz="2000" dirty="0" err="1"/>
              <a:t>time_t</a:t>
            </a:r>
            <a:r>
              <a:rPr lang="en-US" altLang="zh-CN" sz="2000" dirty="0"/>
              <a:t> time( </a:t>
            </a:r>
            <a:r>
              <a:rPr lang="en-US" altLang="zh-CN" sz="2000" dirty="0" err="1"/>
              <a:t>time_t</a:t>
            </a:r>
            <a:r>
              <a:rPr lang="en-US" altLang="zh-CN" sz="2000" dirty="0"/>
              <a:t> *timer);</a:t>
            </a:r>
          </a:p>
          <a:p>
            <a:pPr lvl="3"/>
            <a:r>
              <a:rPr lang="zh-CN" altLang="en-US" sz="2000" dirty="0"/>
              <a:t>头文件：</a:t>
            </a:r>
            <a:r>
              <a:rPr lang="en-US" altLang="zh-CN" sz="2000" dirty="0" err="1"/>
              <a:t>time.h</a:t>
            </a:r>
            <a:endParaRPr lang="en-US" altLang="zh-CN" sz="2000" dirty="0"/>
          </a:p>
          <a:p>
            <a:pPr lvl="3"/>
            <a:r>
              <a:rPr lang="zh-CN" altLang="en-US" sz="2000" dirty="0"/>
              <a:t>功能：获取当前的系统时间，返回的结果是一个</a:t>
            </a:r>
            <a:r>
              <a:rPr lang="en-US" altLang="zh-CN" sz="2000" dirty="0" err="1"/>
              <a:t>time_t</a:t>
            </a:r>
            <a:r>
              <a:rPr lang="zh-CN" altLang="en-US" sz="2000" dirty="0"/>
              <a:t>类型，其实就是一个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位的长整数，其值表示从世界协调时间</a:t>
            </a:r>
            <a:r>
              <a:rPr lang="en-US" altLang="zh-CN" sz="2000" dirty="0"/>
              <a:t>1970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0</a:t>
            </a:r>
            <a:r>
              <a:rPr lang="zh-CN" altLang="en-US" sz="2000" dirty="0"/>
              <a:t>时到当前时刻的秒</a:t>
            </a:r>
            <a:r>
              <a:rPr lang="zh-CN" altLang="en-US" sz="2000" dirty="0" smtClean="0"/>
              <a:t>数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5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常用时间函数</a:t>
            </a:r>
            <a:endParaRPr lang="en-US" altLang="zh-CN" dirty="0" smtClean="0"/>
          </a:p>
          <a:p>
            <a:pPr lvl="2"/>
            <a:r>
              <a:rPr lang="en-US" altLang="zh-CN" dirty="0" err="1"/>
              <a:t>gettimeofday</a:t>
            </a:r>
            <a:r>
              <a:rPr lang="zh-CN" altLang="en-US" dirty="0"/>
              <a:t>提供微秒级时间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pPr lvl="3"/>
            <a:r>
              <a:rPr lang="zh-CN" altLang="en-US" sz="2000" dirty="0" smtClean="0"/>
              <a:t>函数</a:t>
            </a:r>
            <a:r>
              <a:rPr lang="zh-CN" altLang="en-US" sz="2000" dirty="0"/>
              <a:t>原型：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gettimeofday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timeval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tv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timezone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tz</a:t>
            </a:r>
            <a:r>
              <a:rPr lang="en-US" altLang="zh-CN" sz="2000" dirty="0"/>
              <a:t> );</a:t>
            </a:r>
          </a:p>
          <a:p>
            <a:pPr lvl="3"/>
            <a:r>
              <a:rPr lang="zh-CN" altLang="en-US" sz="2000" dirty="0"/>
              <a:t>头文件：</a:t>
            </a:r>
            <a:r>
              <a:rPr lang="en-US" altLang="zh-CN" sz="2000" dirty="0" err="1"/>
              <a:t>time.h</a:t>
            </a:r>
            <a:endParaRPr lang="en-US" altLang="zh-CN" sz="2000" dirty="0"/>
          </a:p>
          <a:p>
            <a:pPr lvl="3"/>
            <a:r>
              <a:rPr lang="zh-CN" altLang="en-US" sz="2000" dirty="0"/>
              <a:t>功能：获取当前系统时间，以</a:t>
            </a:r>
            <a:r>
              <a:rPr lang="en-US" altLang="zh-CN" sz="2000" dirty="0" err="1"/>
              <a:t>tv</a:t>
            </a:r>
            <a:r>
              <a:rPr lang="zh-CN" altLang="en-US" sz="2000" dirty="0"/>
              <a:t>所指的结构返回，当地时区的信息则放到</a:t>
            </a:r>
            <a:r>
              <a:rPr lang="en-US" altLang="zh-CN" sz="2000" dirty="0" err="1"/>
              <a:t>tz</a:t>
            </a:r>
            <a:r>
              <a:rPr lang="zh-CN" altLang="en-US" sz="2000" dirty="0"/>
              <a:t>所指的结构中</a:t>
            </a:r>
            <a:r>
              <a:rPr lang="en-US" altLang="zh-CN" sz="2000" dirty="0"/>
              <a:t>(</a:t>
            </a:r>
            <a:r>
              <a:rPr lang="zh-CN" altLang="en-US" sz="2000" dirty="0"/>
              <a:t>可用</a:t>
            </a:r>
            <a:r>
              <a:rPr lang="en-US" altLang="zh-CN" sz="2000" dirty="0"/>
              <a:t>NULL)</a:t>
            </a:r>
            <a:r>
              <a:rPr lang="zh-CN" altLang="en-US" sz="2000" dirty="0"/>
              <a:t>。成功返回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-1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2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352928" cy="54006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常用时间函数</a:t>
            </a:r>
            <a:endParaRPr lang="en-US" altLang="zh-CN" dirty="0" smtClean="0"/>
          </a:p>
          <a:p>
            <a:pPr lvl="2"/>
            <a:r>
              <a:rPr lang="en-US" altLang="zh-CN" dirty="0" err="1"/>
              <a:t>timeval</a:t>
            </a:r>
            <a:r>
              <a:rPr lang="zh-CN" altLang="en-US" dirty="0"/>
              <a:t>结构体和</a:t>
            </a:r>
            <a:r>
              <a:rPr lang="en-US" altLang="zh-CN" dirty="0" err="1"/>
              <a:t>timezone</a:t>
            </a:r>
            <a:r>
              <a:rPr lang="zh-CN" altLang="en-US" dirty="0"/>
              <a:t>结构体定义在</a:t>
            </a:r>
            <a:r>
              <a:rPr lang="en-US" altLang="zh-CN" dirty="0" smtClean="0"/>
              <a:t>include\</a:t>
            </a:r>
            <a:r>
              <a:rPr lang="en-US" altLang="zh-CN" dirty="0" err="1" smtClean="0"/>
              <a:t>uapi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Time.h</a:t>
            </a:r>
            <a:r>
              <a:rPr lang="zh-CN" altLang="en-US" dirty="0"/>
              <a:t>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timeval</a:t>
            </a:r>
            <a:r>
              <a:rPr lang="en-US" altLang="zh-CN" dirty="0"/>
              <a:t> {</a:t>
            </a:r>
          </a:p>
          <a:p>
            <a:pPr marL="914400" lvl="3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__</a:t>
            </a:r>
            <a:r>
              <a:rPr lang="en-US" altLang="zh-CN" dirty="0" err="1"/>
              <a:t>kernel_time_t</a:t>
            </a:r>
            <a:r>
              <a:rPr lang="en-US" altLang="zh-CN" dirty="0"/>
              <a:t>     </a:t>
            </a:r>
            <a:r>
              <a:rPr lang="en-US" altLang="zh-CN" dirty="0" err="1"/>
              <a:t>tv_sec</a:t>
            </a:r>
            <a:r>
              <a:rPr lang="en-US" altLang="zh-CN" dirty="0"/>
              <a:t>;       /* </a:t>
            </a:r>
            <a:r>
              <a:rPr lang="zh-CN" altLang="en-US" dirty="0"/>
              <a:t>秒 *</a:t>
            </a:r>
            <a:r>
              <a:rPr lang="en-US" altLang="zh-CN" dirty="0"/>
              <a:t>/</a:t>
            </a:r>
          </a:p>
          <a:p>
            <a:pPr marL="914400" lvl="3" indent="0">
              <a:buNone/>
            </a:pPr>
            <a:r>
              <a:rPr lang="en-US" altLang="zh-CN" dirty="0" smtClean="0"/>
              <a:t>     __</a:t>
            </a:r>
            <a:r>
              <a:rPr lang="en-US" altLang="zh-CN" dirty="0" err="1"/>
              <a:t>kernel_suseconds_t</a:t>
            </a:r>
            <a:r>
              <a:rPr lang="en-US" altLang="zh-CN" dirty="0"/>
              <a:t>    </a:t>
            </a:r>
            <a:r>
              <a:rPr lang="en-US" altLang="zh-CN" dirty="0" err="1"/>
              <a:t>tv_usec</a:t>
            </a:r>
            <a:r>
              <a:rPr lang="en-US" altLang="zh-CN" dirty="0"/>
              <a:t>;  /* </a:t>
            </a:r>
            <a:r>
              <a:rPr lang="zh-CN" altLang="en-US" dirty="0"/>
              <a:t>微秒 *</a:t>
            </a:r>
            <a:r>
              <a:rPr lang="en-US" altLang="zh-CN" dirty="0"/>
              <a:t>/</a:t>
            </a:r>
          </a:p>
          <a:p>
            <a:pPr marL="640080" lvl="2" indent="0">
              <a:buNone/>
            </a:pPr>
            <a:r>
              <a:rPr lang="en-US" altLang="zh-CN" dirty="0" smtClean="0"/>
              <a:t>   };</a:t>
            </a:r>
            <a:endParaRPr lang="en-US" altLang="zh-CN" dirty="0"/>
          </a:p>
          <a:p>
            <a:pPr marL="640080" lvl="2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stuct</a:t>
            </a:r>
            <a:r>
              <a:rPr lang="en-US" altLang="zh-CN" dirty="0" smtClean="0"/>
              <a:t> </a:t>
            </a:r>
            <a:r>
              <a:rPr lang="en-US" altLang="zh-CN" dirty="0" err="1"/>
              <a:t>timezone</a:t>
            </a:r>
            <a:r>
              <a:rPr lang="en-US" altLang="zh-CN" dirty="0"/>
              <a:t> {</a:t>
            </a:r>
          </a:p>
          <a:p>
            <a:pPr marL="640080" lvl="2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tz_minuteswest</a:t>
            </a:r>
            <a:r>
              <a:rPr lang="en-US" altLang="zh-CN" dirty="0"/>
              <a:t>;      /* minutes west of Greenwich */</a:t>
            </a:r>
          </a:p>
          <a:p>
            <a:pPr marL="640080" lvl="2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tz_dsttime</a:t>
            </a:r>
            <a:r>
              <a:rPr lang="en-US" altLang="zh-CN" dirty="0"/>
              <a:t>;          /* type of </a:t>
            </a:r>
            <a:r>
              <a:rPr lang="en-US" altLang="zh-CN" dirty="0" err="1"/>
              <a:t>dst</a:t>
            </a:r>
            <a:r>
              <a:rPr lang="en-US" altLang="zh-CN" dirty="0"/>
              <a:t> correction */</a:t>
            </a:r>
          </a:p>
          <a:p>
            <a:pPr marL="640080" lvl="2" indent="0">
              <a:buNone/>
            </a:pPr>
            <a:r>
              <a:rPr lang="en-US" altLang="zh-CN" dirty="0" smtClean="0"/>
              <a:t>   };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 </a:t>
            </a:r>
            <a:r>
              <a:rPr lang="zh-CN" altLang="en-US" dirty="0" smtClean="0"/>
              <a:t>编程显示系统时间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1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225</TotalTime>
  <Words>1334</Words>
  <Application>Microsoft Office PowerPoint</Application>
  <PresentationFormat>全屏显示(4:3)</PresentationFormat>
  <Paragraphs>173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方正姚体</vt:lpstr>
      <vt:lpstr>宋体</vt:lpstr>
      <vt:lpstr>Arial</vt:lpstr>
      <vt:lpstr>Georgia</vt:lpstr>
      <vt:lpstr>Times New Roman</vt:lpstr>
      <vt:lpstr>Trebuchet MS</vt:lpstr>
      <vt:lpstr>Wingdings</vt:lpstr>
      <vt:lpstr>气流</vt:lpstr>
      <vt:lpstr>操作系统实践</vt:lpstr>
      <vt:lpstr>本章目标</vt:lpstr>
      <vt:lpstr>第5章  Linux系统中的时间 </vt:lpstr>
      <vt:lpstr>实验1 编程显示系统时间</vt:lpstr>
      <vt:lpstr>实验1 编程显示系统时间</vt:lpstr>
      <vt:lpstr>实验1  编程显示系统时间</vt:lpstr>
      <vt:lpstr>实验1  编程显示系统时间</vt:lpstr>
      <vt:lpstr>实验1  编程显示系统时间</vt:lpstr>
      <vt:lpstr>实验1  编程显示系统时间</vt:lpstr>
      <vt:lpstr>实验1  编程显示系统时间</vt:lpstr>
      <vt:lpstr>实验1  编程显示系统时间</vt:lpstr>
      <vt:lpstr>实验1  编程显示系统时间</vt:lpstr>
      <vt:lpstr>实验1  编程显示系统时间</vt:lpstr>
      <vt:lpstr>实验1  编程显示系统时间</vt:lpstr>
      <vt:lpstr>实验2  Linux中的时间测量</vt:lpstr>
      <vt:lpstr>实验2  Linux中的时间测量</vt:lpstr>
      <vt:lpstr>实验2  Linux中的时间测量</vt:lpstr>
      <vt:lpstr>实验3  Linux中的计时器</vt:lpstr>
      <vt:lpstr>实验3  Linux中的计时器</vt:lpstr>
      <vt:lpstr>实验3  Linux中的计时器</vt:lpstr>
      <vt:lpstr>实验3  Linux中的计时器</vt:lpstr>
      <vt:lpstr>实验3  Linux中的计时器</vt:lpstr>
      <vt:lpstr>第5章 Linux系统中的时间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lizhe</cp:lastModifiedBy>
  <cp:revision>30</cp:revision>
  <dcterms:created xsi:type="dcterms:W3CDTF">2015-09-06T03:04:28Z</dcterms:created>
  <dcterms:modified xsi:type="dcterms:W3CDTF">2015-09-17T03:52:54Z</dcterms:modified>
</cp:coreProperties>
</file>