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9" r:id="rId2"/>
    <p:sldId id="260" r:id="rId3"/>
    <p:sldId id="270" r:id="rId4"/>
    <p:sldId id="261" r:id="rId5"/>
    <p:sldId id="264" r:id="rId6"/>
    <p:sldId id="271" r:id="rId7"/>
    <p:sldId id="272" r:id="rId8"/>
    <p:sldId id="273" r:id="rId9"/>
    <p:sldId id="274" r:id="rId10"/>
    <p:sldId id="265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7" r:id="rId19"/>
    <p:sldId id="26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984801"/>
            <a:ext cx="7128792" cy="882119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9359" y="5517232"/>
            <a:ext cx="3352801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324" y="859144"/>
            <a:ext cx="7175351" cy="1793167"/>
          </a:xfrm>
          <a:effectLst/>
        </p:spPr>
        <p:txBody>
          <a:bodyPr>
            <a:noAutofit/>
          </a:bodyPr>
          <a:lstStyle>
            <a:lvl1pPr marL="182880" indent="0" algn="ctr">
              <a:buFontTx/>
              <a:buNone/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操作系统实践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20880" cy="792088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>
          <a:xfrm>
            <a:off x="457199" y="6172200"/>
            <a:ext cx="3178697" cy="365125"/>
          </a:xfrm>
        </p:spPr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8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80528" y="-7147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088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2816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6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solidFill>
            <a:srgbClr val="C00000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99592" y="2984801"/>
            <a:ext cx="7704856" cy="88211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</a:t>
            </a:r>
            <a:r>
              <a:rPr lang="zh-CN" altLang="en-US" dirty="0"/>
              <a:t>多</a:t>
            </a:r>
            <a:r>
              <a:rPr lang="zh-CN" altLang="en-US" dirty="0" smtClean="0"/>
              <a:t>进程程序开发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551744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5328592"/>
          </a:xfrm>
        </p:spPr>
        <p:txBody>
          <a:bodyPr/>
          <a:lstStyle/>
          <a:p>
            <a:r>
              <a:rPr lang="zh-CN" altLang="en-US" dirty="0" smtClean="0"/>
              <a:t>关键说明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/>
              <a:t>fork</a:t>
            </a:r>
            <a:r>
              <a:rPr lang="zh-CN" altLang="en-US" dirty="0"/>
              <a:t>函数创建的子进程和父进程的区分</a:t>
            </a:r>
            <a:endParaRPr lang="en-US" altLang="zh-CN" dirty="0" smtClean="0"/>
          </a:p>
          <a:p>
            <a:pPr lvl="2"/>
            <a:r>
              <a:rPr lang="zh-CN" altLang="en-US" dirty="0"/>
              <a:t>本质来说，</a:t>
            </a:r>
            <a:r>
              <a:rPr lang="en-US" altLang="zh-CN" dirty="0"/>
              <a:t>fork</a:t>
            </a:r>
            <a:r>
              <a:rPr lang="zh-CN" altLang="en-US" dirty="0"/>
              <a:t>函数启动一个新的进程，这个进程几乎是当前进程的一个拷贝：子进程和父进程使用相同的代码段；子进程复制父进程的堆栈段和</a:t>
            </a:r>
            <a:r>
              <a:rPr lang="zh-CN" altLang="en-US" dirty="0" smtClean="0"/>
              <a:t>数据段</a:t>
            </a:r>
            <a:endParaRPr lang="en-US" altLang="zh-CN" dirty="0"/>
          </a:p>
          <a:p>
            <a:pPr lvl="2"/>
            <a:r>
              <a:rPr lang="zh-CN" altLang="en-US" dirty="0"/>
              <a:t>子进程一旦开始运行，虽然它继承了父进程的一切数据，但实际上数据却已经分开，相互之间不再有影响了，也就是说，它们之间不再共享任何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2"/>
            <a:r>
              <a:rPr lang="zh-CN" altLang="en-US" dirty="0"/>
              <a:t>它们再交互信息时，只有通过进程间通信来实现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利用</a:t>
            </a:r>
            <a:r>
              <a:rPr lang="en-US" altLang="zh-CN" dirty="0"/>
              <a:t>fork</a:t>
            </a:r>
            <a:r>
              <a:rPr lang="zh-CN" altLang="en-US" dirty="0"/>
              <a:t>创建进程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136904" cy="5328592"/>
          </a:xfrm>
        </p:spPr>
        <p:txBody>
          <a:bodyPr/>
          <a:lstStyle/>
          <a:p>
            <a:r>
              <a:rPr lang="zh-CN" altLang="en-US" dirty="0" smtClean="0"/>
              <a:t>关键说明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/>
              <a:t>fork</a:t>
            </a:r>
            <a:r>
              <a:rPr lang="zh-CN" altLang="en-US" dirty="0"/>
              <a:t>函数创建的子进程和父进程的区分</a:t>
            </a:r>
            <a:endParaRPr lang="en-US" altLang="zh-CN" dirty="0" smtClean="0"/>
          </a:p>
          <a:p>
            <a:pPr lvl="2"/>
            <a:r>
              <a:rPr lang="zh-CN" altLang="en-US" dirty="0"/>
              <a:t>对于父进程，</a:t>
            </a:r>
            <a:r>
              <a:rPr lang="en-US" altLang="zh-CN" dirty="0"/>
              <a:t>fork</a:t>
            </a:r>
            <a:r>
              <a:rPr lang="zh-CN" altLang="en-US" dirty="0"/>
              <a:t>函数返回了子程序的进程号，而对于子程序，</a:t>
            </a:r>
            <a:r>
              <a:rPr lang="en-US" altLang="zh-CN" dirty="0"/>
              <a:t>fork</a:t>
            </a:r>
            <a:r>
              <a:rPr lang="zh-CN" altLang="en-US" dirty="0"/>
              <a:t>函数则返回</a:t>
            </a:r>
            <a:r>
              <a:rPr lang="zh-CN" altLang="en-US" dirty="0" smtClean="0"/>
              <a:t>零</a:t>
            </a:r>
            <a:endParaRPr lang="en-US" altLang="zh-CN" dirty="0" smtClean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系统中，用</a:t>
            </a:r>
            <a:r>
              <a:rPr lang="en-US" altLang="zh-CN" dirty="0" err="1"/>
              <a:t>getpid</a:t>
            </a:r>
            <a:r>
              <a:rPr lang="zh-CN" altLang="en-US" dirty="0"/>
              <a:t>函数就可以看到不同的进程号，对父进程而言，它的进程号是由比它更低层的系统调用赋予的，而对于子进程而言，它的进程号即是</a:t>
            </a:r>
            <a:r>
              <a:rPr lang="en-US" altLang="zh-CN" dirty="0"/>
              <a:t>fork</a:t>
            </a:r>
            <a:r>
              <a:rPr lang="zh-CN" altLang="en-US" dirty="0"/>
              <a:t>函数对父进程的返回值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利用</a:t>
            </a:r>
            <a:r>
              <a:rPr lang="en-US" altLang="zh-CN" dirty="0"/>
              <a:t>fork</a:t>
            </a:r>
            <a:r>
              <a:rPr lang="zh-CN" altLang="en-US" dirty="0"/>
              <a:t>创建进程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150712"/>
            <a:ext cx="3528392" cy="14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目的</a:t>
            </a:r>
            <a:endParaRPr lang="en-US" altLang="zh-CN" dirty="0"/>
          </a:p>
          <a:p>
            <a:pPr lvl="1"/>
            <a:r>
              <a:rPr lang="zh-CN" altLang="en-US" dirty="0"/>
              <a:t>理解进程间的创建关系</a:t>
            </a:r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zh-CN" altLang="en-US" dirty="0"/>
              <a:t>请读者验证实现本节多次调用</a:t>
            </a:r>
            <a:r>
              <a:rPr lang="en-US" altLang="zh-CN" dirty="0"/>
              <a:t>fork</a:t>
            </a:r>
            <a:r>
              <a:rPr lang="zh-CN" altLang="en-US" dirty="0"/>
              <a:t>函数的示例程序，体会多进程程序中进程间的父子关系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连续调</a:t>
            </a:r>
            <a:r>
              <a:rPr lang="zh-CN" altLang="en-US" dirty="0"/>
              <a:t>用多次</a:t>
            </a:r>
            <a:r>
              <a:rPr lang="en-US" altLang="zh-CN" dirty="0"/>
              <a:t>fork</a:t>
            </a:r>
            <a:r>
              <a:rPr lang="zh-CN" altLang="en-US" dirty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2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连续调</a:t>
            </a:r>
            <a:r>
              <a:rPr lang="zh-CN" altLang="en-US" dirty="0"/>
              <a:t>用多次</a:t>
            </a:r>
            <a:r>
              <a:rPr lang="en-US" altLang="zh-CN" dirty="0"/>
              <a:t>fork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5648" r="10569"/>
          <a:stretch/>
        </p:blipFill>
        <p:spPr>
          <a:xfrm>
            <a:off x="683566" y="1916830"/>
            <a:ext cx="7955658" cy="463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连续调</a:t>
            </a:r>
            <a:r>
              <a:rPr lang="zh-CN" altLang="en-US" dirty="0"/>
              <a:t>用多次</a:t>
            </a:r>
            <a:r>
              <a:rPr lang="en-US" altLang="zh-CN" dirty="0"/>
              <a:t>fork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6461905" cy="3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目的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execve</a:t>
            </a:r>
            <a:r>
              <a:rPr lang="zh-CN" altLang="en-US" dirty="0"/>
              <a:t>函数的使用方法，理解</a:t>
            </a:r>
            <a:r>
              <a:rPr lang="en-US" altLang="zh-CN" dirty="0" err="1"/>
              <a:t>execve</a:t>
            </a:r>
            <a:r>
              <a:rPr lang="zh-CN" altLang="en-US" dirty="0"/>
              <a:t>函数启动外部程序的特性</a:t>
            </a:r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zh-CN" altLang="en-US" dirty="0"/>
              <a:t>请读者验证实现</a:t>
            </a:r>
            <a:r>
              <a:rPr lang="en-US" altLang="zh-CN" dirty="0" err="1"/>
              <a:t>execve</a:t>
            </a:r>
            <a:r>
              <a:rPr lang="zh-CN" altLang="en-US" dirty="0"/>
              <a:t>函数的示例程序，体会</a:t>
            </a:r>
            <a:r>
              <a:rPr lang="en-US" altLang="zh-CN" dirty="0" err="1"/>
              <a:t>execve</a:t>
            </a:r>
            <a:r>
              <a:rPr lang="zh-CN" altLang="en-US" dirty="0"/>
              <a:t>函数的执行特性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</a:t>
            </a:r>
            <a:r>
              <a:rPr lang="zh-CN" altLang="en-US" dirty="0" smtClean="0"/>
              <a:t>启动</a:t>
            </a:r>
            <a:r>
              <a:rPr lang="zh-CN" altLang="en-US" dirty="0"/>
              <a:t>外部程序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若在程序中启动一个外部程序，需要使用</a:t>
            </a:r>
            <a:r>
              <a:rPr lang="en-US" altLang="zh-CN" dirty="0" err="1"/>
              <a:t>execve</a:t>
            </a:r>
            <a:r>
              <a:rPr lang="en-US" altLang="zh-CN" dirty="0"/>
              <a:t>()</a:t>
            </a:r>
            <a:r>
              <a:rPr lang="zh-CN" altLang="en-US" dirty="0"/>
              <a:t>系统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pPr lvl="1"/>
            <a:r>
              <a:rPr lang="zh-CN" altLang="en-US" dirty="0"/>
              <a:t>完整定义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execve</a:t>
            </a:r>
            <a:r>
              <a:rPr lang="en-US" altLang="zh-CN" dirty="0"/>
              <a:t>( </a:t>
            </a:r>
            <a:r>
              <a:rPr lang="en-US" altLang="zh-CN" dirty="0" err="1"/>
              <a:t>const</a:t>
            </a:r>
            <a:r>
              <a:rPr lang="en-US" altLang="zh-CN" dirty="0"/>
              <a:t> char *filename, char *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argv</a:t>
            </a:r>
            <a:r>
              <a:rPr lang="en-US" altLang="zh-CN" dirty="0"/>
              <a:t>[], char *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envp</a:t>
            </a:r>
            <a:r>
              <a:rPr lang="en-US" altLang="zh-CN" dirty="0"/>
              <a:t>[] </a:t>
            </a:r>
            <a:r>
              <a:rPr lang="en-US" altLang="zh-CN" dirty="0" smtClean="0"/>
              <a:t>);</a:t>
            </a:r>
          </a:p>
          <a:p>
            <a:pPr lvl="2"/>
            <a:r>
              <a:rPr lang="zh-CN" altLang="en-US" dirty="0"/>
              <a:t>该系统调用会执行名称为</a:t>
            </a:r>
            <a:r>
              <a:rPr lang="en-US" altLang="zh-CN" dirty="0"/>
              <a:t>filename</a:t>
            </a:r>
            <a:r>
              <a:rPr lang="zh-CN" altLang="en-US" dirty="0"/>
              <a:t>的二进制程序或脚本程序。需要注意的是，</a:t>
            </a:r>
            <a:r>
              <a:rPr lang="en-US" altLang="zh-CN" dirty="0"/>
              <a:t>filename</a:t>
            </a:r>
            <a:r>
              <a:rPr lang="zh-CN" altLang="en-US" dirty="0"/>
              <a:t>必须是程序的完整路径。后面两个参数</a:t>
            </a:r>
            <a:r>
              <a:rPr lang="en-US" altLang="zh-CN" dirty="0" err="1"/>
              <a:t>argv</a:t>
            </a:r>
            <a:r>
              <a:rPr lang="zh-CN" altLang="en-US" dirty="0"/>
              <a:t>和</a:t>
            </a:r>
            <a:r>
              <a:rPr lang="en-US" altLang="zh-CN" dirty="0" err="1"/>
              <a:t>envp</a:t>
            </a:r>
            <a:r>
              <a:rPr lang="zh-CN" altLang="en-US" dirty="0"/>
              <a:t>分别表示传递给执行文件的指针数组和新环境变量数组，</a:t>
            </a:r>
            <a:r>
              <a:rPr lang="en-US" altLang="zh-CN" dirty="0" err="1"/>
              <a:t>argv</a:t>
            </a:r>
            <a:r>
              <a:rPr lang="zh-CN" altLang="en-US" dirty="0"/>
              <a:t>和</a:t>
            </a:r>
            <a:r>
              <a:rPr lang="en-US" altLang="zh-CN" dirty="0" err="1"/>
              <a:t>envp</a:t>
            </a:r>
            <a:r>
              <a:rPr lang="zh-CN" altLang="en-US" dirty="0"/>
              <a:t>两个数组必须以</a:t>
            </a:r>
            <a:r>
              <a:rPr lang="en-US" altLang="zh-CN" dirty="0"/>
              <a:t>NULL</a:t>
            </a:r>
            <a:r>
              <a:rPr lang="zh-CN" altLang="en-US" dirty="0"/>
              <a:t>作为最后一个数组元素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</a:t>
            </a:r>
            <a:r>
              <a:rPr lang="zh-CN" altLang="en-US" dirty="0" smtClean="0"/>
              <a:t>启动</a:t>
            </a:r>
            <a:r>
              <a:rPr lang="zh-CN" altLang="en-US" dirty="0"/>
              <a:t>外部程序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6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fork</a:t>
            </a:r>
            <a:r>
              <a:rPr lang="zh-CN" altLang="en-US" dirty="0"/>
              <a:t>函数不同的是，</a:t>
            </a:r>
            <a:r>
              <a:rPr lang="en-US" altLang="zh-CN" dirty="0" err="1"/>
              <a:t>execve</a:t>
            </a:r>
            <a:r>
              <a:rPr lang="zh-CN" altLang="en-US" dirty="0"/>
              <a:t>只有在调用失败的时候才有返回值。在调用成功后，新启动的程序与当前进程融为一体了。新启动的外部程序退出，当前进程也退出。也就是说，在</a:t>
            </a:r>
            <a:r>
              <a:rPr lang="en-US" altLang="zh-CN" dirty="0" err="1"/>
              <a:t>execve</a:t>
            </a:r>
            <a:r>
              <a:rPr lang="en-US" altLang="zh-CN" dirty="0"/>
              <a:t>()</a:t>
            </a:r>
            <a:r>
              <a:rPr lang="zh-CN" altLang="en-US" dirty="0"/>
              <a:t>后面的代码不会被执行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</a:t>
            </a:r>
            <a:r>
              <a:rPr lang="zh-CN" altLang="en-US" dirty="0" smtClean="0"/>
              <a:t>启动</a:t>
            </a:r>
            <a:r>
              <a:rPr lang="zh-CN" altLang="en-US" dirty="0"/>
              <a:t>外部程序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2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拓展</a:t>
            </a:r>
            <a:endParaRPr lang="en-US" altLang="zh-CN" dirty="0" smtClean="0"/>
          </a:p>
          <a:p>
            <a:pPr lvl="1"/>
            <a:r>
              <a:rPr lang="en-US" altLang="zh-CN" dirty="0" err="1"/>
              <a:t>execve</a:t>
            </a:r>
            <a:r>
              <a:rPr lang="en-US" altLang="zh-CN" dirty="0"/>
              <a:t>()</a:t>
            </a:r>
            <a:r>
              <a:rPr lang="zh-CN" altLang="en-US" dirty="0"/>
              <a:t>这种将其启动的程序与当前进程合并的现象，在绝大多数情况下都不是所期望的结果。最起码在执行完外部程序之后，还希望程序能够继续执行</a:t>
            </a:r>
            <a:r>
              <a:rPr lang="zh-CN" altLang="en-US" dirty="0" smtClean="0"/>
              <a:t>下去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解决这个问题，可以借助于</a:t>
            </a:r>
            <a:r>
              <a:rPr lang="en-US" altLang="zh-CN" dirty="0"/>
              <a:t>fork()</a:t>
            </a:r>
            <a:r>
              <a:rPr lang="zh-CN" altLang="en-US" dirty="0"/>
              <a:t>函数，在新建的子进程中执行</a:t>
            </a:r>
            <a:r>
              <a:rPr lang="en-US" altLang="zh-CN" dirty="0" err="1"/>
              <a:t>execve</a:t>
            </a:r>
            <a:r>
              <a:rPr lang="en-US" altLang="zh-CN" dirty="0"/>
              <a:t>()</a:t>
            </a:r>
            <a:r>
              <a:rPr lang="zh-CN" altLang="en-US" dirty="0"/>
              <a:t>，然后程序就可以继续做别的事情</a:t>
            </a:r>
            <a:r>
              <a:rPr lang="zh-CN" altLang="en-US" dirty="0" smtClean="0"/>
              <a:t>了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</a:t>
            </a:r>
            <a:r>
              <a:rPr lang="zh-CN" altLang="en-US" dirty="0" smtClean="0"/>
              <a:t>启动</a:t>
            </a:r>
            <a:r>
              <a:rPr lang="zh-CN" altLang="en-US" dirty="0"/>
              <a:t>外部程序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3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在启动外部程序示例代码基础上，修改代码使得它能够启动外部程序的同时能够正常输出后续的语句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多进程程序开发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7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zh-CN" altLang="en-US" dirty="0"/>
              <a:t>进程的概念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zh-CN" altLang="en-US" dirty="0"/>
              <a:t>多进程程序的设计方法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/>
              <a:t>fork</a:t>
            </a:r>
            <a:r>
              <a:rPr lang="zh-CN" altLang="en-US" dirty="0"/>
              <a:t>函数和</a:t>
            </a:r>
            <a:r>
              <a:rPr lang="en-US" altLang="zh-CN" dirty="0" err="1"/>
              <a:t>execve</a:t>
            </a:r>
            <a:r>
              <a:rPr lang="zh-CN" altLang="en-US" dirty="0"/>
              <a:t>函数的特性和使用方法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r>
              <a:rPr lang="zh-CN" altLang="en-US" dirty="0"/>
              <a:t>：利用</a:t>
            </a:r>
            <a:r>
              <a:rPr lang="en-US" altLang="zh-CN" dirty="0"/>
              <a:t>fork</a:t>
            </a:r>
            <a:r>
              <a:rPr lang="zh-CN" altLang="en-US" dirty="0"/>
              <a:t>创建进程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2</a:t>
            </a:r>
            <a:r>
              <a:rPr lang="zh-CN" altLang="en-US" dirty="0"/>
              <a:t>：连续调用多次</a:t>
            </a:r>
            <a:r>
              <a:rPr lang="en-US" altLang="zh-CN" dirty="0"/>
              <a:t>fork</a:t>
            </a:r>
            <a:r>
              <a:rPr lang="zh-CN" altLang="en-US" dirty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r>
              <a:rPr lang="zh-CN" altLang="en-US" dirty="0"/>
              <a:t>：启动外部程序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</a:t>
            </a:r>
            <a:r>
              <a:rPr lang="zh-CN" altLang="en-US" dirty="0"/>
              <a:t>多</a:t>
            </a:r>
            <a:r>
              <a:rPr lang="zh-CN" altLang="en-US" dirty="0" smtClean="0"/>
              <a:t>进程程序开发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2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目的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fork</a:t>
            </a:r>
            <a:r>
              <a:rPr lang="zh-CN" altLang="en-US" dirty="0"/>
              <a:t>函数的特性和使用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zh-CN" altLang="en-US" dirty="0"/>
              <a:t>请读者实现本节</a:t>
            </a:r>
            <a:r>
              <a:rPr lang="en-US" altLang="zh-CN" dirty="0"/>
              <a:t>fork</a:t>
            </a:r>
            <a:r>
              <a:rPr lang="zh-CN" altLang="en-US" dirty="0"/>
              <a:t>函数示例程序代码，体会进程的创建过程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创建进程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进程是程序的一次执行</a:t>
            </a:r>
            <a:endParaRPr lang="en-US" altLang="zh-CN" dirty="0" smtClean="0"/>
          </a:p>
          <a:p>
            <a:pPr lvl="1"/>
            <a:r>
              <a:rPr lang="zh-CN" altLang="en-US" dirty="0"/>
              <a:t>程序本身不是进程，只是被动实体，如存储在磁盘上的文件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/>
              <a:t>进程是一个动态的概念，是一个活动的</a:t>
            </a:r>
            <a:r>
              <a:rPr lang="zh-CN" altLang="en-US" dirty="0" smtClean="0"/>
              <a:t>实体</a:t>
            </a:r>
            <a:endParaRPr lang="en-US" altLang="zh-CN" dirty="0" smtClean="0"/>
          </a:p>
          <a:p>
            <a:pPr lvl="1"/>
            <a:r>
              <a:rPr lang="zh-CN" altLang="en-US" dirty="0"/>
              <a:t>进程不只是程序代码，还包括通过程序计数器的值和</a:t>
            </a:r>
            <a:r>
              <a:rPr lang="en-US" altLang="zh-CN" dirty="0"/>
              <a:t>CPU</a:t>
            </a:r>
            <a:r>
              <a:rPr lang="zh-CN" altLang="en-US" dirty="0"/>
              <a:t>寄存器内容表示的当前活动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利用</a:t>
            </a:r>
            <a:r>
              <a:rPr lang="en-US" altLang="zh-CN" dirty="0"/>
              <a:t>fork</a:t>
            </a:r>
            <a:r>
              <a:rPr lang="zh-CN" altLang="en-US" dirty="0"/>
              <a:t>创建进程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8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5112568"/>
          </a:xfrm>
        </p:spPr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进程在执行过程中，可以通过系统调用的方式创建多个新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系统提供了两种创建进程的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2"/>
            <a:r>
              <a:rPr lang="zh-CN" altLang="en-US" dirty="0"/>
              <a:t>函数</a:t>
            </a:r>
            <a:r>
              <a:rPr lang="en-US" altLang="zh-CN" dirty="0"/>
              <a:t>fork( )</a:t>
            </a:r>
            <a:r>
              <a:rPr lang="zh-CN" altLang="en-US" dirty="0"/>
              <a:t>用来创建一个新的进程，该进程几乎是当前进程的一个完全</a:t>
            </a:r>
            <a:r>
              <a:rPr lang="zh-CN" altLang="en-US" dirty="0" smtClean="0"/>
              <a:t>拷贝</a:t>
            </a:r>
            <a:endParaRPr lang="en-US" altLang="zh-CN" dirty="0" smtClean="0"/>
          </a:p>
          <a:p>
            <a:pPr lvl="2"/>
            <a:r>
              <a:rPr lang="zh-CN" altLang="en-US" dirty="0"/>
              <a:t>函数族</a:t>
            </a:r>
            <a:r>
              <a:rPr lang="en-US" altLang="zh-CN" dirty="0"/>
              <a:t>exec( )</a:t>
            </a:r>
            <a:r>
              <a:rPr lang="zh-CN" altLang="en-US" dirty="0"/>
              <a:t>用来启动另外的进程以取代当前运行的进程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利用</a:t>
            </a:r>
            <a:r>
              <a:rPr lang="en-US" altLang="zh-CN" dirty="0"/>
              <a:t>fork</a:t>
            </a:r>
            <a:r>
              <a:rPr lang="zh-CN" altLang="en-US" dirty="0"/>
              <a:t>创建进程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1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5112568"/>
          </a:xfrm>
        </p:spPr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fork</a:t>
            </a:r>
            <a:r>
              <a:rPr lang="zh-CN" altLang="en-US" dirty="0"/>
              <a:t>在英语中有“分叉”的</a:t>
            </a:r>
            <a:r>
              <a:rPr lang="zh-CN" altLang="en-US" dirty="0" smtClean="0"/>
              <a:t>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系统中，一</a:t>
            </a:r>
            <a:r>
              <a:rPr lang="zh-CN" altLang="en-US" dirty="0"/>
              <a:t>个进程在</a:t>
            </a:r>
            <a:r>
              <a:rPr lang="zh-CN" altLang="en-US" dirty="0" smtClean="0"/>
              <a:t>运行时，</a:t>
            </a:r>
            <a:r>
              <a:rPr lang="zh-CN" altLang="en-US" dirty="0"/>
              <a:t>如果使用了</a:t>
            </a:r>
            <a:r>
              <a:rPr lang="en-US" altLang="zh-CN" dirty="0"/>
              <a:t>fork</a:t>
            </a:r>
            <a:r>
              <a:rPr lang="zh-CN" altLang="en-US" dirty="0"/>
              <a:t>，就产生了另一个与之几乎完全相同的进程，于是进程就“分叉”了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利用</a:t>
            </a:r>
            <a:r>
              <a:rPr lang="en-US" altLang="zh-CN" dirty="0"/>
              <a:t>fork</a:t>
            </a:r>
            <a:r>
              <a:rPr lang="zh-CN" altLang="en-US" dirty="0"/>
              <a:t>创建进程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1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5112568"/>
          </a:xfrm>
        </p:spPr>
        <p:txBody>
          <a:bodyPr/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/>
              <a:t>fork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2"/>
            <a:r>
              <a:rPr lang="en-US" altLang="zh-CN" dirty="0"/>
              <a:t>fork</a:t>
            </a:r>
            <a:r>
              <a:rPr lang="zh-CN" altLang="en-US" dirty="0"/>
              <a:t>函数原型：</a:t>
            </a:r>
            <a:r>
              <a:rPr lang="en-US" altLang="zh-CN" dirty="0" err="1"/>
              <a:t>pid_t</a:t>
            </a:r>
            <a:r>
              <a:rPr lang="en-US" altLang="zh-CN" dirty="0"/>
              <a:t> fork( void );</a:t>
            </a:r>
          </a:p>
          <a:p>
            <a:pPr lvl="2"/>
            <a:r>
              <a:rPr lang="zh-CN" altLang="en-US" dirty="0"/>
              <a:t>头文件：</a:t>
            </a:r>
            <a:r>
              <a:rPr lang="en-US" altLang="zh-CN" dirty="0"/>
              <a:t>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pPr lvl="2"/>
            <a:r>
              <a:rPr lang="zh-CN" altLang="en-US" dirty="0"/>
              <a:t>功能：</a:t>
            </a:r>
            <a:r>
              <a:rPr lang="en-US" altLang="zh-CN" dirty="0"/>
              <a:t>fork</a:t>
            </a:r>
            <a:r>
              <a:rPr lang="zh-CN" altLang="en-US" dirty="0"/>
              <a:t>函数通过系统调用创建一个与原来进程几乎完全相同的进程，也就是说两个进程可以做完全相同的事，但如果初始参数或者传入的变量不同，两个进程也可以做不同的事。若成功调用一次则返回两个值，子进程返回</a:t>
            </a:r>
            <a:r>
              <a:rPr lang="en-US" altLang="zh-CN" dirty="0"/>
              <a:t>0</a:t>
            </a:r>
            <a:r>
              <a:rPr lang="zh-CN" altLang="en-US" dirty="0"/>
              <a:t>，父进程返回子进程</a:t>
            </a:r>
            <a:r>
              <a:rPr lang="en-US" altLang="zh-CN" dirty="0"/>
              <a:t>ID</a:t>
            </a:r>
            <a:r>
              <a:rPr lang="zh-CN" altLang="en-US" dirty="0"/>
              <a:t>；否则，出错返回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利用</a:t>
            </a:r>
            <a:r>
              <a:rPr lang="en-US" altLang="zh-CN" dirty="0"/>
              <a:t>fork</a:t>
            </a:r>
            <a:r>
              <a:rPr lang="zh-CN" altLang="en-US" dirty="0"/>
              <a:t>创建进程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4048" y="1124744"/>
            <a:ext cx="3855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调用失败大多是因为内存不够用了，或者进程太多而系统不允许创建了（受物理内存限制或管理员设定）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532859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原理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/>
              <a:t>两个在进程相关程序中常用到的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getpid</a:t>
            </a:r>
            <a:endParaRPr lang="en-US" altLang="zh-CN" dirty="0" smtClean="0"/>
          </a:p>
          <a:p>
            <a:pPr lvl="3"/>
            <a:r>
              <a:rPr lang="zh-CN" altLang="en-US" dirty="0"/>
              <a:t>函数原型：</a:t>
            </a:r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getpid</a:t>
            </a:r>
            <a:r>
              <a:rPr lang="en-US" altLang="zh-CN" dirty="0"/>
              <a:t>( void );</a:t>
            </a:r>
          </a:p>
          <a:p>
            <a:pPr lvl="3"/>
            <a:r>
              <a:rPr lang="zh-CN" altLang="en-US" dirty="0"/>
              <a:t>头文件：</a:t>
            </a:r>
            <a:r>
              <a:rPr lang="en-US" altLang="zh-CN" dirty="0"/>
              <a:t>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pPr lvl="3"/>
            <a:r>
              <a:rPr lang="zh-CN" altLang="en-US" dirty="0"/>
              <a:t>功能：返回当前进程的标识</a:t>
            </a:r>
          </a:p>
          <a:p>
            <a:pPr lvl="2"/>
            <a:r>
              <a:rPr lang="en-US" altLang="zh-CN" dirty="0" err="1" smtClean="0"/>
              <a:t>getppid</a:t>
            </a:r>
            <a:endParaRPr lang="en-US" altLang="zh-CN" dirty="0" smtClean="0"/>
          </a:p>
          <a:p>
            <a:pPr lvl="3"/>
            <a:r>
              <a:rPr lang="zh-CN" altLang="en-US" dirty="0"/>
              <a:t>函数原型：</a:t>
            </a:r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getppid</a:t>
            </a:r>
            <a:r>
              <a:rPr lang="en-US" altLang="zh-CN" dirty="0"/>
              <a:t>( void );</a:t>
            </a:r>
          </a:p>
          <a:p>
            <a:pPr lvl="3"/>
            <a:r>
              <a:rPr lang="zh-CN" altLang="en-US" dirty="0"/>
              <a:t>头文件：</a:t>
            </a:r>
            <a:r>
              <a:rPr lang="en-US" altLang="zh-CN" dirty="0"/>
              <a:t>&lt;</a:t>
            </a:r>
            <a:r>
              <a:rPr lang="en-US" altLang="zh-CN" dirty="0" err="1"/>
              <a:t>unistd.h</a:t>
            </a:r>
            <a:r>
              <a:rPr lang="en-US" altLang="zh-CN" dirty="0"/>
              <a:t>&gt;</a:t>
            </a:r>
          </a:p>
          <a:p>
            <a:pPr lvl="3"/>
            <a:r>
              <a:rPr lang="zh-CN" altLang="en-US" dirty="0"/>
              <a:t>功能：返回父进程的</a:t>
            </a:r>
            <a:r>
              <a:rPr lang="zh-CN" altLang="en-US" dirty="0" smtClean="0"/>
              <a:t>标识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利用</a:t>
            </a:r>
            <a:r>
              <a:rPr lang="en-US" altLang="zh-CN" dirty="0"/>
              <a:t>fork</a:t>
            </a:r>
            <a:r>
              <a:rPr lang="zh-CN" altLang="en-US" dirty="0"/>
              <a:t>创建进程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0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330</TotalTime>
  <Words>1072</Words>
  <Application>Microsoft Office PowerPoint</Application>
  <PresentationFormat>全屏显示(4:3)</PresentationFormat>
  <Paragraphs>91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方正姚体</vt:lpstr>
      <vt:lpstr>宋体</vt:lpstr>
      <vt:lpstr>Arial</vt:lpstr>
      <vt:lpstr>Georgia</vt:lpstr>
      <vt:lpstr>Times New Roman</vt:lpstr>
      <vt:lpstr>Trebuchet MS</vt:lpstr>
      <vt:lpstr>Wingdings</vt:lpstr>
      <vt:lpstr>气流</vt:lpstr>
      <vt:lpstr>操作系统实践</vt:lpstr>
      <vt:lpstr>本章目标</vt:lpstr>
      <vt:lpstr>第6章  多进程程序开发 </vt:lpstr>
      <vt:lpstr>实验1 利用fork创建进程</vt:lpstr>
      <vt:lpstr>实验1 利用fork创建进程</vt:lpstr>
      <vt:lpstr>实验1 利用fork创建进程</vt:lpstr>
      <vt:lpstr>实验1 利用fork创建进程</vt:lpstr>
      <vt:lpstr>实验1 利用fork创建进程</vt:lpstr>
      <vt:lpstr>实验1 利用fork创建进程</vt:lpstr>
      <vt:lpstr>实验1 利用fork创建进程</vt:lpstr>
      <vt:lpstr>实验1 利用fork创建进程</vt:lpstr>
      <vt:lpstr>实验2 连续调用多次fork函数</vt:lpstr>
      <vt:lpstr>实验2 连续调用多次fork函数</vt:lpstr>
      <vt:lpstr>实验2 连续调用多次fork函数</vt:lpstr>
      <vt:lpstr>实验3 启动外部程序</vt:lpstr>
      <vt:lpstr>实验3 启动外部程序</vt:lpstr>
      <vt:lpstr>实验3 启动外部程序</vt:lpstr>
      <vt:lpstr>实验3 启动外部程序</vt:lpstr>
      <vt:lpstr>第6章 多进程程序开发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操作系统实践</dc:title>
  <dc:creator>xjlee</dc:creator>
  <cp:lastModifiedBy>lizhe</cp:lastModifiedBy>
  <cp:revision>30</cp:revision>
  <dcterms:created xsi:type="dcterms:W3CDTF">2015-09-06T03:04:28Z</dcterms:created>
  <dcterms:modified xsi:type="dcterms:W3CDTF">2015-09-17T06:20:13Z</dcterms:modified>
</cp:coreProperties>
</file>