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9" r:id="rId2"/>
    <p:sldId id="260" r:id="rId3"/>
    <p:sldId id="270" r:id="rId4"/>
    <p:sldId id="261" r:id="rId5"/>
    <p:sldId id="262" r:id="rId6"/>
    <p:sldId id="264" r:id="rId7"/>
    <p:sldId id="287" r:id="rId8"/>
    <p:sldId id="288" r:id="rId9"/>
    <p:sldId id="289" r:id="rId10"/>
    <p:sldId id="294" r:id="rId11"/>
    <p:sldId id="290" r:id="rId12"/>
    <p:sldId id="291" r:id="rId13"/>
    <p:sldId id="293" r:id="rId14"/>
    <p:sldId id="266" r:id="rId15"/>
    <p:sldId id="271" r:id="rId16"/>
    <p:sldId id="272" r:id="rId17"/>
    <p:sldId id="274" r:id="rId18"/>
    <p:sldId id="295" r:id="rId19"/>
    <p:sldId id="296" r:id="rId20"/>
    <p:sldId id="298" r:id="rId21"/>
    <p:sldId id="299" r:id="rId22"/>
    <p:sldId id="300" r:id="rId23"/>
    <p:sldId id="297" r:id="rId24"/>
    <p:sldId id="301" r:id="rId25"/>
    <p:sldId id="276" r:id="rId26"/>
    <p:sldId id="279" r:id="rId27"/>
    <p:sldId id="280" r:id="rId28"/>
    <p:sldId id="284" r:id="rId29"/>
    <p:sldId id="28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2984801"/>
            <a:ext cx="7128792" cy="882119"/>
          </a:xfrm>
        </p:spPr>
        <p:txBody>
          <a:bodyPr>
            <a:noAutofit/>
          </a:bodyPr>
          <a:lstStyle>
            <a:lvl1pPr marL="0" indent="0" algn="ctr">
              <a:buNone/>
              <a:defRPr sz="3600">
                <a:solidFill>
                  <a:srgbClr val="00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5" name="Footer Placeholder 4"/>
          <p:cNvSpPr>
            <a:spLocks noGrp="1"/>
          </p:cNvSpPr>
          <p:nvPr>
            <p:ph type="ftr" sz="quarter" idx="11"/>
          </p:nvPr>
        </p:nvSpPr>
        <p:spPr>
          <a:xfrm>
            <a:off x="2659359" y="5517232"/>
            <a:ext cx="3352801" cy="365125"/>
          </a:xfrm>
        </p:spPr>
        <p:txBody>
          <a:bodyPr/>
          <a:lstStyle>
            <a:lvl1pPr>
              <a:defRPr sz="1800">
                <a:solidFill>
                  <a:schemeClr val="tx1"/>
                </a:solidFill>
              </a:defRPr>
            </a:lvl1pPr>
          </a:lstStyle>
          <a:p>
            <a:pPr algn="ctr"/>
            <a:r>
              <a:rPr lang="zh-CN" altLang="en-US" dirty="0" smtClean="0"/>
              <a:t>山东科技大学操作系统教研组</a:t>
            </a:r>
            <a:endParaRPr lang="zh-CN" altLang="en-US" dirty="0"/>
          </a:p>
        </p:txBody>
      </p:sp>
      <p:sp>
        <p:nvSpPr>
          <p:cNvPr id="2" name="Title 1"/>
          <p:cNvSpPr>
            <a:spLocks noGrp="1"/>
          </p:cNvSpPr>
          <p:nvPr>
            <p:ph type="ctrTitle"/>
          </p:nvPr>
        </p:nvSpPr>
        <p:spPr>
          <a:xfrm>
            <a:off x="984324" y="859144"/>
            <a:ext cx="7175351" cy="1793167"/>
          </a:xfrm>
          <a:effectLst/>
        </p:spPr>
        <p:txBody>
          <a:bodyPr>
            <a:noAutofit/>
          </a:bodyPr>
          <a:lstStyle>
            <a:lvl1pPr marL="182880" indent="0" algn="ctr">
              <a:buFontTx/>
              <a:buNone/>
              <a:defRPr sz="5400"/>
            </a:lvl1p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539552" y="1268760"/>
            <a:ext cx="7920880" cy="4536504"/>
          </a:xfrm>
        </p:spPr>
        <p:txBody>
          <a:bodyPr/>
          <a:lstStyle>
            <a:lvl1pPr marL="228600" indent="-182880">
              <a:lnSpc>
                <a:spcPct val="150000"/>
              </a:lnSpc>
              <a:buFont typeface="Wingdings" panose="05000000000000000000" pitchFamily="2" charset="2"/>
              <a:buChar char="n"/>
              <a:defRPr sz="2800" b="1">
                <a:solidFill>
                  <a:schemeClr val="bg2">
                    <a:lumMod val="50000"/>
                  </a:schemeClr>
                </a:solidFill>
                <a:latin typeface="宋体" panose="02010600030101010101" pitchFamily="2" charset="-122"/>
                <a:ea typeface="宋体" panose="02010600030101010101" pitchFamily="2" charset="-122"/>
              </a:defRPr>
            </a:lvl1pPr>
            <a:lvl2pPr marL="548640" indent="-182880">
              <a:lnSpc>
                <a:spcPct val="150000"/>
              </a:lnSpc>
              <a:buFont typeface="Wingdings" panose="05000000000000000000" pitchFamily="2" charset="2"/>
              <a:buChar char="ü"/>
              <a:defRPr sz="2400" b="1">
                <a:solidFill>
                  <a:srgbClr val="002060"/>
                </a:solidFill>
                <a:latin typeface="宋体" panose="02010600030101010101" pitchFamily="2" charset="-122"/>
                <a:ea typeface="宋体" panose="02010600030101010101" pitchFamily="2" charset="-122"/>
              </a:defRPr>
            </a:lvl2pPr>
            <a:lvl3pPr marL="822960" indent="-182880">
              <a:lnSpc>
                <a:spcPct val="150000"/>
              </a:lnSpc>
              <a:buFont typeface="Arial" panose="020B0604020202020204" pitchFamily="34" charset="0"/>
              <a:buChar char="•"/>
              <a:defRPr sz="2000" b="0">
                <a:solidFill>
                  <a:srgbClr val="0000CC"/>
                </a:solidFill>
                <a:latin typeface="宋体" panose="02010600030101010101" pitchFamily="2" charset="-122"/>
                <a:ea typeface="宋体" panose="02010600030101010101" pitchFamily="2" charset="-122"/>
              </a:defRPr>
            </a:lvl3pPr>
            <a:lvl4pPr marL="914400" indent="0">
              <a:lnSpc>
                <a:spcPct val="150000"/>
              </a:lnSpc>
              <a:buFontTx/>
              <a:buNone/>
              <a:defRPr sz="2000">
                <a:solidFill>
                  <a:schemeClr val="tx1"/>
                </a:solidFill>
                <a:latin typeface="宋体" panose="02010600030101010101" pitchFamily="2" charset="-122"/>
                <a:ea typeface="宋体" panose="02010600030101010101" pitchFamily="2" charset="-122"/>
              </a:defRPr>
            </a:lvl4pPr>
            <a:lvl5pPr marL="1389888" indent="-182880">
              <a:lnSpc>
                <a:spcPct val="150000"/>
              </a:lnSpc>
              <a:buFont typeface="Wingdings" panose="05000000000000000000" pitchFamily="2" charset="2"/>
              <a:buChar char="ü"/>
              <a:defRPr sz="1800">
                <a:solidFill>
                  <a:schemeClr val="tx1"/>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endParaRPr lang="en-US" altLang="zh-CN" dirty="0" smtClean="0"/>
          </a:p>
          <a:p>
            <a:pPr lvl="3"/>
            <a:r>
              <a:rPr lang="zh-CN" altLang="en-US" dirty="0" smtClean="0"/>
              <a:t>第四级</a:t>
            </a:r>
          </a:p>
        </p:txBody>
      </p:sp>
      <p:sp>
        <p:nvSpPr>
          <p:cNvPr id="4" name="日期占位符 3"/>
          <p:cNvSpPr>
            <a:spLocks noGrp="1"/>
          </p:cNvSpPr>
          <p:nvPr>
            <p:ph type="dt" sz="half" idx="14"/>
          </p:nvPr>
        </p:nvSpPr>
        <p:spPr/>
        <p:txBody>
          <a:bodyPr/>
          <a:lstStyle/>
          <a:p>
            <a:fld id="{530820CF-B880-4189-942D-D702A7CBA730}" type="datetimeFigureOut">
              <a:rPr lang="zh-CN" altLang="en-US" smtClean="0"/>
              <a:t>2015/9/17</a:t>
            </a:fld>
            <a:endParaRPr lang="zh-CN" altLang="en-US"/>
          </a:p>
        </p:txBody>
      </p:sp>
      <p:sp>
        <p:nvSpPr>
          <p:cNvPr id="5" name="页脚占位符 4"/>
          <p:cNvSpPr>
            <a:spLocks noGrp="1"/>
          </p:cNvSpPr>
          <p:nvPr>
            <p:ph type="ftr" sz="quarter" idx="15"/>
          </p:nvPr>
        </p:nvSpPr>
        <p:spPr/>
        <p:txBody>
          <a:bodyPr/>
          <a:lstStyle>
            <a:lvl1pPr>
              <a:defRPr b="0">
                <a:solidFill>
                  <a:schemeClr val="tx1"/>
                </a:solidFill>
              </a:defRPr>
            </a:lvl1pPr>
          </a:lstStyle>
          <a:p>
            <a:r>
              <a:rPr lang="zh-CN" altLang="en-US" smtClean="0"/>
              <a:t>操作系统实践</a:t>
            </a:r>
            <a:endParaRPr lang="zh-CN" altLang="en-US" dirty="0"/>
          </a:p>
        </p:txBody>
      </p:sp>
      <p:sp>
        <p:nvSpPr>
          <p:cNvPr id="6" name="灯片编号占位符 5"/>
          <p:cNvSpPr>
            <a:spLocks noGrp="1"/>
          </p:cNvSpPr>
          <p:nvPr>
            <p:ph type="sldNum" sz="quarter" idx="16"/>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a:xfrm>
            <a:off x="611560" y="260648"/>
            <a:ext cx="7920880" cy="792088"/>
          </a:xfrm>
        </p:spPr>
        <p:txBody>
          <a:bodyPr/>
          <a:lstStyle>
            <a:lvl1pPr marL="0" indent="0" algn="ctr">
              <a:buFontTx/>
              <a:buNone/>
              <a:defRPr sz="3600">
                <a:solidFill>
                  <a:srgbClr val="008000"/>
                </a:solidFill>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539552" y="1268760"/>
            <a:ext cx="7920880" cy="4536504"/>
          </a:xfrm>
        </p:spPr>
        <p:txBody>
          <a:bodyPr/>
          <a:lstStyle>
            <a:lvl1pPr marL="228600" indent="-182880">
              <a:lnSpc>
                <a:spcPct val="150000"/>
              </a:lnSpc>
              <a:buFont typeface="Wingdings" panose="05000000000000000000" pitchFamily="2" charset="2"/>
              <a:buChar char="n"/>
              <a:defRPr sz="2800" b="1">
                <a:solidFill>
                  <a:schemeClr val="bg2">
                    <a:lumMod val="50000"/>
                  </a:schemeClr>
                </a:solidFill>
                <a:latin typeface="宋体" panose="02010600030101010101" pitchFamily="2" charset="-122"/>
                <a:ea typeface="宋体" panose="02010600030101010101" pitchFamily="2" charset="-122"/>
              </a:defRPr>
            </a:lvl1pPr>
            <a:lvl2pPr marL="548640" indent="-182880">
              <a:lnSpc>
                <a:spcPct val="150000"/>
              </a:lnSpc>
              <a:buFont typeface="Wingdings" panose="05000000000000000000" pitchFamily="2" charset="2"/>
              <a:buChar char="ü"/>
              <a:defRPr sz="2400" b="1">
                <a:solidFill>
                  <a:srgbClr val="002060"/>
                </a:solidFill>
                <a:latin typeface="宋体" panose="02010600030101010101" pitchFamily="2" charset="-122"/>
                <a:ea typeface="宋体" panose="02010600030101010101" pitchFamily="2" charset="-122"/>
              </a:defRPr>
            </a:lvl2pPr>
            <a:lvl3pPr marL="822960" indent="-182880">
              <a:lnSpc>
                <a:spcPct val="150000"/>
              </a:lnSpc>
              <a:buFont typeface="Arial" panose="020B0604020202020204" pitchFamily="34" charset="0"/>
              <a:buChar char="•"/>
              <a:defRPr sz="2000" b="0">
                <a:solidFill>
                  <a:schemeClr val="tx1"/>
                </a:solidFill>
                <a:latin typeface="宋体" panose="02010600030101010101" pitchFamily="2" charset="-122"/>
                <a:ea typeface="宋体" panose="02010600030101010101" pitchFamily="2" charset="-122"/>
              </a:defRPr>
            </a:lvl3pPr>
            <a:lvl4pPr marL="1097280" indent="-182880">
              <a:lnSpc>
                <a:spcPct val="150000"/>
              </a:lnSpc>
              <a:buFont typeface="Wingdings" panose="05000000000000000000" pitchFamily="2" charset="2"/>
              <a:buChar char="l"/>
              <a:defRPr sz="1800">
                <a:solidFill>
                  <a:schemeClr val="tx1"/>
                </a:solidFill>
                <a:latin typeface="宋体" panose="02010600030101010101" pitchFamily="2" charset="-122"/>
                <a:ea typeface="宋体" panose="02010600030101010101" pitchFamily="2" charset="-122"/>
              </a:defRPr>
            </a:lvl4pPr>
            <a:lvl5pPr marL="1389888" indent="-182880">
              <a:lnSpc>
                <a:spcPct val="150000"/>
              </a:lnSpc>
              <a:buFont typeface="Wingdings" panose="05000000000000000000" pitchFamily="2" charset="2"/>
              <a:buChar char="ü"/>
              <a:defRPr sz="1800">
                <a:solidFill>
                  <a:schemeClr val="tx1"/>
                </a:solidFill>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2" name="标题 1"/>
          <p:cNvSpPr>
            <a:spLocks noGrp="1"/>
          </p:cNvSpPr>
          <p:nvPr>
            <p:ph type="title"/>
          </p:nvPr>
        </p:nvSpPr>
        <p:spPr>
          <a:xfrm>
            <a:off x="539552" y="188640"/>
            <a:ext cx="7920880" cy="720080"/>
          </a:xfrm>
        </p:spPr>
        <p:txBody>
          <a:bodyPr/>
          <a:lstStyle>
            <a:lvl1pPr marL="0" indent="0" algn="ctr">
              <a:buFontTx/>
              <a:buNone/>
              <a:defRPr sz="3600">
                <a:solidFill>
                  <a:srgbClr val="008000"/>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4"/>
          </p:nvPr>
        </p:nvSpPr>
        <p:spPr/>
        <p:txBody>
          <a:bodyPr/>
          <a:lstStyle/>
          <a:p>
            <a:fld id="{530820CF-B880-4189-942D-D702A7CBA730}" type="datetimeFigureOut">
              <a:rPr lang="zh-CN" altLang="en-US" smtClean="0"/>
              <a:t>2015/9/17</a:t>
            </a:fld>
            <a:endParaRPr lang="zh-CN" altLang="en-US"/>
          </a:p>
        </p:txBody>
      </p:sp>
      <p:sp>
        <p:nvSpPr>
          <p:cNvPr id="7" name="页脚占位符 6"/>
          <p:cNvSpPr>
            <a:spLocks noGrp="1"/>
          </p:cNvSpPr>
          <p:nvPr>
            <p:ph type="ftr" sz="quarter" idx="15"/>
          </p:nvPr>
        </p:nvSpPr>
        <p:spPr>
          <a:xfrm>
            <a:off x="457199" y="6172200"/>
            <a:ext cx="3178697" cy="365125"/>
          </a:xfrm>
        </p:spPr>
        <p:txBody>
          <a:bodyPr/>
          <a:lstStyle/>
          <a:p>
            <a:r>
              <a:rPr lang="zh-CN" altLang="en-US" dirty="0" smtClean="0"/>
              <a:t>操作系统实践</a:t>
            </a:r>
            <a:endParaRPr lang="zh-CN" altLang="en-US" dirty="0"/>
          </a:p>
        </p:txBody>
      </p:sp>
      <p:sp>
        <p:nvSpPr>
          <p:cNvPr id="9" name="灯片编号占位符 8"/>
          <p:cNvSpPr>
            <a:spLocks noGrp="1"/>
          </p:cNvSpPr>
          <p:nvPr>
            <p:ph type="sldNum" sz="quarter" idx="16"/>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12878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2015/9/17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0528" y="-7147"/>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11560" y="116632"/>
            <a:ext cx="7920880" cy="1143000"/>
          </a:xfrm>
          <a:prstGeom prst="rect">
            <a:avLst/>
          </a:prstGeom>
          <a:effectLst/>
        </p:spPr>
        <p:txBody>
          <a:bodyPr vert="horz" lIns="91440" tIns="45720" rIns="91440" bIns="45720" rtlCol="0" anchor="t"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371600" y="1772816"/>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2015/9/17</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6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solidFill>
            <a:srgbClr val="C00000"/>
          </a:soli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899592" y="2984801"/>
            <a:ext cx="7704856" cy="882119"/>
          </a:xfrm>
        </p:spPr>
        <p:txBody>
          <a:bodyPr/>
          <a:lstStyle/>
          <a:p>
            <a:r>
              <a:rPr lang="zh-CN" altLang="en-US" dirty="0"/>
              <a:t>第</a:t>
            </a:r>
            <a:r>
              <a:rPr lang="en-US" altLang="zh-CN" dirty="0"/>
              <a:t>7</a:t>
            </a:r>
            <a:r>
              <a:rPr lang="zh-CN" altLang="en-US" dirty="0"/>
              <a:t>章 进程间通信</a:t>
            </a:r>
          </a:p>
        </p:txBody>
      </p:sp>
      <p:sp>
        <p:nvSpPr>
          <p:cNvPr id="4" name="标题 3"/>
          <p:cNvSpPr>
            <a:spLocks noGrp="1"/>
          </p:cNvSpPr>
          <p:nvPr>
            <p:ph type="ctrTitle"/>
          </p:nvPr>
        </p:nvSpPr>
        <p:spPr/>
        <p:txBody>
          <a:bodyPr/>
          <a:lstStyle/>
          <a:p>
            <a:r>
              <a:rPr lang="zh-CN" altLang="en-US" dirty="0" smtClean="0"/>
              <a:t>操作系统实践</a:t>
            </a:r>
            <a:endParaRPr lang="zh-CN" altLang="en-US" dirty="0"/>
          </a:p>
        </p:txBody>
      </p:sp>
      <p:sp>
        <p:nvSpPr>
          <p:cNvPr id="6" name="TextBox 5"/>
          <p:cNvSpPr txBox="1"/>
          <p:nvPr/>
        </p:nvSpPr>
        <p:spPr>
          <a:xfrm>
            <a:off x="2771800" y="5517449"/>
            <a:ext cx="3528392" cy="369332"/>
          </a:xfrm>
          <a:prstGeom prst="rect">
            <a:avLst/>
          </a:prstGeom>
          <a:noFill/>
        </p:spPr>
        <p:txBody>
          <a:bodyPr wrap="square" rtlCol="0">
            <a:spAutoFit/>
          </a:bodyPr>
          <a:lstStyle/>
          <a:p>
            <a:pPr algn="ctr"/>
            <a:r>
              <a:rPr lang="zh-CN" altLang="en-US" dirty="0" smtClean="0"/>
              <a:t>山东科技大学操作系统教研组</a:t>
            </a:r>
            <a:endParaRPr lang="zh-CN" altLang="en-US" dirty="0"/>
          </a:p>
        </p:txBody>
      </p:sp>
    </p:spTree>
    <p:extLst>
      <p:ext uri="{BB962C8B-B14F-4D97-AF65-F5344CB8AC3E}">
        <p14:creationId xmlns:p14="http://schemas.microsoft.com/office/powerpoint/2010/main" val="4148059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39552" y="1268760"/>
            <a:ext cx="8280920" cy="5184576"/>
          </a:xfrm>
        </p:spPr>
        <p:txBody>
          <a:bodyPr/>
          <a:lstStyle/>
          <a:p>
            <a:pPr lvl="2"/>
            <a:r>
              <a:rPr lang="en-US" altLang="zh-CN" dirty="0">
                <a:latin typeface="Calibri" panose="020F0502020204030204" pitchFamily="34" charset="0"/>
                <a:cs typeface="Calibri" panose="020F0502020204030204" pitchFamily="34" charset="0"/>
              </a:rPr>
              <a:t>int </a:t>
            </a:r>
            <a:r>
              <a:rPr lang="en-US" altLang="zh-CN" dirty="0">
                <a:latin typeface="Calibri" panose="020F0502020204030204" pitchFamily="34" charset="0"/>
                <a:cs typeface="Calibri" panose="020F0502020204030204" pitchFamily="34" charset="0"/>
              </a:rPr>
              <a:t>pclose(FILE *stream</a:t>
            </a:r>
            <a:r>
              <a:rPr lang="en-US" altLang="zh-CN" dirty="0">
                <a:latin typeface="Calibri" panose="020F0502020204030204" pitchFamily="34" charset="0"/>
                <a:cs typeface="Calibri" panose="020F0502020204030204" pitchFamily="34" charset="0"/>
              </a:rPr>
              <a:t>);</a:t>
            </a:r>
          </a:p>
          <a:p>
            <a:pPr lvl="3"/>
            <a:r>
              <a:rPr lang="en-US" altLang="zh-CN" dirty="0"/>
              <a:t>pclose</a:t>
            </a:r>
            <a:r>
              <a:rPr lang="zh-CN" altLang="en-US" dirty="0"/>
              <a:t>函数用于关闭由</a:t>
            </a:r>
            <a:r>
              <a:rPr lang="en-US" altLang="zh-CN" dirty="0"/>
              <a:t>popen</a:t>
            </a:r>
            <a:r>
              <a:rPr lang="zh-CN" altLang="en-US" dirty="0"/>
              <a:t>创建的关联文件流。</a:t>
            </a:r>
            <a:r>
              <a:rPr lang="en-US" altLang="zh-CN" dirty="0"/>
              <a:t>pclose</a:t>
            </a:r>
            <a:r>
              <a:rPr lang="zh-CN" altLang="en-US" dirty="0"/>
              <a:t>只在</a:t>
            </a:r>
            <a:r>
              <a:rPr lang="en-US" altLang="zh-CN" dirty="0"/>
              <a:t>popen</a:t>
            </a:r>
            <a:r>
              <a:rPr lang="zh-CN" altLang="en-US" dirty="0"/>
              <a:t>启动的进程结束后才返回，如果调用</a:t>
            </a:r>
            <a:r>
              <a:rPr lang="en-US" altLang="zh-CN" dirty="0"/>
              <a:t>pclose</a:t>
            </a:r>
            <a:r>
              <a:rPr lang="zh-CN" altLang="en-US" dirty="0"/>
              <a:t>时被调用进程仍在运行，</a:t>
            </a:r>
            <a:r>
              <a:rPr lang="en-US" altLang="zh-CN" dirty="0"/>
              <a:t>pclose</a:t>
            </a:r>
            <a:r>
              <a:rPr lang="zh-CN" altLang="en-US" dirty="0"/>
              <a:t>调用将等待该进程结束。它返回关闭的文件流所在进程的退出</a:t>
            </a:r>
            <a:r>
              <a:rPr lang="zh-CN" altLang="en-US" dirty="0" smtClean="0"/>
              <a:t>码</a:t>
            </a:r>
            <a:endParaRPr lang="en-US" altLang="zh-CN"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5376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124744"/>
            <a:ext cx="8352928" cy="5328592"/>
          </a:xfrm>
        </p:spPr>
        <p:txBody>
          <a:bodyPr>
            <a:normAutofit/>
          </a:bodyPr>
          <a:lstStyle/>
          <a:p>
            <a:pPr lvl="1"/>
            <a:r>
              <a:rPr lang="zh-CN" altLang="en-US" dirty="0"/>
              <a:t>无名管道的使用方法</a:t>
            </a:r>
            <a:r>
              <a:rPr lang="en-US" altLang="zh-CN" dirty="0" smtClean="0"/>
              <a:t>2</a:t>
            </a:r>
          </a:p>
          <a:p>
            <a:pPr lvl="2"/>
            <a:r>
              <a:rPr lang="en-US" altLang="zh-CN" dirty="0">
                <a:latin typeface="Calibri" panose="020F0502020204030204" pitchFamily="34" charset="0"/>
                <a:cs typeface="Calibri" panose="020F0502020204030204" pitchFamily="34" charset="0"/>
              </a:rPr>
              <a:t>int pipe(int </a:t>
            </a:r>
            <a:r>
              <a:rPr lang="en-US" altLang="zh-CN" dirty="0">
                <a:latin typeface="Calibri" panose="020F0502020204030204" pitchFamily="34" charset="0"/>
                <a:cs typeface="Calibri" panose="020F0502020204030204" pitchFamily="34" charset="0"/>
              </a:rPr>
              <a:t>pipefd[2]);</a:t>
            </a:r>
          </a:p>
          <a:p>
            <a:pPr lvl="3"/>
            <a:r>
              <a:rPr lang="en-US" altLang="zh-CN" dirty="0" smtClean="0"/>
              <a:t>pipe</a:t>
            </a:r>
            <a:r>
              <a:rPr lang="zh-CN" altLang="en-US" dirty="0" smtClean="0"/>
              <a:t>是对管道的一</a:t>
            </a:r>
            <a:r>
              <a:rPr lang="zh-CN" altLang="en-US" dirty="0"/>
              <a:t>个底层调用，</a:t>
            </a:r>
            <a:r>
              <a:rPr lang="zh-CN" altLang="en-US" dirty="0" smtClean="0"/>
              <a:t>功能是</a:t>
            </a:r>
            <a:r>
              <a:rPr lang="zh-CN" altLang="en-US" dirty="0"/>
              <a:t>创建一个用于进程间通信的管道。数组</a:t>
            </a:r>
            <a:r>
              <a:rPr lang="en-US" altLang="zh-CN" dirty="0"/>
              <a:t>pipefd</a:t>
            </a:r>
            <a:r>
              <a:rPr lang="zh-CN" altLang="en-US" dirty="0"/>
              <a:t>返回所创建管道的两个文件描述符，其中</a:t>
            </a:r>
            <a:r>
              <a:rPr lang="en-US" altLang="zh-CN" dirty="0"/>
              <a:t>pipefd[0]</a:t>
            </a:r>
            <a:r>
              <a:rPr lang="zh-CN" altLang="en-US" dirty="0"/>
              <a:t>表示管道的读端，而</a:t>
            </a:r>
            <a:r>
              <a:rPr lang="en-US" altLang="zh-CN" dirty="0"/>
              <a:t>pipefd[1]</a:t>
            </a:r>
            <a:r>
              <a:rPr lang="zh-CN" altLang="en-US" dirty="0"/>
              <a:t>表示管道的写端。从写端写入到管道中的数据由内核进行缓存，直到有进程从读端将数据读出</a:t>
            </a:r>
            <a:r>
              <a:rPr lang="zh-CN" altLang="en-US" dirty="0" smtClean="0"/>
              <a:t>。</a:t>
            </a:r>
            <a:endParaRPr lang="en-US" altLang="zh-CN" dirty="0" smtClean="0"/>
          </a:p>
          <a:p>
            <a:pPr lvl="2"/>
            <a:r>
              <a:rPr lang="en-US" altLang="zh-CN" dirty="0"/>
              <a:t>pipe</a:t>
            </a:r>
            <a:r>
              <a:rPr lang="zh-CN" altLang="en-US" dirty="0"/>
              <a:t>函数跟</a:t>
            </a:r>
            <a:r>
              <a:rPr lang="en-US" altLang="zh-CN" dirty="0"/>
              <a:t>popen</a:t>
            </a:r>
            <a:r>
              <a:rPr lang="zh-CN" altLang="en-US" dirty="0"/>
              <a:t>函数的一个重大区别是，</a:t>
            </a:r>
            <a:r>
              <a:rPr lang="en-US" altLang="zh-CN" dirty="0"/>
              <a:t>popen</a:t>
            </a:r>
            <a:r>
              <a:rPr lang="zh-CN" altLang="en-US" dirty="0"/>
              <a:t>函数是基于文件流（</a:t>
            </a:r>
            <a:r>
              <a:rPr lang="en-US" altLang="zh-CN" dirty="0"/>
              <a:t>FILE</a:t>
            </a:r>
            <a:r>
              <a:rPr lang="zh-CN" altLang="en-US" dirty="0"/>
              <a:t>）工作的，而</a:t>
            </a:r>
            <a:r>
              <a:rPr lang="en-US" altLang="zh-CN" dirty="0"/>
              <a:t>pipe</a:t>
            </a:r>
            <a:r>
              <a:rPr lang="zh-CN" altLang="en-US" dirty="0"/>
              <a:t>函数是基于文件描述符工作的，所以在使用</a:t>
            </a:r>
            <a:r>
              <a:rPr lang="en-US" altLang="zh-CN" dirty="0"/>
              <a:t>pipe</a:t>
            </a:r>
            <a:r>
              <a:rPr lang="zh-CN" altLang="en-US" dirty="0"/>
              <a:t>创建的管道要使用</a:t>
            </a:r>
            <a:r>
              <a:rPr lang="en-US" altLang="zh-CN" dirty="0"/>
              <a:t>read</a:t>
            </a:r>
            <a:r>
              <a:rPr lang="zh-CN" altLang="en-US" dirty="0"/>
              <a:t>和</a:t>
            </a:r>
            <a:r>
              <a:rPr lang="en-US" altLang="zh-CN" dirty="0"/>
              <a:t>write</a:t>
            </a:r>
            <a:r>
              <a:rPr lang="zh-CN" altLang="en-US" dirty="0"/>
              <a:t>调用来读取和发送数据。</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6997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124744"/>
            <a:ext cx="8496944" cy="5184576"/>
          </a:xfrm>
        </p:spPr>
        <p:txBody>
          <a:bodyPr/>
          <a:lstStyle/>
          <a:p>
            <a:pPr lvl="1"/>
            <a:r>
              <a:rPr lang="zh-CN" altLang="en-US" dirty="0"/>
              <a:t>命名管道</a:t>
            </a:r>
            <a:r>
              <a:rPr lang="zh-CN" altLang="en-US" dirty="0" smtClean="0"/>
              <a:t>相关函数</a:t>
            </a:r>
            <a:endParaRPr lang="en-US" altLang="zh-CN" dirty="0" smtClean="0"/>
          </a:p>
          <a:p>
            <a:pPr lvl="2"/>
            <a:r>
              <a:rPr lang="fr-FR" altLang="zh-CN" dirty="0">
                <a:latin typeface="Calibri" panose="020F0502020204030204" pitchFamily="34" charset="0"/>
                <a:cs typeface="Calibri" panose="020F0502020204030204" pitchFamily="34" charset="0"/>
              </a:rPr>
              <a:t>int mkfifo(const char *pathname, mode_t mode</a:t>
            </a:r>
            <a:r>
              <a:rPr lang="fr-FR" altLang="zh-CN" dirty="0">
                <a:latin typeface="Calibri" panose="020F0502020204030204" pitchFamily="34" charset="0"/>
                <a:cs typeface="Calibri" panose="020F0502020204030204" pitchFamily="34" charset="0"/>
              </a:rPr>
              <a:t>);</a:t>
            </a:r>
          </a:p>
          <a:p>
            <a:pPr lvl="3"/>
            <a:r>
              <a:rPr lang="zh-CN" altLang="en-US" dirty="0" smtClean="0"/>
              <a:t>功能</a:t>
            </a:r>
            <a:r>
              <a:rPr lang="zh-CN" altLang="en-US" dirty="0"/>
              <a:t>是创建一个</a:t>
            </a:r>
            <a:r>
              <a:rPr lang="en-US" altLang="zh-CN" dirty="0"/>
              <a:t>FIFO</a:t>
            </a:r>
            <a:r>
              <a:rPr lang="zh-CN" altLang="en-US" dirty="0"/>
              <a:t>特殊文件，也就是命名管道，该文件的名称为第一个参数</a:t>
            </a:r>
            <a:r>
              <a:rPr lang="en-US" altLang="zh-CN" dirty="0"/>
              <a:t>pathname</a:t>
            </a:r>
            <a:r>
              <a:rPr lang="zh-CN" altLang="en-US" dirty="0"/>
              <a:t>，第二参数</a:t>
            </a:r>
            <a:r>
              <a:rPr lang="en-US" altLang="zh-CN" dirty="0"/>
              <a:t>mode</a:t>
            </a:r>
            <a:r>
              <a:rPr lang="zh-CN" altLang="en-US" dirty="0"/>
              <a:t>指明该文件的权限</a:t>
            </a:r>
            <a:r>
              <a:rPr lang="zh-CN" altLang="en-US" dirty="0" smtClean="0"/>
              <a:t>。</a:t>
            </a:r>
            <a:endParaRPr lang="en-US" altLang="zh-CN" dirty="0" smtClean="0"/>
          </a:p>
          <a:p>
            <a:pPr lvl="2"/>
            <a:r>
              <a:rPr lang="zh-CN" altLang="en-US" dirty="0"/>
              <a:t>命名管道在使用</a:t>
            </a:r>
            <a:r>
              <a:rPr lang="zh-CN" altLang="en-US" dirty="0" smtClean="0"/>
              <a:t>之前必须打开</a:t>
            </a:r>
            <a:endParaRPr lang="en-US" altLang="zh-CN" dirty="0" smtClean="0"/>
          </a:p>
          <a:p>
            <a:pPr lvl="3"/>
            <a:r>
              <a:rPr lang="en-US" altLang="zh-CN" dirty="0" smtClean="0">
                <a:latin typeface="Calibri" panose="020F0502020204030204" pitchFamily="34" charset="0"/>
                <a:cs typeface="Calibri" panose="020F0502020204030204" pitchFamily="34" charset="0"/>
              </a:rPr>
              <a:t>open(const </a:t>
            </a:r>
            <a:r>
              <a:rPr lang="en-US" altLang="zh-CN" dirty="0">
                <a:latin typeface="Calibri" panose="020F0502020204030204" pitchFamily="34" charset="0"/>
                <a:cs typeface="Calibri" panose="020F0502020204030204" pitchFamily="34" charset="0"/>
              </a:rPr>
              <a:t>char * pathname, O_RDONLY); </a:t>
            </a:r>
          </a:p>
          <a:p>
            <a:pPr lvl="3"/>
            <a:r>
              <a:rPr lang="en-US" altLang="zh-CN" dirty="0" smtClean="0">
                <a:latin typeface="Calibri" panose="020F0502020204030204" pitchFamily="34" charset="0"/>
                <a:cs typeface="Calibri" panose="020F0502020204030204" pitchFamily="34" charset="0"/>
              </a:rPr>
              <a:t>open(const </a:t>
            </a:r>
            <a:r>
              <a:rPr lang="en-US" altLang="zh-CN" dirty="0">
                <a:latin typeface="Calibri" panose="020F0502020204030204" pitchFamily="34" charset="0"/>
                <a:cs typeface="Calibri" panose="020F0502020204030204" pitchFamily="34" charset="0"/>
              </a:rPr>
              <a:t>char * pathname, O_RDONLY | O_NONBLOCK);  </a:t>
            </a:r>
          </a:p>
          <a:p>
            <a:pPr lvl="3"/>
            <a:r>
              <a:rPr lang="en-US" altLang="zh-CN" dirty="0" smtClean="0">
                <a:latin typeface="Calibri" panose="020F0502020204030204" pitchFamily="34" charset="0"/>
                <a:cs typeface="Calibri" panose="020F0502020204030204" pitchFamily="34" charset="0"/>
              </a:rPr>
              <a:t>open(const </a:t>
            </a:r>
            <a:r>
              <a:rPr lang="en-US" altLang="zh-CN" dirty="0">
                <a:latin typeface="Calibri" panose="020F0502020204030204" pitchFamily="34" charset="0"/>
                <a:cs typeface="Calibri" panose="020F0502020204030204" pitchFamily="34" charset="0"/>
              </a:rPr>
              <a:t>char * pathname, O_WRONLY);  </a:t>
            </a:r>
          </a:p>
          <a:p>
            <a:pPr lvl="3"/>
            <a:r>
              <a:rPr lang="en-US" altLang="zh-CN" dirty="0" smtClean="0">
                <a:latin typeface="Calibri" panose="020F0502020204030204" pitchFamily="34" charset="0"/>
                <a:cs typeface="Calibri" panose="020F0502020204030204" pitchFamily="34" charset="0"/>
              </a:rPr>
              <a:t>open(const </a:t>
            </a:r>
            <a:r>
              <a:rPr lang="en-US" altLang="zh-CN" dirty="0">
                <a:latin typeface="Calibri" panose="020F0502020204030204" pitchFamily="34" charset="0"/>
                <a:cs typeface="Calibri" panose="020F0502020204030204" pitchFamily="34" charset="0"/>
              </a:rPr>
              <a:t>char * pathname, O_WRONLY | O_NONBLOCK); </a:t>
            </a:r>
            <a:endParaRPr lang="en-US" altLang="zh-CN" dirty="0" smtClean="0">
              <a:latin typeface="Calibri" panose="020F0502020204030204" pitchFamily="34" charset="0"/>
              <a:cs typeface="Calibri" panose="020F0502020204030204" pitchFamily="34" charset="0"/>
            </a:endParaRPr>
          </a:p>
          <a:p>
            <a:pPr lvl="2"/>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7379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pPr lvl="1"/>
            <a:r>
              <a:rPr lang="zh-CN" altLang="en-US" dirty="0"/>
              <a:t>基于管道的</a:t>
            </a:r>
            <a:r>
              <a:rPr lang="zh-CN" altLang="en-US" dirty="0" smtClean="0"/>
              <a:t>双向通信</a:t>
            </a:r>
            <a:endParaRPr lang="en-US" altLang="zh-CN" dirty="0" smtClean="0"/>
          </a:p>
          <a:p>
            <a:pPr lvl="2"/>
            <a:r>
              <a:rPr lang="zh-CN" altLang="en-US" dirty="0" smtClean="0"/>
              <a:t>实现</a:t>
            </a:r>
            <a:r>
              <a:rPr lang="zh-CN" altLang="en-US" dirty="0"/>
              <a:t>服务器与客户端的双向传输</a:t>
            </a:r>
            <a:r>
              <a:rPr lang="zh-CN" altLang="en-US" dirty="0" smtClean="0"/>
              <a:t>，需要</a:t>
            </a:r>
            <a:r>
              <a:rPr lang="zh-CN" altLang="en-US" dirty="0"/>
              <a:t>两个管道。一个管道用于从客户端向服务器传送数据，客户端使用管道的写端，服务器使用管道的读端；另一个管道实现从服务器到客户端的数据传送，服务器使用管道的写端，客户端使用管道的读端。</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2274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实验步骤</a:t>
            </a:r>
            <a:endParaRPr lang="en-US" altLang="zh-CN" dirty="0" smtClean="0"/>
          </a:p>
          <a:p>
            <a:pPr lvl="1"/>
            <a:r>
              <a:rPr lang="zh-CN" altLang="en-US" dirty="0" smtClean="0"/>
              <a:t>编译</a:t>
            </a:r>
            <a:r>
              <a:rPr lang="zh-CN" altLang="en-US" dirty="0"/>
              <a:t>、运行电子资源中“</a:t>
            </a:r>
            <a:r>
              <a:rPr lang="en-US" altLang="zh-CN" dirty="0"/>
              <a:t>/</a:t>
            </a:r>
            <a:r>
              <a:rPr lang="zh-CN" altLang="en-US" dirty="0"/>
              <a:t>源代码</a:t>
            </a:r>
            <a:r>
              <a:rPr lang="en-US" altLang="zh-CN" dirty="0"/>
              <a:t>/ch07/exp1/”</a:t>
            </a:r>
            <a:r>
              <a:rPr lang="zh-CN" altLang="en-US" dirty="0"/>
              <a:t>目录下的</a:t>
            </a:r>
            <a:r>
              <a:rPr lang="zh-CN" altLang="en-US" dirty="0" smtClean="0"/>
              <a:t>文件，</a:t>
            </a:r>
            <a:r>
              <a:rPr lang="zh-CN" altLang="en-US" dirty="0"/>
              <a:t>观察实验</a:t>
            </a:r>
            <a:r>
              <a:rPr lang="zh-CN" altLang="en-US" dirty="0" smtClean="0"/>
              <a:t>现象。</a:t>
            </a:r>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808163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实验目的</a:t>
            </a:r>
            <a:endParaRPr lang="en-US" altLang="zh-CN" dirty="0" smtClean="0"/>
          </a:p>
          <a:p>
            <a:pPr lvl="1"/>
            <a:r>
              <a:rPr lang="zh-CN" altLang="en-US" dirty="0"/>
              <a:t>理解并掌握本地文件套接字的使用</a:t>
            </a:r>
            <a:r>
              <a:rPr lang="zh-CN" altLang="en-US" dirty="0" smtClean="0"/>
              <a:t>方法</a:t>
            </a:r>
            <a:endParaRPr lang="en-US" altLang="zh-CN" dirty="0" smtClean="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2  </a:t>
            </a:r>
            <a:r>
              <a:rPr lang="zh-CN" altLang="en-US" dirty="0" smtClean="0"/>
              <a:t>文件</a:t>
            </a:r>
            <a:r>
              <a:rPr lang="zh-CN" altLang="en-US" dirty="0"/>
              <a:t>套接字通信</a:t>
            </a:r>
            <a:br>
              <a:rPr lang="zh-CN" altLang="en-US" dirty="0"/>
            </a:br>
            <a:endParaRPr lang="zh-CN" altLang="en-US" dirty="0"/>
          </a:p>
        </p:txBody>
      </p:sp>
    </p:spTree>
    <p:extLst>
      <p:ext uri="{BB962C8B-B14F-4D97-AF65-F5344CB8AC3E}">
        <p14:creationId xmlns:p14="http://schemas.microsoft.com/office/powerpoint/2010/main" val="3900872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实验内容</a:t>
            </a:r>
            <a:endParaRPr lang="en-US" altLang="zh-CN" dirty="0" smtClean="0"/>
          </a:p>
          <a:p>
            <a:pPr lvl="1"/>
            <a:r>
              <a:rPr lang="zh-CN" altLang="en-US" dirty="0" smtClean="0"/>
              <a:t>利用文件套接字实现本地进程间通信</a:t>
            </a:r>
            <a:endParaRPr lang="en-US" altLang="zh-CN" dirty="0" smtClean="0"/>
          </a:p>
          <a:p>
            <a:endParaRPr lang="zh-CN" altLang="en-US"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420612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544" y="980728"/>
            <a:ext cx="8352928" cy="5256584"/>
          </a:xfrm>
        </p:spPr>
        <p:txBody>
          <a:bodyPr>
            <a:normAutofit/>
          </a:bodyPr>
          <a:lstStyle/>
          <a:p>
            <a:r>
              <a:rPr lang="zh-CN" altLang="en-US" dirty="0" smtClean="0"/>
              <a:t>原理</a:t>
            </a:r>
            <a:endParaRPr lang="en-US" altLang="zh-CN" dirty="0" smtClean="0"/>
          </a:p>
          <a:p>
            <a:pPr lvl="1"/>
            <a:r>
              <a:rPr lang="zh-CN" altLang="en-US" dirty="0" smtClean="0"/>
              <a:t>什么是套接字（</a:t>
            </a:r>
            <a:r>
              <a:rPr lang="en-US" altLang="zh-CN" dirty="0"/>
              <a:t>socket</a:t>
            </a:r>
            <a:r>
              <a:rPr lang="zh-CN" altLang="en-US" dirty="0" smtClean="0"/>
              <a:t>）</a:t>
            </a:r>
            <a:endParaRPr lang="en-US" altLang="zh-CN" dirty="0" smtClean="0"/>
          </a:p>
          <a:p>
            <a:pPr lvl="2"/>
            <a:r>
              <a:rPr lang="en-US" altLang="zh-CN" dirty="0" smtClean="0"/>
              <a:t>socket</a:t>
            </a:r>
            <a:r>
              <a:rPr lang="zh-CN" altLang="en-US" dirty="0"/>
              <a:t>可以看作进程访问系统网络组件的接口，它有相应的一块内存，其中存放了它的各种属性。进程对</a:t>
            </a:r>
            <a:r>
              <a:rPr lang="en-US" altLang="zh-CN" dirty="0"/>
              <a:t>socket</a:t>
            </a:r>
            <a:r>
              <a:rPr lang="zh-CN" altLang="en-US" dirty="0"/>
              <a:t>的各种操作将转换为对网络组件的操作，从而通过网络收发数据。当属于不同进程的两个套接字之间建立了一个连接，那么，这两个进程就可以通过这一对套接字进行通信了。一个进程可以创建多个套接字，分别用于不同的通信目的。一个通信连接关联一对且只能是一对套接字。</a:t>
            </a:r>
            <a:endParaRPr lang="en-US" altLang="zh-CN" dirty="0" smtClean="0"/>
          </a:p>
          <a:p>
            <a:pPr lvl="2"/>
            <a:r>
              <a:rPr lang="zh-CN" altLang="en-US" dirty="0" smtClean="0"/>
              <a:t>套</a:t>
            </a:r>
            <a:r>
              <a:rPr lang="zh-CN" altLang="en-US" dirty="0"/>
              <a:t>接字不仅可用于本地通信，更可以用于网络</a:t>
            </a:r>
            <a:r>
              <a:rPr lang="zh-CN" altLang="en-US" dirty="0" smtClean="0"/>
              <a:t>通信</a:t>
            </a:r>
            <a:endParaRPr lang="en-US" altLang="zh-CN" dirty="0" smtClean="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809832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lvl="1"/>
            <a:r>
              <a:rPr lang="zh-CN" altLang="en-US" dirty="0"/>
              <a:t>客户</a:t>
            </a:r>
            <a:r>
              <a:rPr lang="en-US" altLang="zh-CN" dirty="0"/>
              <a:t>/</a:t>
            </a:r>
            <a:r>
              <a:rPr lang="zh-CN" altLang="en-US" dirty="0"/>
              <a:t>服务器</a:t>
            </a:r>
            <a:r>
              <a:rPr lang="zh-CN" altLang="en-US" dirty="0" smtClean="0"/>
              <a:t>模型（</a:t>
            </a:r>
            <a:r>
              <a:rPr lang="en-US" altLang="zh-CN" dirty="0"/>
              <a:t>Client/Server</a:t>
            </a:r>
            <a:r>
              <a:rPr lang="zh-CN" altLang="en-US" dirty="0" smtClean="0"/>
              <a:t>）</a:t>
            </a:r>
            <a:endParaRPr lang="en-US" altLang="zh-CN" dirty="0" smtClean="0"/>
          </a:p>
          <a:p>
            <a:pPr lvl="2"/>
            <a:r>
              <a:rPr lang="zh-CN" altLang="en-US" dirty="0"/>
              <a:t>在进行通信的两个进程中，主动发起通信请求的一方称为</a:t>
            </a:r>
            <a:r>
              <a:rPr lang="zh-CN" altLang="en-US" b="1" dirty="0">
                <a:latin typeface="楷体" panose="02010609060101010101" pitchFamily="49" charset="-122"/>
                <a:ea typeface="楷体" panose="02010609060101010101" pitchFamily="49" charset="-122"/>
              </a:rPr>
              <a:t>客户</a:t>
            </a:r>
            <a:r>
              <a:rPr lang="zh-CN" altLang="en-US" dirty="0"/>
              <a:t>，被动响应的一方称为</a:t>
            </a:r>
            <a:r>
              <a:rPr lang="zh-CN" altLang="en-US" b="1" dirty="0">
                <a:latin typeface="楷体" panose="02010609060101010101" pitchFamily="49" charset="-122"/>
                <a:ea typeface="楷体" panose="02010609060101010101" pitchFamily="49" charset="-122"/>
              </a:rPr>
              <a:t>服务器</a:t>
            </a:r>
            <a:r>
              <a:rPr lang="zh-CN" altLang="en-US" dirty="0"/>
              <a:t>。它们既可以是处在同一台计算机上的两个进程，也可以分别处于网络环境下的不同主机上。这种通信模型叫作</a:t>
            </a:r>
            <a:r>
              <a:rPr lang="zh-CN" altLang="en-US" b="1" dirty="0">
                <a:latin typeface="楷体" panose="02010609060101010101" pitchFamily="49" charset="-122"/>
                <a:ea typeface="楷体" panose="02010609060101010101" pitchFamily="49" charset="-122"/>
              </a:rPr>
              <a:t>客户</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服务器模型</a:t>
            </a:r>
            <a:r>
              <a:rPr lang="zh-CN" altLang="en-US" dirty="0"/>
              <a:t>，即</a:t>
            </a:r>
            <a:r>
              <a:rPr lang="en-US" altLang="zh-CN" b="1" dirty="0">
                <a:latin typeface="楷体" panose="02010609060101010101" pitchFamily="49" charset="-122"/>
                <a:ea typeface="楷体" panose="02010609060101010101" pitchFamily="49" charset="-122"/>
              </a:rPr>
              <a:t>Client/Server</a:t>
            </a:r>
            <a:r>
              <a:rPr lang="zh-CN" altLang="en-US" b="1" dirty="0">
                <a:latin typeface="楷体" panose="02010609060101010101" pitchFamily="49" charset="-122"/>
                <a:ea typeface="楷体" panose="02010609060101010101" pitchFamily="49" charset="-122"/>
              </a:rPr>
              <a:t>模型</a:t>
            </a:r>
            <a:r>
              <a:rPr lang="zh-CN" altLang="en-US" dirty="0"/>
              <a:t>（简称</a:t>
            </a:r>
            <a:r>
              <a:rPr lang="en-US" altLang="zh-CN" b="1" dirty="0">
                <a:latin typeface="楷体" panose="02010609060101010101" pitchFamily="49" charset="-122"/>
                <a:ea typeface="楷体" panose="02010609060101010101" pitchFamily="49" charset="-122"/>
              </a:rPr>
              <a:t>C/S</a:t>
            </a:r>
            <a:r>
              <a:rPr lang="zh-CN" altLang="en-US" b="1" dirty="0">
                <a:latin typeface="楷体" panose="02010609060101010101" pitchFamily="49" charset="-122"/>
                <a:ea typeface="楷体" panose="02010609060101010101" pitchFamily="49" charset="-122"/>
              </a:rPr>
              <a:t>模型</a:t>
            </a:r>
            <a:r>
              <a:rPr lang="zh-CN" altLang="en-US" dirty="0"/>
              <a:t>），是所有网络应用的基础。</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897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7544" y="692696"/>
            <a:ext cx="8352928" cy="5976664"/>
          </a:xfrm>
        </p:spPr>
        <p:txBody>
          <a:bodyPr>
            <a:normAutofit lnSpcReduction="10000"/>
          </a:bodyPr>
          <a:lstStyle/>
          <a:p>
            <a:pPr lvl="1"/>
            <a:r>
              <a:rPr lang="zh-CN" altLang="en-US" dirty="0" smtClean="0"/>
              <a:t>服务器实现</a:t>
            </a:r>
            <a:endParaRPr lang="en-US" altLang="zh-CN" dirty="0" smtClean="0"/>
          </a:p>
          <a:p>
            <a:pPr lvl="2"/>
            <a:r>
              <a:rPr lang="zh-CN" altLang="en-US" dirty="0"/>
              <a:t>第</a:t>
            </a:r>
            <a:r>
              <a:rPr lang="en-US" altLang="zh-CN" dirty="0"/>
              <a:t>1</a:t>
            </a:r>
            <a:r>
              <a:rPr lang="zh-CN" altLang="en-US" dirty="0"/>
              <a:t>步：创建套接</a:t>
            </a:r>
            <a:r>
              <a:rPr lang="zh-CN" altLang="en-US" dirty="0" smtClean="0"/>
              <a:t>字</a:t>
            </a:r>
            <a:endParaRPr lang="en-US" altLang="zh-CN" dirty="0" smtClean="0"/>
          </a:p>
          <a:p>
            <a:pPr marL="640080" lvl="2" indent="0">
              <a:buNone/>
            </a:pPr>
            <a:r>
              <a:rPr lang="en-US" altLang="zh-CN" dirty="0">
                <a:latin typeface="Calibri" panose="020F0502020204030204" pitchFamily="34" charset="0"/>
                <a:cs typeface="Calibri" panose="020F0502020204030204" pitchFamily="34" charset="0"/>
              </a:rPr>
              <a:t>int socket(int domain, int type, int protocol</a:t>
            </a:r>
            <a:r>
              <a:rPr lang="en-US" altLang="zh-CN" dirty="0" smtClean="0">
                <a:latin typeface="Calibri" panose="020F0502020204030204" pitchFamily="34" charset="0"/>
                <a:cs typeface="Calibri" panose="020F0502020204030204" pitchFamily="34" charset="0"/>
              </a:rPr>
              <a:t>);</a:t>
            </a:r>
          </a:p>
          <a:p>
            <a:pPr lvl="3"/>
            <a:r>
              <a:rPr lang="en-US" altLang="zh-CN" dirty="0"/>
              <a:t>socket</a:t>
            </a:r>
            <a:r>
              <a:rPr lang="zh-CN" altLang="en-US" dirty="0"/>
              <a:t>函数创建一个套接字，并返回一个套接字</a:t>
            </a:r>
            <a:r>
              <a:rPr lang="zh-CN" altLang="en-US" dirty="0" smtClean="0"/>
              <a:t>描述符，</a:t>
            </a:r>
            <a:r>
              <a:rPr lang="zh-CN" altLang="en-US" dirty="0"/>
              <a:t>用于将来访问该套接字</a:t>
            </a:r>
            <a:r>
              <a:rPr lang="zh-CN" altLang="en-US" dirty="0" smtClean="0"/>
              <a:t>。</a:t>
            </a:r>
            <a:endParaRPr lang="en-US" altLang="zh-CN" dirty="0" smtClean="0"/>
          </a:p>
          <a:p>
            <a:pPr lvl="3"/>
            <a:r>
              <a:rPr lang="en-US" altLang="zh-CN" dirty="0"/>
              <a:t>domain</a:t>
            </a:r>
            <a:r>
              <a:rPr lang="zh-CN" altLang="en-US" dirty="0"/>
              <a:t>参数是套接字的域（协议族），最常用的域是</a:t>
            </a:r>
            <a:r>
              <a:rPr lang="en-US" altLang="zh-CN" dirty="0"/>
              <a:t>AF_UNIX</a:t>
            </a:r>
            <a:r>
              <a:rPr lang="zh-CN" altLang="en-US" dirty="0"/>
              <a:t>和</a:t>
            </a:r>
            <a:r>
              <a:rPr lang="en-US" altLang="zh-CN" dirty="0"/>
              <a:t>AF_INET</a:t>
            </a:r>
            <a:r>
              <a:rPr lang="zh-CN" altLang="en-US" dirty="0"/>
              <a:t>，前者用于通过</a:t>
            </a:r>
            <a:r>
              <a:rPr lang="en-US" altLang="zh-CN" dirty="0"/>
              <a:t>Linux</a:t>
            </a:r>
            <a:r>
              <a:rPr lang="zh-CN" altLang="en-US" dirty="0"/>
              <a:t>文件系统实现本地套接字，后者用于实现网络套接字</a:t>
            </a:r>
            <a:r>
              <a:rPr lang="zh-CN" altLang="en-US" dirty="0" smtClean="0"/>
              <a:t>。</a:t>
            </a:r>
            <a:endParaRPr lang="en-US" altLang="zh-CN" dirty="0" smtClean="0"/>
          </a:p>
          <a:p>
            <a:pPr lvl="3"/>
            <a:r>
              <a:rPr lang="en-US" altLang="zh-CN" dirty="0"/>
              <a:t>type</a:t>
            </a:r>
            <a:r>
              <a:rPr lang="zh-CN" altLang="en-US" dirty="0"/>
              <a:t>指定套接字类型，决定了套接字所采用的通信机制。有两种常见类型：流套接字和数据报套接字</a:t>
            </a:r>
            <a:r>
              <a:rPr lang="zh-CN" altLang="en-US" dirty="0" smtClean="0"/>
              <a:t>。</a:t>
            </a:r>
            <a:endParaRPr lang="en-US" altLang="zh-CN" dirty="0" smtClean="0"/>
          </a:p>
          <a:p>
            <a:pPr lvl="3"/>
            <a:r>
              <a:rPr lang="en-US" altLang="zh-CN" dirty="0"/>
              <a:t>protocol</a:t>
            </a:r>
            <a:r>
              <a:rPr lang="zh-CN" altLang="en-US" dirty="0"/>
              <a:t>指定通信所用的协议，一般由套接字域和类型来决定，一般将其设为</a:t>
            </a:r>
            <a:r>
              <a:rPr lang="en-US" altLang="zh-CN" dirty="0"/>
              <a:t>0</a:t>
            </a:r>
            <a:r>
              <a:rPr lang="zh-CN" altLang="en-US" dirty="0"/>
              <a:t>，表示使用默认协议。</a:t>
            </a:r>
          </a:p>
        </p:txBody>
      </p:sp>
    </p:spTree>
    <p:extLst>
      <p:ext uri="{BB962C8B-B14F-4D97-AF65-F5344CB8AC3E}">
        <p14:creationId xmlns:p14="http://schemas.microsoft.com/office/powerpoint/2010/main" val="345148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理解</a:t>
            </a:r>
            <a:r>
              <a:rPr lang="zh-CN" altLang="en-US" dirty="0"/>
              <a:t>进程间通信的机制</a:t>
            </a:r>
          </a:p>
          <a:p>
            <a:r>
              <a:rPr lang="zh-CN" altLang="en-US" dirty="0" smtClean="0"/>
              <a:t>了解</a:t>
            </a:r>
            <a:r>
              <a:rPr lang="zh-CN" altLang="en-US" dirty="0"/>
              <a:t>进程间通信的各种方式</a:t>
            </a:r>
          </a:p>
          <a:p>
            <a:r>
              <a:rPr lang="zh-CN" altLang="en-US" dirty="0" smtClean="0"/>
              <a:t>掌握</a:t>
            </a:r>
            <a:r>
              <a:rPr lang="zh-CN" altLang="en-US" dirty="0"/>
              <a:t>管道通信和套接字通信的实现</a:t>
            </a:r>
          </a:p>
          <a:p>
            <a:endParaRPr lang="en-US" altLang="zh-CN" dirty="0" smtClean="0"/>
          </a:p>
        </p:txBody>
      </p:sp>
      <p:sp>
        <p:nvSpPr>
          <p:cNvPr id="3" name="标题 2"/>
          <p:cNvSpPr>
            <a:spLocks noGrp="1"/>
          </p:cNvSpPr>
          <p:nvPr>
            <p:ph type="title"/>
          </p:nvPr>
        </p:nvSpPr>
        <p:spPr>
          <a:xfrm>
            <a:off x="539552" y="188640"/>
            <a:ext cx="7920880" cy="720080"/>
          </a:xfrm>
        </p:spPr>
        <p:txBody>
          <a:bodyPr/>
          <a:lstStyle/>
          <a:p>
            <a:r>
              <a:rPr lang="zh-CN" altLang="en-US" dirty="0" smtClean="0"/>
              <a:t>本章目标</a:t>
            </a:r>
            <a:endParaRPr lang="zh-CN" altLang="en-US" dirty="0"/>
          </a:p>
        </p:txBody>
      </p:sp>
    </p:spTree>
    <p:extLst>
      <p:ext uri="{BB962C8B-B14F-4D97-AF65-F5344CB8AC3E}">
        <p14:creationId xmlns:p14="http://schemas.microsoft.com/office/powerpoint/2010/main" val="2640859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39552" y="1268760"/>
            <a:ext cx="8208912" cy="5040560"/>
          </a:xfrm>
        </p:spPr>
        <p:txBody>
          <a:bodyPr/>
          <a:lstStyle/>
          <a:p>
            <a:pPr lvl="2"/>
            <a:r>
              <a:rPr lang="zh-CN" altLang="en-US" dirty="0"/>
              <a:t>第</a:t>
            </a:r>
            <a:r>
              <a:rPr lang="en-US" altLang="zh-CN" dirty="0"/>
              <a:t>2</a:t>
            </a:r>
            <a:r>
              <a:rPr lang="zh-CN" altLang="en-US" dirty="0"/>
              <a:t>步：为套接字</a:t>
            </a:r>
            <a:r>
              <a:rPr lang="zh-CN" altLang="en-US" dirty="0" smtClean="0"/>
              <a:t>命名</a:t>
            </a:r>
            <a:endParaRPr lang="en-US" altLang="zh-CN" dirty="0" smtClean="0"/>
          </a:p>
          <a:p>
            <a:pPr marL="640080" lvl="2" indent="0">
              <a:buNone/>
            </a:pPr>
            <a:r>
              <a:rPr lang="en-US" altLang="zh-CN" dirty="0">
                <a:latin typeface="Calibri" panose="020F0502020204030204" pitchFamily="34" charset="0"/>
                <a:cs typeface="Calibri" panose="020F0502020204030204" pitchFamily="34" charset="0"/>
              </a:rPr>
              <a:t>int bind(int socket, const struct sockaddr *address, size_t address_len</a:t>
            </a:r>
            <a:r>
              <a:rPr lang="en-US" altLang="zh-CN" dirty="0">
                <a:latin typeface="Calibri" panose="020F0502020204030204" pitchFamily="34" charset="0"/>
                <a:cs typeface="Calibri" panose="020F0502020204030204" pitchFamily="34" charset="0"/>
              </a:rPr>
              <a:t>);</a:t>
            </a:r>
          </a:p>
          <a:p>
            <a:pPr lvl="3"/>
            <a:r>
              <a:rPr lang="zh-CN" altLang="en-US" dirty="0"/>
              <a:t>所谓命名（</a:t>
            </a:r>
            <a:r>
              <a:rPr lang="en-US" altLang="zh-CN" dirty="0"/>
              <a:t>naming</a:t>
            </a:r>
            <a:r>
              <a:rPr lang="zh-CN" altLang="en-US" dirty="0"/>
              <a:t>），其实就是将套接字绑定（</a:t>
            </a:r>
            <a:r>
              <a:rPr lang="en-US" altLang="zh-CN" dirty="0"/>
              <a:t>binding</a:t>
            </a:r>
            <a:r>
              <a:rPr lang="zh-CN" altLang="en-US" dirty="0"/>
              <a:t>）到一个特定的地址。对于</a:t>
            </a:r>
            <a:r>
              <a:rPr lang="en-US" altLang="zh-CN" dirty="0"/>
              <a:t>AF_UNIX</a:t>
            </a:r>
            <a:r>
              <a:rPr lang="zh-CN" altLang="en-US" dirty="0"/>
              <a:t>套接字，就是将套接字关联到文件系统的一个路径名，而对于</a:t>
            </a:r>
            <a:r>
              <a:rPr lang="en-US" altLang="zh-CN" dirty="0"/>
              <a:t>AF_INET</a:t>
            </a:r>
            <a:r>
              <a:rPr lang="zh-CN" altLang="en-US" dirty="0"/>
              <a:t>套接字是关联到一个</a:t>
            </a:r>
            <a:r>
              <a:rPr lang="en-US" altLang="zh-CN" dirty="0"/>
              <a:t>IP</a:t>
            </a:r>
            <a:r>
              <a:rPr lang="zh-CN" altLang="en-US" dirty="0"/>
              <a:t>端口号。</a:t>
            </a:r>
            <a:endParaRPr lang="en-US" altLang="zh-CN" dirty="0" smtClean="0"/>
          </a:p>
          <a:p>
            <a:pPr lvl="2"/>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476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lvl="2"/>
            <a:r>
              <a:rPr lang="zh-CN" altLang="en-US" dirty="0"/>
              <a:t>第</a:t>
            </a:r>
            <a:r>
              <a:rPr lang="en-US" altLang="zh-CN" dirty="0"/>
              <a:t>3</a:t>
            </a:r>
            <a:r>
              <a:rPr lang="zh-CN" altLang="en-US" dirty="0"/>
              <a:t>步：监听</a:t>
            </a:r>
            <a:r>
              <a:rPr lang="zh-CN" altLang="en-US" dirty="0" smtClean="0"/>
              <a:t>连接</a:t>
            </a:r>
            <a:endParaRPr lang="en-US" altLang="zh-CN" dirty="0" smtClean="0"/>
          </a:p>
          <a:p>
            <a:pPr marL="640080" lvl="2" indent="0">
              <a:buNone/>
            </a:pPr>
            <a:r>
              <a:rPr lang="sv-SE" altLang="zh-CN" dirty="0">
                <a:latin typeface="Calibri" panose="020F0502020204030204" pitchFamily="34" charset="0"/>
                <a:cs typeface="Calibri" panose="020F0502020204030204" pitchFamily="34" charset="0"/>
              </a:rPr>
              <a:t>int listen(int socket, int backlog</a:t>
            </a:r>
            <a:r>
              <a:rPr lang="sv-SE" altLang="zh-CN" dirty="0">
                <a:latin typeface="Calibri" panose="020F0502020204030204" pitchFamily="34" charset="0"/>
                <a:cs typeface="Calibri" panose="020F0502020204030204" pitchFamily="34" charset="0"/>
              </a:rPr>
              <a:t>);</a:t>
            </a:r>
          </a:p>
          <a:p>
            <a:pPr lvl="3"/>
            <a:r>
              <a:rPr lang="en-US" altLang="zh-CN" dirty="0"/>
              <a:t>Listen</a:t>
            </a:r>
            <a:r>
              <a:rPr lang="zh-CN" altLang="en-US" dirty="0"/>
              <a:t>函数在服务套接</a:t>
            </a:r>
            <a:r>
              <a:rPr lang="zh-CN" altLang="en-US" dirty="0" smtClean="0"/>
              <a:t>字上</a:t>
            </a:r>
            <a:r>
              <a:rPr lang="zh-CN" altLang="en-US" dirty="0"/>
              <a:t>监听客户端</a:t>
            </a:r>
            <a:r>
              <a:rPr lang="zh-CN" altLang="en-US" dirty="0" smtClean="0"/>
              <a:t>连接，它会</a:t>
            </a:r>
            <a:r>
              <a:rPr lang="zh-CN" altLang="en-US" dirty="0"/>
              <a:t>创建一个队列来缓存未处理的</a:t>
            </a:r>
            <a:r>
              <a:rPr lang="zh-CN" altLang="en-US" dirty="0" smtClean="0"/>
              <a:t>连接；</a:t>
            </a:r>
            <a:endParaRPr lang="en-US" altLang="zh-CN" dirty="0" smtClean="0"/>
          </a:p>
          <a:p>
            <a:pPr lvl="3"/>
            <a:r>
              <a:rPr lang="zh-CN" altLang="en-US" dirty="0"/>
              <a:t>其中，</a:t>
            </a:r>
            <a:r>
              <a:rPr lang="en-US" altLang="zh-CN" dirty="0"/>
              <a:t>socket</a:t>
            </a:r>
            <a:r>
              <a:rPr lang="zh-CN" altLang="en-US" dirty="0"/>
              <a:t>是服务套接字的标识符。</a:t>
            </a:r>
            <a:r>
              <a:rPr lang="en-US" altLang="zh-CN" dirty="0"/>
              <a:t>backlog</a:t>
            </a:r>
            <a:r>
              <a:rPr lang="zh-CN" altLang="en-US" dirty="0"/>
              <a:t>为连接队列的</a:t>
            </a:r>
            <a:r>
              <a:rPr lang="zh-CN" altLang="en-US" dirty="0" smtClean="0"/>
              <a:t>最大长度。</a:t>
            </a:r>
            <a:endParaRPr lang="sv-SE" altLang="zh-CN" dirty="0" smtClean="0"/>
          </a:p>
          <a:p>
            <a:pPr lvl="2"/>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05008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pPr lvl="2"/>
            <a:r>
              <a:rPr lang="zh-CN" altLang="en-US" dirty="0"/>
              <a:t>第</a:t>
            </a:r>
            <a:r>
              <a:rPr lang="en-US" altLang="zh-CN" dirty="0"/>
              <a:t>4</a:t>
            </a:r>
            <a:r>
              <a:rPr lang="zh-CN" altLang="en-US" dirty="0"/>
              <a:t>步：接受</a:t>
            </a:r>
            <a:r>
              <a:rPr lang="zh-CN" altLang="en-US" dirty="0" smtClean="0"/>
              <a:t>连接</a:t>
            </a:r>
            <a:endParaRPr lang="en-US" altLang="zh-CN" dirty="0" smtClean="0"/>
          </a:p>
          <a:p>
            <a:pPr marL="640080" lvl="2" indent="0">
              <a:buNone/>
            </a:pPr>
            <a:r>
              <a:rPr lang="en-US" altLang="zh-CN" dirty="0">
                <a:latin typeface="Calibri" panose="020F0502020204030204" pitchFamily="34" charset="0"/>
                <a:cs typeface="Calibri" panose="020F0502020204030204" pitchFamily="34" charset="0"/>
              </a:rPr>
              <a:t>int accept(int socket, struct sockaddr *address, size_t *address_len</a:t>
            </a:r>
            <a:r>
              <a:rPr lang="en-US" altLang="zh-CN" dirty="0">
                <a:latin typeface="Calibri" panose="020F0502020204030204" pitchFamily="34" charset="0"/>
                <a:cs typeface="Calibri" panose="020F0502020204030204" pitchFamily="34" charset="0"/>
              </a:rPr>
              <a:t>);</a:t>
            </a:r>
          </a:p>
          <a:p>
            <a:pPr lvl="3"/>
            <a:r>
              <a:rPr lang="en-US" altLang="zh-CN" dirty="0"/>
              <a:t>accept</a:t>
            </a:r>
            <a:r>
              <a:rPr lang="zh-CN" altLang="en-US" dirty="0"/>
              <a:t>函数会创建一个新套接字来与所接受的客户进行通信，并返回新套接字的描述符。</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40398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395536" y="1124744"/>
            <a:ext cx="8568952" cy="5256584"/>
          </a:xfrm>
        </p:spPr>
        <p:txBody>
          <a:bodyPr>
            <a:normAutofit/>
          </a:bodyPr>
          <a:lstStyle/>
          <a:p>
            <a:pPr lvl="1"/>
            <a:r>
              <a:rPr lang="zh-CN" altLang="en-US" dirty="0" smtClean="0"/>
              <a:t>客户端实现</a:t>
            </a:r>
            <a:endParaRPr lang="en-US" altLang="zh-CN" dirty="0" smtClean="0"/>
          </a:p>
          <a:p>
            <a:pPr lvl="2"/>
            <a:r>
              <a:rPr lang="zh-CN" altLang="en-US" dirty="0"/>
              <a:t>第</a:t>
            </a:r>
            <a:r>
              <a:rPr lang="en-US" altLang="zh-CN" dirty="0"/>
              <a:t>1</a:t>
            </a:r>
            <a:r>
              <a:rPr lang="zh-CN" altLang="en-US" dirty="0"/>
              <a:t>步：创建无名套接</a:t>
            </a:r>
            <a:r>
              <a:rPr lang="zh-CN" altLang="en-US" dirty="0" smtClean="0"/>
              <a:t>字</a:t>
            </a:r>
            <a:endParaRPr lang="en-US" altLang="zh-CN" dirty="0" smtClean="0"/>
          </a:p>
          <a:p>
            <a:pPr marL="640080" lvl="2" indent="0">
              <a:buNone/>
            </a:pPr>
            <a:r>
              <a:rPr lang="en-US" altLang="zh-CN" dirty="0">
                <a:latin typeface="Calibri" panose="020F0502020204030204" pitchFamily="34" charset="0"/>
                <a:cs typeface="Calibri" panose="020F0502020204030204" pitchFamily="34" charset="0"/>
              </a:rPr>
              <a:t>int sock = socket(AF_UNIX, SOCK_STREAM, 0);</a:t>
            </a:r>
          </a:p>
          <a:p>
            <a:pPr lvl="3"/>
            <a:r>
              <a:rPr lang="zh-CN" altLang="en-US" dirty="0"/>
              <a:t>这里创建一个客户端套接字，对客户端套接字来说是无需命名的</a:t>
            </a:r>
            <a:r>
              <a:rPr lang="zh-CN" altLang="en-US" dirty="0" smtClean="0"/>
              <a:t>。</a:t>
            </a:r>
            <a:endParaRPr lang="en-US" altLang="zh-CN" dirty="0" smtClean="0"/>
          </a:p>
          <a:p>
            <a:pPr lvl="2"/>
            <a:r>
              <a:rPr lang="zh-CN" altLang="en-US" dirty="0"/>
              <a:t>第</a:t>
            </a:r>
            <a:r>
              <a:rPr lang="en-US" altLang="zh-CN" dirty="0"/>
              <a:t>2</a:t>
            </a:r>
            <a:r>
              <a:rPr lang="zh-CN" altLang="en-US" dirty="0"/>
              <a:t>步：请求连接服务器</a:t>
            </a:r>
          </a:p>
          <a:p>
            <a:pPr marL="640080" lvl="2" indent="0">
              <a:buNone/>
            </a:pPr>
            <a:r>
              <a:rPr lang="en-US" altLang="zh-CN" dirty="0">
                <a:latin typeface="Calibri" panose="020F0502020204030204" pitchFamily="34" charset="0"/>
                <a:cs typeface="Calibri" panose="020F0502020204030204" pitchFamily="34" charset="0"/>
              </a:rPr>
              <a:t>int connect(int socket, const struct sockaddr *address, size_t address_len</a:t>
            </a:r>
            <a:r>
              <a:rPr lang="en-US" altLang="zh-CN" dirty="0">
                <a:latin typeface="Calibri" panose="020F0502020204030204" pitchFamily="34" charset="0"/>
                <a:cs typeface="Calibri" panose="020F0502020204030204" pitchFamily="34" charset="0"/>
              </a:rPr>
              <a:t>);</a:t>
            </a:r>
          </a:p>
          <a:p>
            <a:pPr marL="731520" lvl="3"/>
            <a:r>
              <a:rPr lang="zh-CN" altLang="en-US" dirty="0"/>
              <a:t>该函数在一个未命名的客户套接字和服务器套接字之间建立一个连接。</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0693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39552" y="1268760"/>
            <a:ext cx="8208912" cy="5400600"/>
          </a:xfrm>
        </p:spPr>
        <p:txBody>
          <a:bodyPr>
            <a:normAutofit/>
          </a:bodyPr>
          <a:lstStyle/>
          <a:p>
            <a:pPr lvl="2"/>
            <a:r>
              <a:rPr lang="zh-CN" altLang="en-US" dirty="0"/>
              <a:t>第</a:t>
            </a:r>
            <a:r>
              <a:rPr lang="en-US" altLang="zh-CN" dirty="0"/>
              <a:t>3</a:t>
            </a:r>
            <a:r>
              <a:rPr lang="zh-CN" altLang="en-US" dirty="0"/>
              <a:t>步：数据通信</a:t>
            </a:r>
          </a:p>
          <a:p>
            <a:pPr lvl="3"/>
            <a:r>
              <a:rPr lang="zh-CN" altLang="en-US" dirty="0"/>
              <a:t>连接一旦建立起来，就可以用连接所关联的一对套接字进行双向数据通信</a:t>
            </a:r>
            <a:r>
              <a:rPr lang="zh-CN" altLang="en-US" dirty="0" smtClean="0"/>
              <a:t>了</a:t>
            </a:r>
            <a:r>
              <a:rPr lang="en-US" altLang="zh-CN" dirty="0" smtClean="0"/>
              <a:t>,</a:t>
            </a:r>
            <a:r>
              <a:rPr lang="zh-CN" altLang="en-US" dirty="0" smtClean="0"/>
              <a:t>方法是向套接字读写数据。例如：</a:t>
            </a:r>
            <a:endParaRPr lang="zh-CN" altLang="en-US" dirty="0"/>
          </a:p>
          <a:p>
            <a:pPr lvl="3"/>
            <a:r>
              <a:rPr lang="en-US" altLang="zh-CN" dirty="0">
                <a:latin typeface="Calibri" panose="020F0502020204030204" pitchFamily="34" charset="0"/>
                <a:cs typeface="Calibri" panose="020F0502020204030204" pitchFamily="34" charset="0"/>
              </a:rPr>
              <a:t>int a=100,b=200,c=0;</a:t>
            </a:r>
          </a:p>
          <a:p>
            <a:pPr lvl="3"/>
            <a:r>
              <a:rPr lang="en-US" altLang="zh-CN" dirty="0">
                <a:latin typeface="Calibri" panose="020F0502020204030204" pitchFamily="34" charset="0"/>
                <a:cs typeface="Calibri" panose="020F0502020204030204" pitchFamily="34" charset="0"/>
              </a:rPr>
              <a:t>write(sock, &amp;a, sizeof(int));</a:t>
            </a:r>
          </a:p>
          <a:p>
            <a:pPr lvl="3"/>
            <a:r>
              <a:rPr lang="en-US" altLang="zh-CN" dirty="0">
                <a:latin typeface="Calibri" panose="020F0502020204030204" pitchFamily="34" charset="0"/>
                <a:cs typeface="Calibri" panose="020F0502020204030204" pitchFamily="34" charset="0"/>
              </a:rPr>
              <a:t>write(sock, &amp;b, sizeof(int));</a:t>
            </a:r>
          </a:p>
          <a:p>
            <a:pPr lvl="3"/>
            <a:r>
              <a:rPr lang="en-US" altLang="zh-CN" dirty="0">
                <a:latin typeface="Calibri" panose="020F0502020204030204" pitchFamily="34" charset="0"/>
                <a:cs typeface="Calibri" panose="020F0502020204030204" pitchFamily="34" charset="0"/>
              </a:rPr>
              <a:t>read(sock, &amp;c, sizeof(int</a:t>
            </a:r>
            <a:r>
              <a:rPr lang="en-US" altLang="zh-CN" dirty="0" smtClean="0">
                <a:latin typeface="Calibri" panose="020F0502020204030204" pitchFamily="34" charset="0"/>
                <a:cs typeface="Calibri" panose="020F0502020204030204" pitchFamily="34" charset="0"/>
              </a:rPr>
              <a:t>));</a:t>
            </a:r>
          </a:p>
          <a:p>
            <a:pPr lvl="2"/>
            <a:r>
              <a:rPr lang="zh-CN" altLang="en-US" dirty="0"/>
              <a:t>第</a:t>
            </a:r>
            <a:r>
              <a:rPr lang="en-US" altLang="zh-CN" dirty="0"/>
              <a:t>4</a:t>
            </a:r>
            <a:r>
              <a:rPr lang="zh-CN" altLang="en-US" dirty="0"/>
              <a:t>步：关闭套接</a:t>
            </a:r>
            <a:r>
              <a:rPr lang="zh-CN" altLang="en-US" dirty="0" smtClean="0"/>
              <a:t>字</a:t>
            </a:r>
            <a:endParaRPr lang="en-US" altLang="zh-CN" dirty="0" smtClean="0"/>
          </a:p>
          <a:p>
            <a:pPr marL="640080" lvl="2" indent="0">
              <a:buNone/>
            </a:pPr>
            <a:r>
              <a:rPr lang="en-US" altLang="zh-CN" dirty="0">
                <a:latin typeface="Calibri" panose="020F0502020204030204" pitchFamily="34" charset="0"/>
                <a:cs typeface="Calibri" panose="020F0502020204030204" pitchFamily="34" charset="0"/>
              </a:rPr>
              <a:t>int close(int socket);</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73755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实验步骤</a:t>
            </a:r>
            <a:endParaRPr lang="en-US" altLang="zh-CN" dirty="0" smtClean="0"/>
          </a:p>
          <a:p>
            <a:pPr lvl="1"/>
            <a:r>
              <a:rPr lang="zh-CN" altLang="en-US" dirty="0"/>
              <a:t>编译、运行电子资源中“</a:t>
            </a:r>
            <a:r>
              <a:rPr lang="en-US" altLang="zh-CN" dirty="0"/>
              <a:t>/</a:t>
            </a:r>
            <a:r>
              <a:rPr lang="zh-CN" altLang="en-US" dirty="0"/>
              <a:t>源代码</a:t>
            </a:r>
            <a:r>
              <a:rPr lang="en-US" altLang="zh-CN" dirty="0"/>
              <a:t>/ch07/exp2/”</a:t>
            </a:r>
            <a:r>
              <a:rPr lang="zh-CN" altLang="en-US" dirty="0"/>
              <a:t>目录下</a:t>
            </a:r>
            <a:r>
              <a:rPr lang="zh-CN" altLang="en-US" dirty="0" smtClean="0"/>
              <a:t>的</a:t>
            </a:r>
            <a:r>
              <a:rPr lang="en-US" altLang="zh-CN" dirty="0" smtClean="0"/>
              <a:t>sockFileServer.c</a:t>
            </a:r>
            <a:r>
              <a:rPr lang="zh-CN" altLang="en-US" dirty="0" smtClean="0"/>
              <a:t>和</a:t>
            </a:r>
            <a:r>
              <a:rPr lang="en-US" altLang="zh-CN" dirty="0"/>
              <a:t>sockFileClient.c</a:t>
            </a:r>
            <a:r>
              <a:rPr lang="zh-CN" altLang="en-US" dirty="0" smtClean="0"/>
              <a:t>，</a:t>
            </a:r>
            <a:r>
              <a:rPr lang="zh-CN" altLang="en-US" dirty="0"/>
              <a:t>并尝试将程序中的通信数据类型由字符型改为整型，观察实验</a:t>
            </a:r>
            <a:r>
              <a:rPr lang="zh-CN" altLang="en-US" dirty="0" smtClean="0"/>
              <a:t>结果</a:t>
            </a:r>
            <a:r>
              <a:rPr lang="zh-CN" altLang="en-US" dirty="0"/>
              <a:t>。</a:t>
            </a:r>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808163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实验目的</a:t>
            </a:r>
            <a:endParaRPr lang="en-US" altLang="zh-CN" dirty="0" smtClean="0"/>
          </a:p>
          <a:p>
            <a:pPr lvl="1"/>
            <a:r>
              <a:rPr lang="zh-CN" altLang="en-US" dirty="0"/>
              <a:t>理解并掌握网络套接字通信的原理和使用方法。</a:t>
            </a:r>
            <a:endParaRPr lang="en-US" altLang="zh-CN" dirty="0" smtClean="0"/>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3  </a:t>
            </a:r>
            <a:r>
              <a:rPr lang="zh-CN" altLang="en-US" dirty="0" smtClean="0"/>
              <a:t>网络</a:t>
            </a:r>
            <a:r>
              <a:rPr lang="zh-CN" altLang="en-US" dirty="0"/>
              <a:t>套接字通信</a:t>
            </a:r>
            <a:br>
              <a:rPr lang="zh-CN" altLang="en-US" dirty="0"/>
            </a:br>
            <a:endParaRPr lang="zh-CN" altLang="en-US" dirty="0"/>
          </a:p>
        </p:txBody>
      </p:sp>
    </p:spTree>
    <p:extLst>
      <p:ext uri="{BB962C8B-B14F-4D97-AF65-F5344CB8AC3E}">
        <p14:creationId xmlns:p14="http://schemas.microsoft.com/office/powerpoint/2010/main" val="3900872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实验内容</a:t>
            </a:r>
            <a:endParaRPr lang="en-US" altLang="zh-CN" dirty="0" smtClean="0"/>
          </a:p>
          <a:p>
            <a:pPr lvl="1"/>
            <a:r>
              <a:rPr lang="zh-CN" altLang="en-US" dirty="0" smtClean="0"/>
              <a:t>利用网络套接字实现进程间通信</a:t>
            </a:r>
            <a:endParaRPr lang="zh-CN" altLang="en-US"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420612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实验步骤</a:t>
            </a:r>
            <a:endParaRPr lang="en-US" altLang="zh-CN" dirty="0"/>
          </a:p>
          <a:p>
            <a:pPr lvl="1"/>
            <a:r>
              <a:rPr lang="zh-CN" altLang="en-US" dirty="0" smtClean="0"/>
              <a:t>编译、运行电子</a:t>
            </a:r>
            <a:r>
              <a:rPr lang="zh-CN" altLang="en-US" dirty="0"/>
              <a:t>资源中“</a:t>
            </a:r>
            <a:r>
              <a:rPr lang="en-US" altLang="zh-CN" dirty="0"/>
              <a:t>/</a:t>
            </a:r>
            <a:r>
              <a:rPr lang="zh-CN" altLang="en-US" dirty="0"/>
              <a:t>源代码</a:t>
            </a:r>
            <a:r>
              <a:rPr lang="en-US" altLang="zh-CN" dirty="0"/>
              <a:t>/ch07/exp3/”</a:t>
            </a:r>
            <a:r>
              <a:rPr lang="zh-CN" altLang="en-US" dirty="0"/>
              <a:t>目录下</a:t>
            </a:r>
            <a:r>
              <a:rPr lang="zh-CN" altLang="en-US" dirty="0" smtClean="0"/>
              <a:t>的程序</a:t>
            </a:r>
            <a:r>
              <a:rPr lang="zh-CN" altLang="en-US" dirty="0"/>
              <a:t>，观察实验现象</a:t>
            </a:r>
            <a:endParaRPr lang="en-US" altLang="zh-CN" dirty="0" smtClean="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808163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课后练习</a:t>
            </a:r>
            <a:endParaRPr lang="en-US" altLang="zh-CN" dirty="0"/>
          </a:p>
          <a:p>
            <a:pPr lvl="1"/>
            <a:r>
              <a:rPr lang="zh-CN" altLang="en-US" dirty="0" smtClean="0"/>
              <a:t>用</a:t>
            </a:r>
            <a:r>
              <a:rPr lang="zh-CN" altLang="en-US" dirty="0"/>
              <a:t>网络套接字实现远程进程通信，要求传输结构（</a:t>
            </a:r>
            <a:r>
              <a:rPr lang="en-US" altLang="zh-CN" dirty="0"/>
              <a:t>struct</a:t>
            </a:r>
            <a:r>
              <a:rPr lang="zh-CN" altLang="en-US" dirty="0"/>
              <a:t>）类型的数据，且结构包含两个以上不同类型的成员</a:t>
            </a:r>
            <a:r>
              <a:rPr lang="zh-CN" altLang="en-US" dirty="0" smtClean="0"/>
              <a:t>。</a:t>
            </a:r>
            <a:endParaRPr lang="en-US" altLang="zh-CN" dirty="0" smtClean="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1798727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a:t>
            </a:r>
            <a:r>
              <a:rPr lang="en-US" altLang="zh-CN" dirty="0" smtClean="0"/>
              <a:t>1</a:t>
            </a:r>
            <a:r>
              <a:rPr lang="zh-CN" altLang="en-US" dirty="0"/>
              <a:t>：管道</a:t>
            </a:r>
            <a:r>
              <a:rPr lang="zh-CN" altLang="en-US" dirty="0" smtClean="0"/>
              <a:t>通信</a:t>
            </a:r>
            <a:endParaRPr lang="en-US" altLang="zh-CN" dirty="0" smtClean="0"/>
          </a:p>
          <a:p>
            <a:r>
              <a:rPr lang="zh-CN" altLang="en-US" dirty="0" smtClean="0"/>
              <a:t>实验</a:t>
            </a:r>
            <a:r>
              <a:rPr lang="en-US" altLang="zh-CN" dirty="0" smtClean="0"/>
              <a:t>2</a:t>
            </a:r>
            <a:r>
              <a:rPr lang="zh-CN" altLang="en-US" dirty="0"/>
              <a:t>：文件套接字通信</a:t>
            </a:r>
            <a:endParaRPr lang="en-US" altLang="zh-CN" dirty="0" smtClean="0"/>
          </a:p>
          <a:p>
            <a:r>
              <a:rPr lang="zh-CN" altLang="en-US" dirty="0" smtClean="0"/>
              <a:t>实验</a:t>
            </a:r>
            <a:r>
              <a:rPr lang="en-US" altLang="zh-CN" dirty="0" smtClean="0"/>
              <a:t>3</a:t>
            </a:r>
            <a:r>
              <a:rPr lang="zh-CN" altLang="en-US" dirty="0"/>
              <a:t>：网络套接字通信</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7</a:t>
            </a:r>
            <a:r>
              <a:rPr lang="zh-CN" altLang="en-US" dirty="0"/>
              <a:t>章 </a:t>
            </a:r>
            <a:r>
              <a:rPr lang="zh-CN" altLang="en-US" dirty="0" smtClean="0"/>
              <a:t>进程间通信</a:t>
            </a:r>
            <a:endParaRPr lang="zh-CN" altLang="en-US" dirty="0"/>
          </a:p>
        </p:txBody>
      </p:sp>
    </p:spTree>
    <p:extLst>
      <p:ext uri="{BB962C8B-B14F-4D97-AF65-F5344CB8AC3E}">
        <p14:creationId xmlns:p14="http://schemas.microsoft.com/office/powerpoint/2010/main" val="2892251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实验目的</a:t>
            </a:r>
            <a:endParaRPr lang="en-US" altLang="zh-CN" dirty="0" smtClean="0"/>
          </a:p>
          <a:p>
            <a:pPr lvl="1"/>
            <a:r>
              <a:rPr lang="zh-CN" altLang="en-US" dirty="0" smtClean="0"/>
              <a:t>理解</a:t>
            </a:r>
            <a:r>
              <a:rPr lang="zh-CN" altLang="en-US" dirty="0"/>
              <a:t>并掌握无名管道和命名管道的原理和使用方法</a:t>
            </a:r>
          </a:p>
        </p:txBody>
      </p:sp>
      <p:sp>
        <p:nvSpPr>
          <p:cNvPr id="3" name="标题 2"/>
          <p:cNvSpPr>
            <a:spLocks noGrp="1"/>
          </p:cNvSpPr>
          <p:nvPr>
            <p:ph type="title"/>
          </p:nvPr>
        </p:nvSpPr>
        <p:spPr>
          <a:xfrm>
            <a:off x="539552" y="188640"/>
            <a:ext cx="7920880" cy="720080"/>
          </a:xfrm>
        </p:spPr>
        <p:txBody>
          <a:bodyPr/>
          <a:lstStyle/>
          <a:p>
            <a:r>
              <a:rPr lang="zh-CN" altLang="en-US" dirty="0" smtClean="0"/>
              <a:t>实验</a:t>
            </a:r>
            <a:r>
              <a:rPr lang="en-US" altLang="zh-CN" dirty="0" smtClean="0"/>
              <a:t>1  </a:t>
            </a:r>
            <a:r>
              <a:rPr lang="zh-CN" altLang="en-US" dirty="0" smtClean="0"/>
              <a:t>管道</a:t>
            </a:r>
            <a:r>
              <a:rPr lang="zh-CN" altLang="en-US" dirty="0"/>
              <a:t>通信</a:t>
            </a:r>
            <a:br>
              <a:rPr lang="zh-CN" altLang="en-US" dirty="0"/>
            </a:br>
            <a:endParaRPr lang="zh-CN" altLang="en-US" dirty="0"/>
          </a:p>
        </p:txBody>
      </p:sp>
    </p:spTree>
    <p:extLst>
      <p:ext uri="{BB962C8B-B14F-4D97-AF65-F5344CB8AC3E}">
        <p14:creationId xmlns:p14="http://schemas.microsoft.com/office/powerpoint/2010/main" val="3900872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smtClean="0"/>
              <a:t>实验内容</a:t>
            </a:r>
            <a:endParaRPr lang="en-US" altLang="zh-CN" dirty="0" smtClean="0"/>
          </a:p>
          <a:p>
            <a:pPr marL="822960" lvl="1" indent="-457200">
              <a:buFont typeface="+mj-lt"/>
              <a:buAutoNum type="arabicPeriod"/>
            </a:pPr>
            <a:r>
              <a:rPr lang="zh-CN" altLang="en-US" dirty="0" smtClean="0"/>
              <a:t>无名管道通信</a:t>
            </a:r>
            <a:endParaRPr lang="en-US" altLang="zh-CN" dirty="0" smtClean="0"/>
          </a:p>
          <a:p>
            <a:pPr marL="822960" lvl="1" indent="-457200">
              <a:buFont typeface="+mj-lt"/>
              <a:buAutoNum type="arabicPeriod"/>
            </a:pPr>
            <a:r>
              <a:rPr lang="zh-CN" altLang="en-US" dirty="0" smtClean="0"/>
              <a:t>命名管道通信</a:t>
            </a:r>
            <a:endParaRPr lang="en-US" altLang="zh-CN" dirty="0" smtClean="0"/>
          </a:p>
          <a:p>
            <a:pPr marL="822960" lvl="1" indent="-457200">
              <a:buFont typeface="+mj-lt"/>
              <a:buAutoNum type="arabicPeriod"/>
            </a:pPr>
            <a:r>
              <a:rPr lang="zh-CN" altLang="en-US" dirty="0"/>
              <a:t>基于管道的双向通信</a:t>
            </a:r>
            <a:endParaRPr lang="en-US" altLang="zh-CN" dirty="0" smtClean="0"/>
          </a:p>
          <a:p>
            <a:endParaRPr lang="zh-CN" altLang="en-US" dirty="0"/>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420612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39552" y="1268760"/>
            <a:ext cx="8352928" cy="4896544"/>
          </a:xfrm>
        </p:spPr>
        <p:txBody>
          <a:bodyPr>
            <a:normAutofit/>
          </a:bodyPr>
          <a:lstStyle/>
          <a:p>
            <a:r>
              <a:rPr lang="zh-CN" altLang="en-US" dirty="0" smtClean="0"/>
              <a:t>背景知识</a:t>
            </a:r>
            <a:endParaRPr lang="en-US" altLang="zh-CN" dirty="0" smtClean="0"/>
          </a:p>
          <a:p>
            <a:pPr lvl="1"/>
            <a:r>
              <a:rPr lang="zh-CN" altLang="en-US" dirty="0"/>
              <a:t>什么是</a:t>
            </a:r>
            <a:r>
              <a:rPr lang="zh-CN" altLang="en-US" dirty="0" smtClean="0"/>
              <a:t>管道？</a:t>
            </a:r>
            <a:endParaRPr lang="en-US" altLang="zh-CN" dirty="0" smtClean="0"/>
          </a:p>
          <a:p>
            <a:pPr lvl="2"/>
            <a:r>
              <a:rPr lang="zh-CN" altLang="en-US" dirty="0" smtClean="0"/>
              <a:t>本质上，</a:t>
            </a:r>
            <a:r>
              <a:rPr lang="zh-CN" altLang="en-US" dirty="0"/>
              <a:t>一个管道是一个只存在于内存中的文件</a:t>
            </a:r>
            <a:r>
              <a:rPr lang="zh-CN" altLang="en-US" dirty="0" smtClean="0"/>
              <a:t>，但与</a:t>
            </a:r>
            <a:r>
              <a:rPr lang="zh-CN" altLang="en-US" dirty="0"/>
              <a:t>一般文件的属性不同，它不能以读写方式</a:t>
            </a:r>
            <a:r>
              <a:rPr lang="zh-CN" altLang="en-US" dirty="0" smtClean="0"/>
              <a:t>打开。对</a:t>
            </a:r>
            <a:r>
              <a:rPr lang="zh-CN" altLang="en-US" dirty="0"/>
              <a:t>这个文件的操作要通过两个分别以只读和只写方式打开的文件进行，它们分别代表管道的两端，即读端、写端</a:t>
            </a:r>
            <a:r>
              <a:rPr lang="zh-CN" altLang="en-US" dirty="0" smtClean="0"/>
              <a:t>。通过</a:t>
            </a:r>
            <a:r>
              <a:rPr lang="zh-CN" altLang="en-US" dirty="0"/>
              <a:t>写端和读端，管道实现了两个进程间进行单向通信的机制</a:t>
            </a:r>
            <a:r>
              <a:rPr lang="zh-CN" altLang="en-US" dirty="0" smtClean="0"/>
              <a:t>。根据</a:t>
            </a:r>
            <a:r>
              <a:rPr lang="zh-CN" altLang="en-US" dirty="0"/>
              <a:t>适用范围的不同，管道可以分为无名管道和命名管道。</a:t>
            </a:r>
          </a:p>
        </p:txBody>
      </p:sp>
      <p:sp>
        <p:nvSpPr>
          <p:cNvPr id="3" name="标题 2"/>
          <p:cNvSpPr>
            <a:spLocks noGrp="1"/>
          </p:cNvSpPr>
          <p:nvPr>
            <p:ph type="title"/>
          </p:nvPr>
        </p:nvSpPr>
        <p:spPr>
          <a:xfrm>
            <a:off x="539552" y="188640"/>
            <a:ext cx="7920880" cy="720080"/>
          </a:xfrm>
        </p:spPr>
        <p:txBody>
          <a:bodyPr/>
          <a:lstStyle/>
          <a:p>
            <a:endParaRPr lang="zh-CN" altLang="en-US"/>
          </a:p>
        </p:txBody>
      </p:sp>
    </p:spTree>
    <p:extLst>
      <p:ext uri="{BB962C8B-B14F-4D97-AF65-F5344CB8AC3E}">
        <p14:creationId xmlns:p14="http://schemas.microsoft.com/office/powerpoint/2010/main" val="3809832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a:bodyPr>
          <a:lstStyle/>
          <a:p>
            <a:pPr lvl="2"/>
            <a:r>
              <a:rPr lang="zh-CN" altLang="en-US" dirty="0"/>
              <a:t>无名管道主要用于父、子进程或兄弟进程等相关进程之间的通信</a:t>
            </a:r>
            <a:r>
              <a:rPr lang="zh-CN" altLang="en-US" dirty="0" smtClean="0"/>
              <a:t>。在</a:t>
            </a:r>
            <a:r>
              <a:rPr lang="en-US" altLang="zh-CN" dirty="0"/>
              <a:t>Linux</a:t>
            </a:r>
            <a:r>
              <a:rPr lang="zh-CN" altLang="en-US" dirty="0"/>
              <a:t>系统中可以通过系统调用建立起一个单向的通信管道，这种关系一般都是由父进程建立。当需要双向通信时需要建立两个管道，各自实现一个方向上的通信。管道两端的进程均将该管道看做一个文件，一个进程负责往管道中写数据，而另一个从管道中读取数据。</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8244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39552" y="1268760"/>
            <a:ext cx="8136904" cy="5040560"/>
          </a:xfrm>
        </p:spPr>
        <p:txBody>
          <a:bodyPr>
            <a:normAutofit/>
          </a:bodyPr>
          <a:lstStyle/>
          <a:p>
            <a:pPr lvl="2"/>
            <a:r>
              <a:rPr lang="zh-CN" altLang="en-US" dirty="0"/>
              <a:t>命名</a:t>
            </a:r>
            <a:r>
              <a:rPr lang="zh-CN" altLang="en-US" dirty="0" smtClean="0"/>
              <a:t>管道主要用于不相关进程间的通信，进程可以</a:t>
            </a:r>
            <a:r>
              <a:rPr lang="zh-CN" altLang="en-US" dirty="0"/>
              <a:t>通过管道的名称来查找该管道</a:t>
            </a:r>
            <a:r>
              <a:rPr lang="zh-CN" altLang="en-US" dirty="0" smtClean="0"/>
              <a:t>。实现</a:t>
            </a:r>
            <a:r>
              <a:rPr lang="zh-CN" altLang="en-US" dirty="0"/>
              <a:t>一个命名管道实际上就是实现一个</a:t>
            </a:r>
            <a:r>
              <a:rPr lang="en-US" altLang="zh-CN" dirty="0" smtClean="0"/>
              <a:t>FIFO</a:t>
            </a:r>
            <a:r>
              <a:rPr lang="zh-CN" altLang="en-US" dirty="0"/>
              <a:t>（</a:t>
            </a:r>
            <a:r>
              <a:rPr lang="en-US" altLang="zh-CN" dirty="0"/>
              <a:t>First In First Out</a:t>
            </a:r>
            <a:r>
              <a:rPr lang="zh-CN" altLang="en-US" dirty="0"/>
              <a:t>）文件，该文件建立在实际的文件系统上，拥有自己的文件名称，任何进程可以在任何时间通过文件名或路径名与该文件建立联系。命名管道一旦建立，之后它的读、写以及关闭操作都与无名管道完全相同</a:t>
            </a:r>
            <a:r>
              <a:rPr lang="zh-CN" altLang="en-US" dirty="0" smtClean="0"/>
              <a:t>。</a:t>
            </a:r>
            <a:endParaRPr lang="en-US" altLang="zh-CN" dirty="0" smtClean="0"/>
          </a:p>
          <a:p>
            <a:pPr lvl="2"/>
            <a:r>
              <a:rPr lang="zh-CN" altLang="en-US" dirty="0" smtClean="0"/>
              <a:t>虽然</a:t>
            </a:r>
            <a:r>
              <a:rPr lang="zh-CN" altLang="en-US" dirty="0"/>
              <a:t>与命名管道对应的</a:t>
            </a:r>
            <a:r>
              <a:rPr lang="en-US" altLang="zh-CN" dirty="0"/>
              <a:t>FIFO</a:t>
            </a:r>
            <a:r>
              <a:rPr lang="zh-CN" altLang="en-US" dirty="0"/>
              <a:t>文件</a:t>
            </a:r>
            <a:r>
              <a:rPr lang="en-US" altLang="zh-CN" dirty="0" err="1"/>
              <a:t>inode</a:t>
            </a:r>
            <a:r>
              <a:rPr lang="zh-CN" altLang="en-US" dirty="0"/>
              <a:t>节点是建立在文件系统中，但是仅是一个节点而已，文件的数据还是存在于内存缓冲页面中，这一点和无名管道相同。</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0458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539552" y="692696"/>
            <a:ext cx="8208912" cy="5688632"/>
          </a:xfrm>
        </p:spPr>
        <p:txBody>
          <a:bodyPr>
            <a:normAutofit/>
          </a:bodyPr>
          <a:lstStyle/>
          <a:p>
            <a:pPr lvl="1"/>
            <a:r>
              <a:rPr lang="zh-CN" altLang="en-US" dirty="0"/>
              <a:t>无名管道的使用方法</a:t>
            </a:r>
            <a:r>
              <a:rPr lang="en-US" altLang="zh-CN" dirty="0" smtClean="0"/>
              <a:t>1</a:t>
            </a:r>
          </a:p>
          <a:p>
            <a:pPr lvl="2"/>
            <a:r>
              <a:rPr lang="zh-CN" altLang="en-US" dirty="0"/>
              <a:t>用标准函数库提供的</a:t>
            </a:r>
            <a:r>
              <a:rPr lang="en-US" altLang="zh-CN" dirty="0"/>
              <a:t>popen</a:t>
            </a:r>
            <a:r>
              <a:rPr lang="zh-CN" altLang="en-US" dirty="0"/>
              <a:t>和</a:t>
            </a:r>
            <a:r>
              <a:rPr lang="en-US" altLang="zh-CN" dirty="0"/>
              <a:t>pclose</a:t>
            </a:r>
            <a:r>
              <a:rPr lang="zh-CN" altLang="en-US" dirty="0" smtClean="0"/>
              <a:t>函数</a:t>
            </a:r>
            <a:endParaRPr lang="zh-CN" altLang="en-US" dirty="0"/>
          </a:p>
          <a:p>
            <a:pPr lvl="2"/>
            <a:r>
              <a:rPr lang="en-US" altLang="zh-CN" dirty="0" smtClean="0">
                <a:latin typeface="Calibri" panose="020F0502020204030204" pitchFamily="34" charset="0"/>
                <a:cs typeface="Calibri" panose="020F0502020204030204" pitchFamily="34" charset="0"/>
              </a:rPr>
              <a:t>FILE </a:t>
            </a:r>
            <a:r>
              <a:rPr lang="en-US" altLang="zh-CN" dirty="0">
                <a:latin typeface="Calibri" panose="020F0502020204030204" pitchFamily="34" charset="0"/>
                <a:cs typeface="Calibri" panose="020F0502020204030204" pitchFamily="34" charset="0"/>
              </a:rPr>
              <a:t>*popen(const char *command, const char *type</a:t>
            </a:r>
            <a:r>
              <a:rPr lang="en-US" altLang="zh-CN" dirty="0" smtClean="0">
                <a:latin typeface="Calibri" panose="020F0502020204030204" pitchFamily="34" charset="0"/>
                <a:cs typeface="Calibri" panose="020F0502020204030204" pitchFamily="34" charset="0"/>
              </a:rPr>
              <a:t>);</a:t>
            </a:r>
            <a:endParaRPr lang="en-US" altLang="zh-CN" dirty="0">
              <a:latin typeface="Calibri" panose="020F0502020204030204" pitchFamily="34" charset="0"/>
              <a:cs typeface="Calibri" panose="020F0502020204030204" pitchFamily="34" charset="0"/>
            </a:endParaRPr>
          </a:p>
          <a:p>
            <a:pPr lvl="3"/>
            <a:r>
              <a:rPr lang="en-US" altLang="zh-CN" dirty="0" smtClean="0"/>
              <a:t>popen</a:t>
            </a:r>
            <a:r>
              <a:rPr lang="zh-CN" altLang="en-US" dirty="0" smtClean="0"/>
              <a:t>函数通过</a:t>
            </a:r>
            <a:r>
              <a:rPr lang="zh-CN" altLang="en-US" dirty="0"/>
              <a:t>创建一个管道、创建子进程、启动并调用</a:t>
            </a:r>
            <a:r>
              <a:rPr lang="en-US" altLang="zh-CN" dirty="0"/>
              <a:t>shell</a:t>
            </a:r>
            <a:r>
              <a:rPr lang="zh-CN" altLang="en-US" dirty="0"/>
              <a:t>等步骤实现一个子进程的</a:t>
            </a:r>
            <a:r>
              <a:rPr lang="zh-CN" altLang="en-US" dirty="0" smtClean="0"/>
              <a:t>执行</a:t>
            </a:r>
            <a:r>
              <a:rPr lang="en-US" altLang="zh-CN" dirty="0" smtClean="0"/>
              <a:t>;</a:t>
            </a:r>
          </a:p>
          <a:p>
            <a:pPr lvl="3"/>
            <a:r>
              <a:rPr lang="zh-CN" altLang="en-US" dirty="0" smtClean="0"/>
              <a:t>参数</a:t>
            </a:r>
            <a:r>
              <a:rPr lang="en-US" altLang="zh-CN" dirty="0"/>
              <a:t>command</a:t>
            </a:r>
            <a:r>
              <a:rPr lang="zh-CN" altLang="en-US" dirty="0"/>
              <a:t>表示生成的子进程启动</a:t>
            </a:r>
            <a:r>
              <a:rPr lang="en-US" altLang="zh-CN" dirty="0"/>
              <a:t>shell</a:t>
            </a:r>
            <a:r>
              <a:rPr lang="zh-CN" altLang="en-US" dirty="0"/>
              <a:t>后要指明的</a:t>
            </a:r>
            <a:r>
              <a:rPr lang="zh-CN" altLang="en-US" dirty="0" smtClean="0"/>
              <a:t>命令；</a:t>
            </a:r>
            <a:r>
              <a:rPr lang="en-US" altLang="zh-CN" dirty="0" smtClean="0"/>
              <a:t>type</a:t>
            </a:r>
            <a:r>
              <a:rPr lang="zh-CN" altLang="en-US" dirty="0"/>
              <a:t>指明文件的</a:t>
            </a:r>
            <a:r>
              <a:rPr lang="zh-CN" altLang="en-US" dirty="0" smtClean="0"/>
              <a:t>属性（读</a:t>
            </a:r>
            <a:r>
              <a:rPr lang="en-US" altLang="zh-CN" dirty="0" smtClean="0"/>
              <a:t>/</a:t>
            </a:r>
            <a:r>
              <a:rPr lang="zh-CN" altLang="en-US" dirty="0" smtClean="0"/>
              <a:t>写）</a:t>
            </a:r>
            <a:endParaRPr lang="en-US" altLang="zh-CN" dirty="0"/>
          </a:p>
        </p:txBody>
      </p:sp>
    </p:spTree>
    <p:extLst>
      <p:ext uri="{BB962C8B-B14F-4D97-AF65-F5344CB8AC3E}">
        <p14:creationId xmlns:p14="http://schemas.microsoft.com/office/powerpoint/2010/main" val="3818226445"/>
      </p:ext>
    </p:extLst>
  </p:cSld>
  <p:clrMapOvr>
    <a:masterClrMapping/>
  </p:clrMapOvr>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310</TotalTime>
  <Words>1728</Words>
  <Application>Microsoft Office PowerPoint</Application>
  <PresentationFormat>全屏显示(4:3)</PresentationFormat>
  <Paragraphs>101</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气流</vt:lpstr>
      <vt:lpstr>操作系统实践</vt:lpstr>
      <vt:lpstr>本章目标</vt:lpstr>
      <vt:lpstr>第7章 进程间通信</vt:lpstr>
      <vt:lpstr>实验1  管道通信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实验2  文件套接字通信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实验3  网络套接字通信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操作系统实践</dc:title>
  <dc:creator>xjlee</dc:creator>
  <cp:lastModifiedBy>xjlee</cp:lastModifiedBy>
  <cp:revision>44</cp:revision>
  <dcterms:created xsi:type="dcterms:W3CDTF">2015-09-06T03:04:28Z</dcterms:created>
  <dcterms:modified xsi:type="dcterms:W3CDTF">2015-09-17T02:47:21Z</dcterms:modified>
</cp:coreProperties>
</file>