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9" r:id="rId2"/>
    <p:sldId id="260" r:id="rId3"/>
    <p:sldId id="270" r:id="rId4"/>
    <p:sldId id="261" r:id="rId5"/>
    <p:sldId id="262" r:id="rId6"/>
    <p:sldId id="264" r:id="rId7"/>
    <p:sldId id="271" r:id="rId8"/>
    <p:sldId id="265" r:id="rId9"/>
    <p:sldId id="266" r:id="rId10"/>
    <p:sldId id="274" r:id="rId11"/>
    <p:sldId id="286" r:id="rId12"/>
    <p:sldId id="288" r:id="rId13"/>
    <p:sldId id="289" r:id="rId14"/>
    <p:sldId id="291" r:id="rId15"/>
    <p:sldId id="294" r:id="rId16"/>
    <p:sldId id="275" r:id="rId17"/>
    <p:sldId id="282" r:id="rId18"/>
    <p:sldId id="303" r:id="rId19"/>
    <p:sldId id="304" r:id="rId20"/>
    <p:sldId id="295" r:id="rId21"/>
    <p:sldId id="296" r:id="rId22"/>
    <p:sldId id="298" r:id="rId23"/>
    <p:sldId id="305" r:id="rId24"/>
    <p:sldId id="312" r:id="rId25"/>
    <p:sldId id="306" r:id="rId26"/>
    <p:sldId id="307" r:id="rId27"/>
    <p:sldId id="308" r:id="rId28"/>
    <p:sldId id="309" r:id="rId29"/>
    <p:sldId id="310" r:id="rId30"/>
    <p:sldId id="311" r:id="rId31"/>
    <p:sldId id="300" r:id="rId32"/>
    <p:sldId id="30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051C8-8B44-435B-8E0D-0018603B6C0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AF56-D374-4469-9D2A-F47B532FB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AF56-D374-4469-9D2A-F47B532FB1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AF56-D374-4469-9D2A-F47B532FB1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AF56-D374-4469-9D2A-F47B532FB1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AF56-D374-4469-9D2A-F47B532FB1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4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914400" indent="0">
              <a:lnSpc>
                <a:spcPct val="150000"/>
              </a:lnSpc>
              <a:buFontTx/>
              <a:buNone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 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熟练掌握常用数据库表的操作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2  MySQL</a:t>
            </a:r>
            <a:r>
              <a:rPr lang="zh-CN" altLang="en-US" dirty="0"/>
              <a:t>表操作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表的创建、修改、删除；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记录的添加、修改和删除；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Select</a:t>
            </a:r>
            <a:r>
              <a:rPr lang="zh-CN" altLang="en-US" dirty="0" smtClean="0"/>
              <a:t>语句的使用；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字段的添加、删除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620688"/>
            <a:ext cx="8568952" cy="57606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常用表操作</a:t>
            </a:r>
            <a:endParaRPr lang="en-US" altLang="zh-CN" dirty="0" smtClean="0"/>
          </a:p>
          <a:p>
            <a:pPr lvl="2"/>
            <a:r>
              <a:rPr lang="zh-CN" altLang="en-US" dirty="0"/>
              <a:t>建表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create table 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(</a:t>
            </a:r>
            <a:r>
              <a:rPr lang="zh-CN" altLang="en-US" sz="2200" dirty="0">
                <a:latin typeface="Calibri" panose="020F0502020204030204" pitchFamily="34" charset="0"/>
              </a:rPr>
              <a:t>字段设定列表</a:t>
            </a:r>
            <a:r>
              <a:rPr lang="en-US" altLang="zh-CN" sz="2200" dirty="0">
                <a:latin typeface="Calibri" panose="020F0502020204030204" pitchFamily="34" charset="0"/>
              </a:rPr>
              <a:t>)</a:t>
            </a:r>
            <a:r>
              <a:rPr lang="zh-CN" altLang="en-US" sz="2200" dirty="0">
                <a:latin typeface="Calibri" panose="020F0502020204030204" pitchFamily="34" charset="0"/>
              </a:rPr>
              <a:t>；</a:t>
            </a:r>
          </a:p>
          <a:p>
            <a:pPr lvl="2"/>
            <a:r>
              <a:rPr lang="zh-CN" altLang="en-US" dirty="0"/>
              <a:t>增加记录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insert into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values(</a:t>
            </a:r>
            <a:r>
              <a:rPr lang="zh-CN" altLang="en-US" sz="2200" dirty="0">
                <a:latin typeface="Calibri" panose="020F0502020204030204" pitchFamily="34" charset="0"/>
              </a:rPr>
              <a:t>字段值列表</a:t>
            </a:r>
            <a:r>
              <a:rPr lang="en-US" altLang="zh-CN" sz="2200" dirty="0">
                <a:latin typeface="Calibri" panose="020F0502020204030204" pitchFamily="34" charset="0"/>
              </a:rPr>
              <a:t>);</a:t>
            </a:r>
          </a:p>
          <a:p>
            <a:pPr lvl="2"/>
            <a:r>
              <a:rPr lang="zh-CN" altLang="en-US" dirty="0"/>
              <a:t>显示表中的记录</a:t>
            </a:r>
          </a:p>
          <a:p>
            <a:pPr lvl="3"/>
            <a:r>
              <a:rPr lang="en-US" altLang="zh-CN" sz="2200" dirty="0">
                <a:latin typeface="Calibri" panose="020F0502020204030204" pitchFamily="34" charset="0"/>
              </a:rPr>
              <a:t>mysql&gt;  select * from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[where &lt;</a:t>
            </a:r>
            <a:r>
              <a:rPr lang="zh-CN" altLang="en-US" sz="2200" dirty="0">
                <a:latin typeface="Calibri" panose="020F0502020204030204" pitchFamily="34" charset="0"/>
              </a:rPr>
              <a:t>条件</a:t>
            </a:r>
            <a:r>
              <a:rPr lang="en-US" altLang="zh-CN" sz="2200" dirty="0">
                <a:latin typeface="Calibri" panose="020F0502020204030204" pitchFamily="34" charset="0"/>
              </a:rPr>
              <a:t>&gt;][order by &lt;</a:t>
            </a:r>
            <a:r>
              <a:rPr lang="zh-CN" altLang="en-US" sz="2200" dirty="0">
                <a:latin typeface="Calibri" panose="020F0502020204030204" pitchFamily="34" charset="0"/>
              </a:rPr>
              <a:t>字段名</a:t>
            </a:r>
            <a:r>
              <a:rPr lang="en-US" altLang="zh-CN" sz="2200" dirty="0">
                <a:latin typeface="Calibri" panose="020F0502020204030204" pitchFamily="34" charset="0"/>
              </a:rPr>
              <a:t>&gt;, …];</a:t>
            </a:r>
          </a:p>
          <a:p>
            <a:pPr lvl="2"/>
            <a:r>
              <a:rPr lang="zh-CN" altLang="en-US" sz="2100" dirty="0"/>
              <a:t>修改纪录</a:t>
            </a:r>
          </a:p>
          <a:p>
            <a:pPr lvl="3">
              <a:lnSpc>
                <a:spcPct val="17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update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set </a:t>
            </a:r>
            <a:r>
              <a:rPr lang="zh-CN" altLang="en-US" sz="2200" dirty="0">
                <a:latin typeface="Calibri" panose="020F0502020204030204" pitchFamily="34" charset="0"/>
              </a:rPr>
              <a:t>字段名</a:t>
            </a:r>
            <a:r>
              <a:rPr lang="en-US" altLang="zh-CN" sz="2200" dirty="0">
                <a:latin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</a:rPr>
              <a:t>字段值 </a:t>
            </a:r>
            <a:r>
              <a:rPr lang="en-US" altLang="zh-CN" sz="2200" dirty="0">
                <a:latin typeface="Calibri" panose="020F0502020204030204" pitchFamily="34" charset="0"/>
              </a:rPr>
              <a:t>where&lt;</a:t>
            </a:r>
            <a:r>
              <a:rPr lang="zh-CN" altLang="en-US" sz="2200" dirty="0">
                <a:latin typeface="Calibri" panose="020F0502020204030204" pitchFamily="34" charset="0"/>
              </a:rPr>
              <a:t>条件</a:t>
            </a:r>
            <a:r>
              <a:rPr lang="en-US" altLang="zh-CN" sz="2200" dirty="0" smtClean="0">
                <a:latin typeface="Calibri" panose="020F0502020204030204" pitchFamily="34" charset="0"/>
              </a:rPr>
              <a:t>&gt;;</a:t>
            </a:r>
            <a:endParaRPr lang="en-US" altLang="zh-CN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980728"/>
            <a:ext cx="8208912" cy="576064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zh-CN" altLang="en-US" dirty="0"/>
              <a:t>删除纪录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 smtClean="0">
                <a:latin typeface="Calibri" panose="020F0502020204030204" pitchFamily="34" charset="0"/>
              </a:rPr>
              <a:t>mysql</a:t>
            </a:r>
            <a:r>
              <a:rPr lang="en-US" altLang="zh-CN" sz="2200" dirty="0">
                <a:latin typeface="Calibri" panose="020F0502020204030204" pitchFamily="34" charset="0"/>
              </a:rPr>
              <a:t>&gt;  delete from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 [where &lt;</a:t>
            </a:r>
            <a:r>
              <a:rPr lang="zh-CN" altLang="en-US" sz="2200" dirty="0">
                <a:latin typeface="Calibri" panose="020F0502020204030204" pitchFamily="34" charset="0"/>
              </a:rPr>
              <a:t>条件</a:t>
            </a:r>
            <a:r>
              <a:rPr lang="en-US" altLang="zh-CN" sz="2200" dirty="0">
                <a:latin typeface="Calibri" panose="020F0502020204030204" pitchFamily="34" charset="0"/>
              </a:rPr>
              <a:t>&gt;];</a:t>
            </a:r>
          </a:p>
          <a:p>
            <a:pPr lvl="2"/>
            <a:r>
              <a:rPr lang="zh-CN" altLang="en-US" dirty="0"/>
              <a:t>显示数据表的结构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 smtClean="0">
                <a:latin typeface="Calibri" panose="020F0502020204030204" pitchFamily="34" charset="0"/>
              </a:rPr>
              <a:t>mysql</a:t>
            </a:r>
            <a:r>
              <a:rPr lang="en-US" altLang="zh-CN" sz="2200" dirty="0">
                <a:latin typeface="Calibri" panose="020F0502020204030204" pitchFamily="34" charset="0"/>
              </a:rPr>
              <a:t>&gt;  describe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&gt;; </a:t>
            </a:r>
            <a:r>
              <a:rPr lang="zh-CN" altLang="en-US" sz="2200" dirty="0">
                <a:latin typeface="Calibri" panose="020F0502020204030204" pitchFamily="34" charset="0"/>
              </a:rPr>
              <a:t>或</a:t>
            </a:r>
            <a:r>
              <a:rPr lang="en-US" altLang="zh-CN" sz="2200" dirty="0">
                <a:latin typeface="Calibri" panose="020F0502020204030204" pitchFamily="34" charset="0"/>
              </a:rPr>
              <a:t>show columns from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&gt;;</a:t>
            </a:r>
          </a:p>
          <a:p>
            <a:pPr lvl="2"/>
            <a:r>
              <a:rPr lang="zh-CN" altLang="en-US" dirty="0"/>
              <a:t>增加表结构的字段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alert table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add &lt;</a:t>
            </a:r>
            <a:r>
              <a:rPr lang="zh-CN" altLang="en-US" sz="2200" dirty="0">
                <a:latin typeface="Calibri" panose="020F0502020204030204" pitchFamily="34" charset="0"/>
              </a:rPr>
              <a:t>字段名 字段类型</a:t>
            </a:r>
            <a:r>
              <a:rPr lang="en-US" altLang="zh-CN" sz="2200" dirty="0">
                <a:latin typeface="Calibri" panose="020F0502020204030204" pitchFamily="34" charset="0"/>
              </a:rPr>
              <a:t>&gt;,add &lt;</a:t>
            </a:r>
            <a:r>
              <a:rPr lang="zh-CN" altLang="en-US" sz="2200" dirty="0">
                <a:latin typeface="Calibri" panose="020F0502020204030204" pitchFamily="34" charset="0"/>
              </a:rPr>
              <a:t>字段名 字段类型</a:t>
            </a:r>
            <a:r>
              <a:rPr lang="en-US" altLang="zh-CN" sz="2200" dirty="0">
                <a:latin typeface="Calibri" panose="020F0502020204030204" pitchFamily="34" charset="0"/>
              </a:rPr>
              <a:t>&gt;...;</a:t>
            </a:r>
          </a:p>
          <a:p>
            <a:pPr lvl="2"/>
            <a:r>
              <a:rPr lang="zh-CN" altLang="en-US" dirty="0"/>
              <a:t>删除表结构的字段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alert table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 drop &lt;</a:t>
            </a:r>
            <a:r>
              <a:rPr lang="zh-CN" altLang="en-US" sz="2200" dirty="0">
                <a:latin typeface="Calibri" panose="020F0502020204030204" pitchFamily="34" charset="0"/>
              </a:rPr>
              <a:t>字段名</a:t>
            </a:r>
            <a:r>
              <a:rPr lang="en-US" altLang="zh-CN" sz="2200" dirty="0">
                <a:latin typeface="Calibri" panose="020F0502020204030204" pitchFamily="34" charset="0"/>
              </a:rPr>
              <a:t>&gt;;</a:t>
            </a:r>
          </a:p>
          <a:p>
            <a:pPr lvl="2"/>
            <a:r>
              <a:rPr lang="zh-CN" altLang="en-US" dirty="0"/>
              <a:t>删除表</a:t>
            </a:r>
          </a:p>
          <a:p>
            <a:pPr lvl="3">
              <a:lnSpc>
                <a:spcPct val="160000"/>
              </a:lnSpc>
            </a:pPr>
            <a:r>
              <a:rPr lang="en-US" altLang="zh-CN" sz="2200" dirty="0">
                <a:latin typeface="Calibri" panose="020F0502020204030204" pitchFamily="34" charset="0"/>
              </a:rPr>
              <a:t>mysql&gt;  drop table &lt;</a:t>
            </a:r>
            <a:r>
              <a:rPr lang="zh-CN" altLang="en-US" sz="2200" dirty="0">
                <a:latin typeface="Calibri" panose="020F0502020204030204" pitchFamily="34" charset="0"/>
              </a:rPr>
              <a:t>表名</a:t>
            </a:r>
            <a:r>
              <a:rPr lang="en-US" altLang="zh-CN" sz="2200" dirty="0">
                <a:latin typeface="Calibri" panose="020F0502020204030204" pitchFamily="34" charset="0"/>
              </a:rPr>
              <a:t>&gt;</a:t>
            </a:r>
            <a:r>
              <a:rPr lang="zh-CN" altLang="en-US" sz="2200" dirty="0">
                <a:latin typeface="Calibri" panose="020F0502020204030204" pitchFamily="34" charset="0"/>
              </a:rPr>
              <a:t>；</a:t>
            </a:r>
            <a:endParaRPr lang="en-US" altLang="zh-CN" sz="2200" dirty="0">
              <a:latin typeface="Calibri" panose="020F0502020204030204" pitchFamily="34" charset="0"/>
            </a:endParaRP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8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为实验</a:t>
            </a:r>
            <a:r>
              <a:rPr lang="en-US" altLang="zh-CN" dirty="0"/>
              <a:t>1</a:t>
            </a:r>
            <a:r>
              <a:rPr lang="zh-CN" altLang="en-US" dirty="0"/>
              <a:t>所创建的数据库新建一个表，表名任意（建议以</a:t>
            </a:r>
            <a:r>
              <a:rPr lang="en-US" altLang="zh-CN" dirty="0"/>
              <a:t>tb_</a:t>
            </a:r>
            <a:r>
              <a:rPr lang="zh-CN" altLang="en-US" dirty="0"/>
              <a:t>开头），表结构可</a:t>
            </a:r>
            <a:r>
              <a:rPr lang="zh-CN" altLang="en-US" dirty="0" smtClean="0"/>
              <a:t>参考书中的例子；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在步骤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的表中尝试</a:t>
            </a:r>
            <a:r>
              <a:rPr lang="zh-CN" altLang="en-US" dirty="0"/>
              <a:t>添加、修改、删除记录，并用</a:t>
            </a:r>
            <a:r>
              <a:rPr lang="en-US" altLang="zh-CN" dirty="0"/>
              <a:t>select</a:t>
            </a:r>
            <a:r>
              <a:rPr lang="zh-CN" altLang="en-US" dirty="0"/>
              <a:t>语句查看</a:t>
            </a:r>
            <a:r>
              <a:rPr lang="zh-CN" altLang="en-US" dirty="0" smtClean="0"/>
              <a:t>结果；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尝试</a:t>
            </a:r>
            <a:r>
              <a:rPr lang="zh-CN" altLang="en-US" dirty="0"/>
              <a:t>添加、删除表结构字段以及删除表操作。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</a:t>
            </a:r>
            <a:r>
              <a:rPr lang="zh-CN" altLang="en-US" dirty="0"/>
              <a:t>掌握利用数据库的一般流程，为将来的数据库应用开发打下基础。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 </a:t>
            </a:r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数据库</a:t>
            </a:r>
            <a:r>
              <a:rPr lang="en-US" altLang="zh-CN" dirty="0"/>
              <a:t>db_chat</a:t>
            </a:r>
            <a:r>
              <a:rPr lang="zh-CN" altLang="en-US" dirty="0"/>
              <a:t>，并添加</a:t>
            </a:r>
            <a:r>
              <a:rPr lang="zh-CN" altLang="en-US" dirty="0" smtClean="0"/>
              <a:t>数据</a:t>
            </a:r>
          </a:p>
          <a:p>
            <a:pPr marL="822960" lvl="1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352928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登录</a:t>
            </a:r>
            <a:r>
              <a:rPr lang="en-US" altLang="zh-CN" dirty="0"/>
              <a:t>MySQL</a:t>
            </a:r>
          </a:p>
          <a:p>
            <a:pPr marL="640080" lvl="2" indent="0">
              <a:buNone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$ mysql -u root –p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/>
              <a:t>一个名为</a:t>
            </a:r>
            <a:r>
              <a:rPr lang="en-US" altLang="zh-CN" dirty="0"/>
              <a:t>db_chat</a:t>
            </a:r>
            <a:r>
              <a:rPr lang="zh-CN" altLang="en-US" dirty="0"/>
              <a:t>的数据库</a:t>
            </a:r>
          </a:p>
          <a:p>
            <a:pPr marL="640080" lvl="2" indent="0">
              <a:buNone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mysql&gt; CREATE DATABASE db_chat;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640080" lvl="2" indent="0">
              <a:buNone/>
            </a:pPr>
            <a:r>
              <a:rPr lang="en-US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mysql&gt; USE db_chat;</a:t>
            </a:r>
            <a:endParaRPr lang="zh-CN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352928" cy="5256584"/>
          </a:xfrm>
        </p:spPr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4"/>
            </a:pPr>
            <a:r>
              <a:rPr lang="zh-CN" altLang="en-US" dirty="0"/>
              <a:t>创建一个用户信息表</a:t>
            </a:r>
            <a:r>
              <a:rPr lang="en-US" altLang="zh-CN" dirty="0" smtClean="0"/>
              <a:t>tb_user</a:t>
            </a:r>
            <a:endParaRPr lang="zh-CN" altLang="en-US" dirty="0"/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CREATE TABLE tb_user (</a:t>
            </a:r>
          </a:p>
          <a:p>
            <a:pPr marL="731520" lvl="3">
              <a:lnSpc>
                <a:spcPct val="16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id INT AUTO_INCREMENT NOT NULL PRIMARY KEY, </a:t>
            </a:r>
          </a:p>
          <a:p>
            <a:pPr marL="731520" lvl="3">
              <a:lnSpc>
                <a:spcPct val="16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 VARCHAR(20),</a:t>
            </a:r>
          </a:p>
          <a:p>
            <a:pPr marL="731520" lvl="3">
              <a:lnSpc>
                <a:spcPct val="16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sex BOOL, </a:t>
            </a:r>
          </a:p>
          <a:p>
            <a:pPr marL="731520" lvl="3">
              <a:lnSpc>
                <a:spcPct val="16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birthday DATE,</a:t>
            </a:r>
          </a:p>
          <a:p>
            <a:pPr marL="731520" lvl="3">
              <a:lnSpc>
                <a:spcPct val="16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status TINYINT</a:t>
            </a:r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 charset=gb2312;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352928" cy="5256584"/>
          </a:xfrm>
        </p:spPr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5"/>
            </a:pPr>
            <a:r>
              <a:rPr lang="zh-CN" altLang="en-US" dirty="0"/>
              <a:t>向表</a:t>
            </a:r>
            <a:r>
              <a:rPr lang="en-US" altLang="zh-CN" dirty="0"/>
              <a:t>tb_user</a:t>
            </a:r>
            <a:r>
              <a:rPr lang="zh-CN" altLang="en-US" dirty="0"/>
              <a:t>中添加一些样例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INSERT INTO tb_user(name,sex,birthday,status) VALUES ('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李明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',true,'1990-10-10',1);</a:t>
            </a:r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INSERT INTO tb_user(name,sex,birthday,status) VALUES ('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王倩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',false,'1992-06-01',0);</a:t>
            </a:r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INSERT INTO tb_user(name,sex) VALUES ('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张丽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',false);</a:t>
            </a:r>
          </a:p>
          <a:p>
            <a:pPr marL="640080" lvl="2" indent="0">
              <a:lnSpc>
                <a:spcPct val="160000"/>
              </a:lnSpc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INSERT INTO tb_user(name) VALUES ('liu');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学会</a:t>
            </a:r>
            <a:r>
              <a:rPr lang="en-US" altLang="zh-CN" dirty="0"/>
              <a:t>MySQL</a:t>
            </a:r>
            <a:r>
              <a:rPr lang="zh-CN" altLang="en-US" dirty="0"/>
              <a:t>的安装及其日常管理操作</a:t>
            </a:r>
          </a:p>
          <a:p>
            <a:r>
              <a:rPr lang="zh-CN" altLang="en-US" dirty="0" smtClean="0"/>
              <a:t>学会</a:t>
            </a:r>
            <a:r>
              <a:rPr lang="zh-CN" altLang="en-US" dirty="0"/>
              <a:t>数据库、数据表的常用操作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通过程序访问数据库的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掌握用</a:t>
            </a:r>
            <a:r>
              <a:rPr lang="en-US" altLang="zh-CN" dirty="0"/>
              <a:t>C</a:t>
            </a:r>
            <a:r>
              <a:rPr lang="zh-CN" altLang="en-US" dirty="0"/>
              <a:t>语言程序访问</a:t>
            </a:r>
            <a:r>
              <a:rPr lang="en-US" altLang="zh-CN" dirty="0"/>
              <a:t>MySQL</a:t>
            </a:r>
            <a:r>
              <a:rPr lang="zh-CN" altLang="en-US" dirty="0"/>
              <a:t>数据库的流程和方法</a:t>
            </a:r>
            <a:r>
              <a:rPr lang="zh-CN" altLang="en-US" dirty="0" smtClean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  </a:t>
            </a:r>
            <a:r>
              <a:rPr lang="zh-CN" altLang="en-US" dirty="0" smtClean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语言访问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语言程序插入、删除、查询</a:t>
            </a:r>
            <a:r>
              <a:rPr lang="zh-CN" altLang="en-US" dirty="0"/>
              <a:t>和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568952" cy="6336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背景知识</a:t>
            </a:r>
            <a:endParaRPr lang="en-US" altLang="zh-CN" dirty="0" smtClean="0"/>
          </a:p>
          <a:p>
            <a:pPr lvl="1"/>
            <a:r>
              <a:rPr lang="zh-CN" altLang="en-US" dirty="0"/>
              <a:t>连接</a:t>
            </a:r>
            <a:r>
              <a:rPr lang="zh-CN" altLang="en-US" dirty="0" smtClean="0"/>
              <a:t>数据库、关闭连接</a:t>
            </a:r>
            <a:endParaRPr lang="en-US" altLang="zh-CN" dirty="0" smtClean="0"/>
          </a:p>
          <a:p>
            <a:pPr lvl="2"/>
            <a:r>
              <a:rPr lang="zh-CN" altLang="en-US" sz="2300" dirty="0"/>
              <a:t>用</a:t>
            </a:r>
            <a:r>
              <a:rPr lang="en-US" altLang="zh-CN" sz="2300" dirty="0"/>
              <a:t>C</a:t>
            </a:r>
            <a:r>
              <a:rPr lang="zh-CN" altLang="en-US" sz="2300" dirty="0"/>
              <a:t>语言连接</a:t>
            </a:r>
            <a:r>
              <a:rPr lang="en-US" altLang="zh-CN" sz="2300" dirty="0"/>
              <a:t>MySQL</a:t>
            </a:r>
            <a:r>
              <a:rPr lang="zh-CN" altLang="en-US" sz="2300" dirty="0"/>
              <a:t>数据库需要两个步骤</a:t>
            </a:r>
            <a:r>
              <a:rPr lang="zh-CN" altLang="en-US" sz="2300" dirty="0" smtClean="0"/>
              <a:t>：</a:t>
            </a:r>
            <a:endParaRPr lang="en-US" altLang="zh-CN" sz="2300" dirty="0" smtClean="0"/>
          </a:p>
          <a:p>
            <a:pPr lvl="3"/>
            <a:r>
              <a:rPr lang="zh-CN" altLang="en-US" sz="2300" dirty="0" smtClean="0"/>
              <a:t>（</a:t>
            </a:r>
            <a:r>
              <a:rPr lang="en-US" altLang="zh-CN" sz="2300" dirty="0"/>
              <a:t>1</a:t>
            </a:r>
            <a:r>
              <a:rPr lang="zh-CN" altLang="en-US" sz="2300" dirty="0"/>
              <a:t>）初始化一个连接句柄结构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 lvl="3"/>
            <a:r>
              <a:rPr lang="zh-CN" altLang="en-US" sz="2300" dirty="0" smtClean="0"/>
              <a:t>（</a:t>
            </a:r>
            <a:r>
              <a:rPr lang="en-US" altLang="zh-CN" sz="2300" dirty="0"/>
              <a:t>2</a:t>
            </a:r>
            <a:r>
              <a:rPr lang="zh-CN" altLang="en-US" sz="2300" dirty="0"/>
              <a:t>）进行实际连接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lvl="2"/>
            <a:r>
              <a:rPr lang="zh-CN" altLang="en-US" sz="2300" dirty="0"/>
              <a:t>初始化连接句柄的函数为</a:t>
            </a:r>
            <a:r>
              <a:rPr lang="en-US" altLang="zh-CN" sz="2300" dirty="0" smtClean="0"/>
              <a:t>mysql_init</a:t>
            </a:r>
          </a:p>
          <a:p>
            <a:pPr lvl="3"/>
            <a:r>
              <a:rPr lang="en-US" altLang="zh-C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mysql_init</a:t>
            </a:r>
            <a:r>
              <a:rPr lang="en-US" altLang="zh-CN" sz="2300" dirty="0">
                <a:latin typeface="Calibri" panose="020F0502020204030204" pitchFamily="34" charset="0"/>
                <a:cs typeface="Calibri" panose="020F0502020204030204" pitchFamily="34" charset="0"/>
              </a:rPr>
              <a:t>(MYSQL </a:t>
            </a:r>
            <a:r>
              <a:rPr lang="en-US" altLang="zh-CN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*);</a:t>
            </a:r>
            <a:endParaRPr lang="en-US" altLang="zh-C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7504" y="188640"/>
            <a:ext cx="8928992" cy="6408712"/>
          </a:xfrm>
        </p:spPr>
        <p:txBody>
          <a:bodyPr>
            <a:noAutofit/>
          </a:bodyPr>
          <a:lstStyle/>
          <a:p>
            <a:pPr lvl="2">
              <a:spcBef>
                <a:spcPts val="300"/>
              </a:spcBef>
            </a:pPr>
            <a:r>
              <a:rPr lang="zh-CN" altLang="en-US" dirty="0"/>
              <a:t>实现实际连接的函数为</a:t>
            </a:r>
            <a:r>
              <a:rPr lang="en-US" altLang="zh-CN" dirty="0" err="1"/>
              <a:t>mysql_real_connect</a:t>
            </a:r>
            <a:endParaRPr lang="zh-CN" altLang="en-US" dirty="0"/>
          </a:p>
          <a:p>
            <a:pPr lvl="3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MYSQL *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mysql_real_connect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 *connection,   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指向被初始化过的连接句柄结构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server_host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主机名或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地址。如果是本地，可指定为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localhost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sql_user_name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,//MySQL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用户名。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值表示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用户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sql_password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 //MySQL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密码。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值表示只访问无需密码的数据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db_name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       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数据库名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unsigned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port_number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   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端口号。设为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，表示默认。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unix_socket_name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套接字。设为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，表示默认。</a:t>
            </a:r>
          </a:p>
          <a:p>
            <a:pPr marL="1207008" lvl="4" indent="0">
              <a:spcBef>
                <a:spcPts val="300"/>
              </a:spcBef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unsigned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flags             //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用于对一些位模式进行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操作。可设为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pPr lvl="3">
              <a:spcBef>
                <a:spcPts val="30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740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640960" cy="4392488"/>
          </a:xfrm>
        </p:spPr>
        <p:txBody>
          <a:bodyPr>
            <a:noAutofit/>
          </a:bodyPr>
          <a:lstStyle/>
          <a:p>
            <a:pPr lvl="2">
              <a:spcBef>
                <a:spcPts val="300"/>
              </a:spcBef>
            </a:pPr>
            <a:r>
              <a:rPr lang="zh-CN" altLang="en-US" dirty="0" smtClean="0"/>
              <a:t>关闭</a:t>
            </a:r>
            <a:r>
              <a:rPr lang="zh-CN" altLang="en-US" dirty="0"/>
              <a:t>连接</a:t>
            </a:r>
          </a:p>
          <a:p>
            <a:pPr lvl="3">
              <a:spcBef>
                <a:spcPts val="300"/>
              </a:spcBef>
            </a:pPr>
            <a:r>
              <a:rPr lang="zh-CN" altLang="en-US" dirty="0"/>
              <a:t>连接用完之后（通常是退出程序时）要及时关闭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4">
              <a:spcBef>
                <a:spcPts val="300"/>
              </a:spcBef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mysql_close(MYSQL *connection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5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8136904" cy="5256584"/>
          </a:xfrm>
        </p:spPr>
        <p:txBody>
          <a:bodyPr/>
          <a:lstStyle/>
          <a:p>
            <a:pPr lvl="1"/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en-US" altLang="zh-CN" dirty="0"/>
              <a:t>SQL</a:t>
            </a:r>
            <a:r>
              <a:rPr lang="zh-CN" altLang="en-US" dirty="0"/>
              <a:t>语句的</a:t>
            </a:r>
            <a:r>
              <a:rPr lang="zh-CN" altLang="en-US" dirty="0" smtClean="0"/>
              <a:t>嵌入</a:t>
            </a:r>
            <a:endParaRPr lang="en-US" altLang="zh-CN" dirty="0" smtClean="0"/>
          </a:p>
          <a:p>
            <a:pPr lvl="3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 mysql_query(MYSQL *connection, const char *query);</a:t>
            </a:r>
          </a:p>
          <a:p>
            <a:pPr lvl="2"/>
            <a:r>
              <a:rPr lang="zh-CN" altLang="en-US" dirty="0"/>
              <a:t>执行的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或</a:t>
            </a:r>
            <a:r>
              <a:rPr lang="en-US" altLang="zh-CN" dirty="0"/>
              <a:t>INSERT</a:t>
            </a:r>
            <a:r>
              <a:rPr lang="zh-CN" altLang="en-US" dirty="0"/>
              <a:t>等查询影响的行数</a:t>
            </a:r>
            <a:endParaRPr lang="en-US" altLang="zh-CN" dirty="0"/>
          </a:p>
          <a:p>
            <a:pPr lvl="3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my_ulonglong mysql_affected_rows(MYSQL *connection);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3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9144000" cy="6336704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插入（</a:t>
            </a:r>
            <a:r>
              <a:rPr lang="en-US" altLang="zh-CN" dirty="0"/>
              <a:t>INSERT</a:t>
            </a:r>
            <a:r>
              <a:rPr lang="zh-CN" altLang="en-US" dirty="0"/>
              <a:t>）</a:t>
            </a:r>
            <a:r>
              <a:rPr lang="zh-CN" altLang="en-US" dirty="0" smtClean="0"/>
              <a:t>操作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。。。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 = mysql_query(&amp;my_connection, 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"INSERT INTO tb_user(name,sex,birthday,status) VALUES ('test',true,'1997-01-05',1)");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 (!res)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printf("</a:t>
            </a:r>
            <a:r>
              <a:rPr lang="zh-C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插入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%lu </a:t>
            </a:r>
            <a:r>
              <a:rPr lang="zh-C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\n", (unsigned long)mysql_affected_rows(&amp;my_connection));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fprintf(stderr, "</a:t>
            </a:r>
            <a:r>
              <a:rPr lang="zh-C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插入操作错误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error %d: %s\n", 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mysql_errno(&amp;my_connection),mysql_error(&amp;my_connection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mysql_close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(&amp;my_connection);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fprintf(stderr, "</a:t>
            </a:r>
            <a:r>
              <a:rPr lang="zh-C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连接失败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\n");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if (mysql_errno(&amp;my_connection))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fprintf(stderr, "</a:t>
            </a:r>
            <a:r>
              <a:rPr lang="zh-C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连接错误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error %d: %s\n",mysql_errno(&amp;my_connection), 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7008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mysql_error(&amp;my_connection));</a:t>
            </a:r>
            <a:endParaRPr lang="zh-CN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return EXIT_SUCCESS;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1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548680"/>
            <a:ext cx="9144000" cy="5184576"/>
          </a:xfrm>
        </p:spPr>
        <p:txBody>
          <a:bodyPr>
            <a:noAutofit/>
          </a:bodyPr>
          <a:lstStyle/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UPDATE</a:t>
            </a:r>
            <a:r>
              <a:rPr lang="zh-CN" altLang="en-US" dirty="0"/>
              <a:t>（更新）和</a:t>
            </a:r>
            <a:r>
              <a:rPr lang="en-US" altLang="zh-CN" dirty="0"/>
              <a:t>DELETE</a:t>
            </a:r>
            <a:r>
              <a:rPr lang="zh-CN" altLang="en-US" dirty="0"/>
              <a:t>（删除）操作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UPDATE</a:t>
            </a:r>
            <a:r>
              <a:rPr lang="zh-CN" altLang="en-US" dirty="0"/>
              <a:t>操作与</a:t>
            </a:r>
            <a:r>
              <a:rPr lang="en-US" altLang="zh-CN" dirty="0"/>
              <a:t>INSERT</a:t>
            </a:r>
            <a:r>
              <a:rPr lang="zh-CN" altLang="en-US" dirty="0"/>
              <a:t>操作的关键不同就一行，要把嵌入</a:t>
            </a:r>
            <a:r>
              <a:rPr lang="en-US" altLang="zh-CN" dirty="0"/>
              <a:t>SQL</a:t>
            </a:r>
            <a:r>
              <a:rPr lang="zh-CN" altLang="en-US" dirty="0"/>
              <a:t>语句的那一行修改为：</a:t>
            </a:r>
          </a:p>
          <a:p>
            <a:pPr marL="120700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int res = mysql_query(&amp;my_connection, "UPDATE tb_user SET status = 2 WHERE name = 'Lee'");</a:t>
            </a:r>
          </a:p>
          <a:p>
            <a:pPr marL="120700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它把名字为“</a:t>
            </a:r>
            <a:r>
              <a:rPr lang="en-US" altLang="zh-CN" sz="2000" dirty="0"/>
              <a:t>Lee”</a:t>
            </a:r>
            <a:r>
              <a:rPr lang="zh-CN" altLang="en-US" sz="2000" dirty="0"/>
              <a:t>的记录的</a:t>
            </a:r>
            <a:r>
              <a:rPr lang="en-US" altLang="zh-CN" sz="2000" dirty="0"/>
              <a:t>status</a:t>
            </a:r>
            <a:r>
              <a:rPr lang="zh-CN" altLang="en-US" sz="2000" dirty="0"/>
              <a:t>修改为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4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删除</a:t>
            </a:r>
            <a:r>
              <a:rPr lang="zh-CN" altLang="en-US" sz="2000" dirty="0"/>
              <a:t>操作也是类似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4029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108520" y="1052736"/>
            <a:ext cx="9252520" cy="5472608"/>
          </a:xfrm>
        </p:spPr>
        <p:txBody>
          <a:bodyPr>
            <a:normAutofit/>
          </a:bodyPr>
          <a:lstStyle/>
          <a:p>
            <a:pPr lvl="2"/>
            <a:r>
              <a:rPr lang="en-US" altLang="zh-CN" dirty="0"/>
              <a:t>SELECT</a:t>
            </a:r>
            <a:r>
              <a:rPr lang="zh-CN" altLang="en-US" dirty="0"/>
              <a:t>（查询）操作</a:t>
            </a:r>
            <a:r>
              <a:rPr lang="en-US" altLang="zh-CN" dirty="0"/>
              <a:t>——</a:t>
            </a:r>
            <a:r>
              <a:rPr lang="zh-CN" altLang="en-US" dirty="0"/>
              <a:t>提取数据</a:t>
            </a:r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应用程序中，从数据库中提取数据一般经历以下</a:t>
            </a:r>
            <a:r>
              <a:rPr lang="en-US" altLang="zh-CN" dirty="0"/>
              <a:t>4</a:t>
            </a:r>
            <a:r>
              <a:rPr lang="zh-CN" altLang="en-US" dirty="0"/>
              <a:t>步：①查询；②提取数据；③处理数据；④清理工作。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mysql_query(&amp;my_connection, "SELECT * FROM tb_user WHERE sex=1");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MYSQL_RES *mysql_store_result(MYSQL *connection);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my_ulonglong mysql_num_rows(MYSQL_RES *result);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MYSQL_ROW mysql_fetch_row(MYSQL_RES *result);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void mysql_data_seek(MYSQL_RES *result, my_ulonglong offset);</a:t>
            </a:r>
          </a:p>
          <a:p>
            <a:pPr lvl="4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void mysql_free_result(MYSQL_RES *result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6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1520" y="692696"/>
            <a:ext cx="8712968" cy="60486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sz="2600" dirty="0"/>
              <a:t>处理</a:t>
            </a:r>
            <a:r>
              <a:rPr lang="zh-CN" altLang="en-US" sz="2600" dirty="0" smtClean="0"/>
              <a:t>数据</a:t>
            </a:r>
            <a:endParaRPr lang="en-US" altLang="zh-CN" sz="2600" dirty="0" smtClean="0"/>
          </a:p>
          <a:p>
            <a:pPr lvl="2"/>
            <a:r>
              <a:rPr lang="en-US" altLang="zh-CN" sz="2200" dirty="0"/>
              <a:t>MySQL</a:t>
            </a:r>
            <a:r>
              <a:rPr lang="zh-CN" altLang="en-US" sz="2200" dirty="0"/>
              <a:t>返回的数据分为两种类型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lvl="3"/>
            <a:r>
              <a:rPr lang="zh-CN" altLang="en-US" sz="2200" dirty="0" smtClean="0"/>
              <a:t>①</a:t>
            </a:r>
            <a:r>
              <a:rPr lang="zh-CN" altLang="en-US" sz="2200" dirty="0"/>
              <a:t>原始数据。即表中存储的数据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3"/>
            <a:r>
              <a:rPr lang="zh-CN" altLang="en-US" sz="2200" dirty="0" smtClean="0"/>
              <a:t>②</a:t>
            </a:r>
            <a:r>
              <a:rPr lang="zh-CN" altLang="en-US" sz="2200" dirty="0"/>
              <a:t>元数据。即数据的数据，包含了关于表结构的信息，比如字段名、字段类型等等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/>
            <a:r>
              <a:rPr lang="zh-CN" altLang="en-US" sz="2200" dirty="0"/>
              <a:t>与元数据有关</a:t>
            </a:r>
            <a:r>
              <a:rPr lang="zh-CN" altLang="en-US" sz="2200" dirty="0" smtClean="0"/>
              <a:t>的常用函数</a:t>
            </a:r>
            <a:endParaRPr lang="en-US" altLang="zh-CN" sz="2200" dirty="0" smtClean="0"/>
          </a:p>
          <a:p>
            <a:pPr lvl="3"/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）获取结果集的列数</a:t>
            </a:r>
          </a:p>
          <a:p>
            <a:pPr lvl="3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unsigned 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mysql_field_count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(MYSQL *connection);</a:t>
            </a:r>
          </a:p>
          <a:p>
            <a:pPr lvl="3"/>
            <a:r>
              <a:rPr lang="zh-CN" altLang="en-US" sz="2200" dirty="0"/>
              <a:t>这个函数返回结果集的列数，对于实现通用查询处理很有帮助。</a:t>
            </a:r>
          </a:p>
          <a:p>
            <a:pPr lvl="3"/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）获取字段信息</a:t>
            </a:r>
          </a:p>
          <a:p>
            <a:pPr lvl="3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MYSQL_FIELD *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mysql_fetch_field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(MYSQL_RES *result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MySQL</a:t>
            </a:r>
            <a:r>
              <a:rPr lang="zh-CN" altLang="en-US" dirty="0"/>
              <a:t>数据库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MySQL</a:t>
            </a:r>
            <a:r>
              <a:rPr lang="zh-CN" altLang="en-US" dirty="0"/>
              <a:t>表操作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/>
              <a:t>：创建一个</a:t>
            </a:r>
            <a:r>
              <a:rPr lang="en-US" altLang="zh-CN" dirty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/>
              <a:t>：用</a:t>
            </a:r>
            <a:r>
              <a:rPr lang="en-US" altLang="zh-CN" dirty="0"/>
              <a:t>C</a:t>
            </a:r>
            <a:r>
              <a:rPr lang="zh-CN" altLang="en-US" dirty="0"/>
              <a:t>语言访问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 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）设置当前列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MYSQL_FIELD_OFFSET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mysql_field_seek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(MYSQL_RES *result, 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MYSQL_FIELD_OFFSET offset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>
              <a:lnSpc>
                <a:spcPct val="130000"/>
              </a:lnSpc>
            </a:pPr>
            <a:r>
              <a:rPr lang="zh-CN" altLang="en-US" sz="1900" dirty="0"/>
              <a:t>处理原始数据和</a:t>
            </a:r>
            <a:r>
              <a:rPr lang="zh-CN" altLang="en-US" sz="1900" dirty="0" smtClean="0"/>
              <a:t>元数据</a:t>
            </a:r>
            <a:endParaRPr lang="en-US" altLang="zh-CN" sz="1900" dirty="0" smtClean="0"/>
          </a:p>
          <a:p>
            <a:pPr lvl="3">
              <a:lnSpc>
                <a:spcPct val="130000"/>
              </a:lnSpc>
            </a:pPr>
            <a:r>
              <a:rPr lang="zh-CN" altLang="en-US" sz="1900" dirty="0"/>
              <a:t>修改</a:t>
            </a:r>
            <a:r>
              <a:rPr lang="en-US" altLang="zh-CN" sz="1900" dirty="0" err="1"/>
              <a:t>select.c</a:t>
            </a:r>
            <a:r>
              <a:rPr lang="zh-CN" altLang="en-US" sz="1900" dirty="0"/>
              <a:t>程序，使其可以显示元数据和原始数据。（参见电子资源）</a:t>
            </a:r>
            <a:endParaRPr lang="en-US" altLang="zh-CN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7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</a:t>
            </a:r>
            <a:r>
              <a:rPr lang="zh-CN" altLang="en-US" dirty="0"/>
              <a:t>、运行电子资源中“</a:t>
            </a:r>
            <a:r>
              <a:rPr lang="en-US" altLang="zh-CN" dirty="0"/>
              <a:t>/</a:t>
            </a:r>
            <a:r>
              <a:rPr lang="zh-CN" altLang="en-US" dirty="0"/>
              <a:t>源代码</a:t>
            </a:r>
            <a:r>
              <a:rPr lang="en-US" altLang="zh-CN" dirty="0"/>
              <a:t>/ch09/exp4/”</a:t>
            </a:r>
            <a:r>
              <a:rPr lang="zh-CN" altLang="en-US" dirty="0"/>
              <a:t>目录</a:t>
            </a:r>
            <a:r>
              <a:rPr lang="zh-CN" altLang="en-US" dirty="0" smtClean="0"/>
              <a:t>下的</a:t>
            </a:r>
            <a:r>
              <a:rPr lang="zh-CN" altLang="en-US" dirty="0"/>
              <a:t>程序，观察实验</a:t>
            </a:r>
            <a:r>
              <a:rPr lang="zh-CN" altLang="en-US" dirty="0" smtClean="0"/>
              <a:t>现象。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尝试修改程序，观察程序运行结果。</a:t>
            </a:r>
            <a:endParaRPr lang="zh-CN" altLang="en-US" dirty="0"/>
          </a:p>
          <a:p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784976" cy="45365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通过修改</a:t>
            </a:r>
            <a:r>
              <a:rPr lang="en-US" altLang="zh-CN" dirty="0" err="1"/>
              <a:t>tb_user</a:t>
            </a:r>
            <a:r>
              <a:rPr lang="zh-CN" altLang="en-US" dirty="0"/>
              <a:t>表中的数据，观察</a:t>
            </a:r>
            <a:r>
              <a:rPr lang="en-US" altLang="zh-CN" dirty="0" err="1"/>
              <a:t>mysql_affected_rows</a:t>
            </a:r>
            <a:r>
              <a:rPr lang="zh-CN" altLang="en-US" dirty="0"/>
              <a:t>函数在增删改查操作中的返回值，总结一下各操作影响记录行数有什么规律。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实现一个具有图形用户界面的应用程序，允许用户通过图形界面管理数据库</a:t>
            </a:r>
            <a:r>
              <a:rPr lang="en-US" altLang="zh-CN" dirty="0" err="1"/>
              <a:t>db_chat</a:t>
            </a:r>
            <a:r>
              <a:rPr lang="zh-CN" altLang="en-US" dirty="0"/>
              <a:t>，包括增删改查功能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MySQL</a:t>
            </a:r>
            <a:r>
              <a:rPr lang="zh-CN" altLang="en-US" dirty="0"/>
              <a:t>数据库的常用操作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 </a:t>
            </a:r>
            <a:r>
              <a:rPr lang="en-US" altLang="zh-CN" dirty="0"/>
              <a:t>MySQL</a:t>
            </a:r>
            <a:r>
              <a:rPr lang="zh-CN" altLang="en-US" dirty="0"/>
              <a:t>数据库操作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46805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数据库的创建、打开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查看数据库包含的表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为数据库增加新用户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为数据库用户设置访问权限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980728"/>
            <a:ext cx="7920880" cy="5112568"/>
          </a:xfrm>
        </p:spPr>
        <p:txBody>
          <a:bodyPr/>
          <a:lstStyle/>
          <a:p>
            <a:r>
              <a:rPr lang="zh-CN" altLang="en-US" dirty="0" smtClean="0"/>
              <a:t>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常用数据库操作</a:t>
            </a:r>
            <a:endParaRPr lang="en-US" altLang="zh-CN" dirty="0" smtClean="0"/>
          </a:p>
          <a:p>
            <a:pPr lvl="2"/>
            <a:r>
              <a:rPr lang="zh-CN" altLang="en-US" dirty="0"/>
              <a:t>显示</a:t>
            </a:r>
            <a:r>
              <a:rPr lang="en-US" altLang="zh-CN" dirty="0"/>
              <a:t>MySQL</a:t>
            </a:r>
            <a:r>
              <a:rPr lang="zh-CN" altLang="en-US" dirty="0"/>
              <a:t>里的数据库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show databases;</a:t>
            </a:r>
          </a:p>
          <a:p>
            <a:pPr lvl="2"/>
            <a:r>
              <a:rPr lang="zh-CN" altLang="en-US" dirty="0"/>
              <a:t>创建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create database &lt;</a:t>
            </a:r>
            <a:r>
              <a:rPr lang="zh-CN" altLang="en-US" dirty="0">
                <a:latin typeface="Calibri" panose="020F0502020204030204" pitchFamily="34" charset="0"/>
              </a:rPr>
              <a:t>数据库名</a:t>
            </a:r>
            <a:r>
              <a:rPr lang="en-US" altLang="zh-CN" dirty="0">
                <a:latin typeface="Calibri" panose="020F0502020204030204" pitchFamily="34" charset="0"/>
              </a:rPr>
              <a:t>&gt;; </a:t>
            </a:r>
          </a:p>
          <a:p>
            <a:pPr lvl="2"/>
            <a:r>
              <a:rPr lang="zh-CN" altLang="en-US" dirty="0"/>
              <a:t>打开数据库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use &lt;</a:t>
            </a:r>
            <a:r>
              <a:rPr lang="zh-CN" altLang="en-US" dirty="0">
                <a:latin typeface="Calibri" panose="020F0502020204030204" pitchFamily="34" charset="0"/>
              </a:rPr>
              <a:t>数据库名</a:t>
            </a:r>
            <a:r>
              <a:rPr lang="en-US" altLang="zh-CN" dirty="0" smtClean="0">
                <a:latin typeface="Calibri" panose="020F0502020204030204" pitchFamily="34" charset="0"/>
              </a:rPr>
              <a:t>&gt;;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1268760"/>
            <a:ext cx="8496944" cy="5256584"/>
          </a:xfrm>
        </p:spPr>
        <p:txBody>
          <a:bodyPr/>
          <a:lstStyle/>
          <a:p>
            <a:pPr lvl="2"/>
            <a:r>
              <a:rPr lang="zh-CN" altLang="en-US" dirty="0"/>
              <a:t>显示当前数据库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select database</a:t>
            </a:r>
            <a:r>
              <a:rPr lang="en-US" altLang="zh-CN" dirty="0" smtClean="0">
                <a:latin typeface="Calibri" panose="020F0502020204030204" pitchFamily="34" charset="0"/>
              </a:rPr>
              <a:t>();</a:t>
            </a:r>
          </a:p>
          <a:p>
            <a:pPr lvl="2"/>
            <a:r>
              <a:rPr lang="zh-CN" altLang="en-US" dirty="0"/>
              <a:t>显示数据库中包含的表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show tables;</a:t>
            </a:r>
          </a:p>
          <a:p>
            <a:pPr lvl="2"/>
            <a:r>
              <a:rPr lang="zh-CN" altLang="en-US" dirty="0"/>
              <a:t>增加新</a:t>
            </a:r>
            <a:r>
              <a:rPr lang="zh-CN" altLang="en-US" dirty="0" smtClean="0"/>
              <a:t>用户、并设置访问权限</a:t>
            </a:r>
            <a:endParaRPr lang="zh-CN" altLang="en-US" dirty="0"/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grant &lt;</a:t>
            </a:r>
            <a:r>
              <a:rPr lang="zh-CN" altLang="en-US" dirty="0">
                <a:latin typeface="Calibri" panose="020F0502020204030204" pitchFamily="34" charset="0"/>
              </a:rPr>
              <a:t>权限</a:t>
            </a:r>
            <a:r>
              <a:rPr lang="en-US" altLang="zh-CN" dirty="0">
                <a:latin typeface="Calibri" panose="020F0502020204030204" pitchFamily="34" charset="0"/>
              </a:rPr>
              <a:t>&gt; on &lt;</a:t>
            </a:r>
            <a:r>
              <a:rPr lang="zh-CN" altLang="en-US" dirty="0">
                <a:latin typeface="Calibri" panose="020F0502020204030204" pitchFamily="34" charset="0"/>
              </a:rPr>
              <a:t>数据库</a:t>
            </a:r>
            <a:r>
              <a:rPr lang="en-US" altLang="zh-CN" dirty="0">
                <a:latin typeface="Calibri" panose="020F0502020204030204" pitchFamily="34" charset="0"/>
              </a:rPr>
              <a:t>&gt;.&lt;</a:t>
            </a:r>
            <a:r>
              <a:rPr lang="zh-CN" altLang="en-US" dirty="0">
                <a:latin typeface="Calibri" panose="020F0502020204030204" pitchFamily="34" charset="0"/>
              </a:rPr>
              <a:t>表</a:t>
            </a:r>
            <a:r>
              <a:rPr lang="en-US" altLang="zh-CN" dirty="0">
                <a:latin typeface="Calibri" panose="020F0502020204030204" pitchFamily="34" charset="0"/>
              </a:rPr>
              <a:t>&gt; to </a:t>
            </a:r>
            <a:r>
              <a:rPr lang="zh-CN" altLang="en-US" dirty="0">
                <a:latin typeface="Calibri" panose="020F0502020204030204" pitchFamily="34" charset="0"/>
              </a:rPr>
              <a:t>用户名</a:t>
            </a:r>
            <a:r>
              <a:rPr lang="en-US" altLang="zh-CN" dirty="0">
                <a:latin typeface="Calibri" panose="020F0502020204030204" pitchFamily="34" charset="0"/>
              </a:rPr>
              <a:t>@</a:t>
            </a:r>
            <a:r>
              <a:rPr lang="zh-CN" altLang="en-US" dirty="0">
                <a:latin typeface="Calibri" panose="020F0502020204030204" pitchFamily="34" charset="0"/>
              </a:rPr>
              <a:t>登录主机 </a:t>
            </a:r>
            <a:r>
              <a:rPr lang="en-US" altLang="zh-CN" dirty="0">
                <a:latin typeface="Calibri" panose="020F0502020204030204" pitchFamily="34" charset="0"/>
              </a:rPr>
              <a:t>identified by "</a:t>
            </a:r>
            <a:r>
              <a:rPr lang="zh-CN" altLang="en-US" dirty="0">
                <a:latin typeface="Calibri" panose="020F0502020204030204" pitchFamily="34" charset="0"/>
              </a:rPr>
              <a:t>密码</a:t>
            </a:r>
            <a:r>
              <a:rPr lang="en-US" altLang="zh-CN" dirty="0">
                <a:latin typeface="Calibri" panose="020F0502020204030204" pitchFamily="34" charset="0"/>
              </a:rPr>
              <a:t>" ;</a:t>
            </a:r>
          </a:p>
          <a:p>
            <a:pPr lvl="2"/>
            <a:r>
              <a:rPr lang="zh-CN" altLang="en-US" dirty="0"/>
              <a:t>删除数据库</a:t>
            </a:r>
          </a:p>
          <a:p>
            <a:pPr lvl="3"/>
            <a:r>
              <a:rPr lang="en-US" altLang="zh-CN" dirty="0">
                <a:latin typeface="Calibri" panose="020F0502020204030204" pitchFamily="34" charset="0"/>
              </a:rPr>
              <a:t>mysql&gt;  drop database &lt;</a:t>
            </a:r>
            <a:r>
              <a:rPr lang="zh-CN" altLang="en-US" dirty="0">
                <a:latin typeface="Calibri" panose="020F0502020204030204" pitchFamily="34" charset="0"/>
              </a:rPr>
              <a:t>数据库名</a:t>
            </a:r>
            <a:r>
              <a:rPr lang="en-US" altLang="zh-CN" dirty="0">
                <a:latin typeface="Calibri" panose="020F0502020204030204" pitchFamily="34" charset="0"/>
              </a:rPr>
              <a:t>&gt;; </a:t>
            </a:r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7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关键说明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要想执行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命令，必须首先登录</a:t>
            </a:r>
            <a:r>
              <a:rPr lang="en-US" altLang="zh-CN" dirty="0" smtClean="0"/>
              <a:t>MySQL</a:t>
            </a:r>
          </a:p>
          <a:p>
            <a:pPr lvl="2"/>
            <a:r>
              <a:rPr lang="zh-CN" altLang="en-US" dirty="0"/>
              <a:t>登录后会显示命令提示符“</a:t>
            </a:r>
            <a:r>
              <a:rPr lang="en-US" altLang="zh-CN" dirty="0"/>
              <a:t>mysql&gt;”</a:t>
            </a:r>
            <a:r>
              <a:rPr lang="zh-CN" altLang="en-US" dirty="0"/>
              <a:t>，这表示进入了</a:t>
            </a:r>
            <a:r>
              <a:rPr lang="en-US" altLang="zh-CN" dirty="0"/>
              <a:t>MySQL</a:t>
            </a:r>
            <a:r>
              <a:rPr lang="zh-CN" altLang="en-US" dirty="0"/>
              <a:t>的控制台，输入</a:t>
            </a:r>
            <a:r>
              <a:rPr lang="en-US" altLang="zh-CN" dirty="0"/>
              <a:t>SQL</a:t>
            </a:r>
            <a:r>
              <a:rPr lang="zh-CN" altLang="en-US" dirty="0"/>
              <a:t>命令就可以进行数据库操作了。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/>
              <a:t>中每个命令后都要以分号“</a:t>
            </a:r>
            <a:r>
              <a:rPr lang="en-US" altLang="zh-CN" dirty="0" smtClean="0"/>
              <a:t>;”</a:t>
            </a:r>
            <a:r>
              <a:rPr lang="zh-CN" altLang="en-US" dirty="0"/>
              <a:t>结尾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实验步骤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登录</a:t>
            </a:r>
            <a:r>
              <a:rPr lang="en-US" altLang="zh-CN" dirty="0"/>
              <a:t>MySQL</a:t>
            </a:r>
            <a:r>
              <a:rPr lang="zh-CN" altLang="en-US" dirty="0"/>
              <a:t>，打开</a:t>
            </a:r>
            <a:r>
              <a:rPr lang="en-US" altLang="zh-CN" dirty="0"/>
              <a:t>mysql</a:t>
            </a:r>
            <a:r>
              <a:rPr lang="zh-CN" altLang="en-US" dirty="0"/>
              <a:t>数据库，查看一下它有哪些表；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创建一个数据库（名字可取为自己的姓名拼音）并打开它，为该数据库增加一个新用户，并赋予他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退出</a:t>
            </a:r>
            <a:r>
              <a:rPr lang="en-US" altLang="zh-CN" dirty="0"/>
              <a:t>MySQL</a:t>
            </a:r>
            <a:r>
              <a:rPr lang="zh-CN" altLang="en-US" dirty="0"/>
              <a:t>，以新用户身份重新登录，分别尝试打开数据库</a:t>
            </a:r>
            <a:r>
              <a:rPr lang="en-US" altLang="zh-CN" dirty="0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db_test</a:t>
            </a:r>
            <a:r>
              <a:rPr lang="zh-CN" altLang="en-US" dirty="0"/>
              <a:t>，观察会有什么不同结果。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329</TotalTime>
  <Words>1429</Words>
  <Application>Microsoft Office PowerPoint</Application>
  <PresentationFormat>全屏显示(4:3)</PresentationFormat>
  <Paragraphs>189</Paragraphs>
  <Slides>32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气流</vt:lpstr>
      <vt:lpstr>操作系统实践</vt:lpstr>
      <vt:lpstr>本章目标</vt:lpstr>
      <vt:lpstr>第9章  MySQL数据库 </vt:lpstr>
      <vt:lpstr>实验1  MySQL数据库操作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实验2  MySQL表操作 </vt:lpstr>
      <vt:lpstr>PowerPoint 演示文稿</vt:lpstr>
      <vt:lpstr>PowerPoint 演示文稿</vt:lpstr>
      <vt:lpstr>PowerPoint 演示文稿</vt:lpstr>
      <vt:lpstr>PowerPoint 演示文稿</vt:lpstr>
      <vt:lpstr>实验3  创建一个MySQL数据库 </vt:lpstr>
      <vt:lpstr>PowerPoint 演示文稿</vt:lpstr>
      <vt:lpstr>PowerPoint 演示文稿</vt:lpstr>
      <vt:lpstr>PowerPoint 演示文稿</vt:lpstr>
      <vt:lpstr>PowerPoint 演示文稿</vt:lpstr>
      <vt:lpstr>实验4  用C语言访问MySQL数据库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xjlee</cp:lastModifiedBy>
  <cp:revision>49</cp:revision>
  <dcterms:created xsi:type="dcterms:W3CDTF">2015-09-06T03:04:28Z</dcterms:created>
  <dcterms:modified xsi:type="dcterms:W3CDTF">2015-09-17T02:52:59Z</dcterms:modified>
</cp:coreProperties>
</file>