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Layouts/slideLayout1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8"/>
  </p:notesMasterIdLst>
  <p:handoutMasterIdLst>
    <p:handoutMasterId r:id="rId9"/>
  </p:handoutMasterIdLst>
  <p:sldIdLst>
    <p:sldId id="256" r:id="rId3"/>
    <p:sldId id="258" r:id="rId4"/>
    <p:sldId id="259" r:id="rId5"/>
    <p:sldId id="261" r:id="rId6"/>
    <p:sldId id="257" r:id="rId7"/>
  </p:sldIdLst>
  <p:sldSz cx="9144000" cy="6858000" type="screen4x3"/>
  <p:notesSz cx="7010400" cy="9296400"/>
  <p:defaultTextStyle>
    <a:defPPr>
      <a:defRPr lang="en-GB"/>
    </a:defPPr>
    <a:lvl1pPr algn="l" defTabSz="457200" rtl="0" fontAlgn="base">
      <a:spcBef>
        <a:spcPct val="0"/>
      </a:spcBef>
      <a:spcAft>
        <a:spcPct val="0"/>
      </a:spcAft>
      <a:defRPr sz="2400" kern="1200" baseline="-25000">
        <a:solidFill>
          <a:schemeClr val="bg1"/>
        </a:solidFill>
        <a:latin typeface="Arial" pitchFamily="34" charset="0"/>
        <a:ea typeface="ＭＳ Ｐゴシック" pitchFamily="34" charset="-128"/>
        <a:cs typeface="+mn-cs"/>
      </a:defRPr>
    </a:lvl1pPr>
    <a:lvl2pPr marL="742950" indent="-285750" algn="l" defTabSz="457200" rtl="0" fontAlgn="base">
      <a:spcBef>
        <a:spcPct val="0"/>
      </a:spcBef>
      <a:spcAft>
        <a:spcPct val="0"/>
      </a:spcAft>
      <a:defRPr sz="2400" kern="1200" baseline="-25000">
        <a:solidFill>
          <a:schemeClr val="bg1"/>
        </a:solidFill>
        <a:latin typeface="Arial" pitchFamily="34" charset="0"/>
        <a:ea typeface="ＭＳ Ｐゴシック" pitchFamily="34" charset="-128"/>
        <a:cs typeface="+mn-cs"/>
      </a:defRPr>
    </a:lvl2pPr>
    <a:lvl3pPr marL="1143000" indent="-228600" algn="l" defTabSz="457200" rtl="0" fontAlgn="base">
      <a:spcBef>
        <a:spcPct val="0"/>
      </a:spcBef>
      <a:spcAft>
        <a:spcPct val="0"/>
      </a:spcAft>
      <a:defRPr sz="2400" kern="1200" baseline="-25000">
        <a:solidFill>
          <a:schemeClr val="bg1"/>
        </a:solidFill>
        <a:latin typeface="Arial" pitchFamily="34" charset="0"/>
        <a:ea typeface="ＭＳ Ｐゴシック" pitchFamily="34" charset="-128"/>
        <a:cs typeface="+mn-cs"/>
      </a:defRPr>
    </a:lvl3pPr>
    <a:lvl4pPr marL="1600200" indent="-228600" algn="l" defTabSz="457200" rtl="0" fontAlgn="base">
      <a:spcBef>
        <a:spcPct val="0"/>
      </a:spcBef>
      <a:spcAft>
        <a:spcPct val="0"/>
      </a:spcAft>
      <a:defRPr sz="2400" kern="1200" baseline="-25000">
        <a:solidFill>
          <a:schemeClr val="bg1"/>
        </a:solidFill>
        <a:latin typeface="Arial" pitchFamily="34" charset="0"/>
        <a:ea typeface="ＭＳ Ｐゴシック" pitchFamily="34" charset="-128"/>
        <a:cs typeface="+mn-cs"/>
      </a:defRPr>
    </a:lvl4pPr>
    <a:lvl5pPr marL="2057400" indent="-228600" algn="l" defTabSz="457200" rtl="0" fontAlgn="base">
      <a:spcBef>
        <a:spcPct val="0"/>
      </a:spcBef>
      <a:spcAft>
        <a:spcPct val="0"/>
      </a:spcAft>
      <a:defRPr sz="2400" kern="1200" baseline="-25000">
        <a:solidFill>
          <a:schemeClr val="bg1"/>
        </a:solidFill>
        <a:latin typeface="Arial" pitchFamily="34" charset="0"/>
        <a:ea typeface="ＭＳ Ｐゴシック" pitchFamily="34" charset="-128"/>
        <a:cs typeface="+mn-cs"/>
      </a:defRPr>
    </a:lvl5pPr>
    <a:lvl6pPr marL="2286000" algn="l" defTabSz="914400" rtl="0" eaLnBrk="1" latinLnBrk="0" hangingPunct="1">
      <a:defRPr sz="2400" kern="1200" baseline="-25000">
        <a:solidFill>
          <a:schemeClr val="bg1"/>
        </a:solidFill>
        <a:latin typeface="Arial" pitchFamily="34" charset="0"/>
        <a:ea typeface="ＭＳ Ｐゴシック" pitchFamily="34" charset="-128"/>
        <a:cs typeface="+mn-cs"/>
      </a:defRPr>
    </a:lvl6pPr>
    <a:lvl7pPr marL="2743200" algn="l" defTabSz="914400" rtl="0" eaLnBrk="1" latinLnBrk="0" hangingPunct="1">
      <a:defRPr sz="2400" kern="1200" baseline="-25000">
        <a:solidFill>
          <a:schemeClr val="bg1"/>
        </a:solidFill>
        <a:latin typeface="Arial" pitchFamily="34" charset="0"/>
        <a:ea typeface="ＭＳ Ｐゴシック" pitchFamily="34" charset="-128"/>
        <a:cs typeface="+mn-cs"/>
      </a:defRPr>
    </a:lvl7pPr>
    <a:lvl8pPr marL="3200400" algn="l" defTabSz="914400" rtl="0" eaLnBrk="1" latinLnBrk="0" hangingPunct="1">
      <a:defRPr sz="2400" kern="1200" baseline="-25000">
        <a:solidFill>
          <a:schemeClr val="bg1"/>
        </a:solidFill>
        <a:latin typeface="Arial" pitchFamily="34" charset="0"/>
        <a:ea typeface="ＭＳ Ｐゴシック" pitchFamily="34" charset="-128"/>
        <a:cs typeface="+mn-cs"/>
      </a:defRPr>
    </a:lvl8pPr>
    <a:lvl9pPr marL="3657600" algn="l" defTabSz="914400" rtl="0" eaLnBrk="1" latinLnBrk="0" hangingPunct="1">
      <a:defRPr sz="2400" kern="1200" baseline="-25000">
        <a:solidFill>
          <a:schemeClr val="bg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5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buClr>
                <a:srgbClr val="000000"/>
              </a:buClr>
              <a:buSzPct val="100000"/>
              <a:buFont typeface="Times New Roman" pitchFamily="16" charset="0"/>
              <a:buNone/>
              <a:defRPr sz="1200">
                <a:latin typeface="Arial" charset="0"/>
                <a:ea typeface="ＭＳ Ｐゴシック" pitchFamily="32" charset="-128"/>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buClr>
                <a:srgbClr val="000000"/>
              </a:buClr>
              <a:buSzPct val="100000"/>
              <a:buFont typeface="Times New Roman" pitchFamily="16" charset="0"/>
              <a:buNone/>
              <a:defRPr sz="1200">
                <a:latin typeface="Arial" charset="0"/>
                <a:ea typeface="ＭＳ Ｐゴシック" pitchFamily="32" charset="-128"/>
                <a:cs typeface="+mn-cs"/>
              </a:defRPr>
            </a:lvl1pPr>
          </a:lstStyle>
          <a:p>
            <a:pPr>
              <a:defRPr/>
            </a:pPr>
            <a:fld id="{872EA476-E24A-473B-BDCE-D31984E21E10}" type="datetimeFigureOut">
              <a:rPr lang="en-US"/>
              <a:pPr>
                <a:defRPr/>
              </a:pPr>
              <a:t>7/10/2012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buClr>
                <a:srgbClr val="000000"/>
              </a:buClr>
              <a:buSzPct val="100000"/>
              <a:buFont typeface="Times New Roman" pitchFamily="16" charset="0"/>
              <a:buNone/>
              <a:defRPr sz="1200">
                <a:latin typeface="Arial" charset="0"/>
                <a:ea typeface="ＭＳ Ｐゴシック" pitchFamily="32" charset="-128"/>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eaLnBrk="0" hangingPunct="0">
              <a:buClr>
                <a:srgbClr val="000000"/>
              </a:buClr>
              <a:buSzPct val="100000"/>
              <a:buFont typeface="Times New Roman" pitchFamily="16" charset="0"/>
              <a:buNone/>
              <a:defRPr sz="1200">
                <a:latin typeface="Arial" charset="0"/>
                <a:ea typeface="ＭＳ Ｐゴシック" pitchFamily="32" charset="-128"/>
                <a:cs typeface="+mn-cs"/>
              </a:defRPr>
            </a:lvl1pPr>
          </a:lstStyle>
          <a:p>
            <a:pPr>
              <a:defRPr/>
            </a:pPr>
            <a:fld id="{E0E1BBF3-3ED8-4756-A407-7C00D584684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74"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75"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76"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77" name="Text Box 5"/>
          <p:cNvSpPr txBox="1">
            <a:spLocks noChangeArrowheads="1"/>
          </p:cNvSpPr>
          <p:nvPr/>
        </p:nvSpPr>
        <p:spPr bwMode="auto">
          <a:xfrm>
            <a:off x="0" y="0"/>
            <a:ext cx="3038475" cy="465138"/>
          </a:xfrm>
          <a:prstGeom prst="rect">
            <a:avLst/>
          </a:prstGeom>
          <a:no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78" name="Text Box 6"/>
          <p:cNvSpPr txBox="1">
            <a:spLocks noChangeArrowheads="1"/>
          </p:cNvSpPr>
          <p:nvPr/>
        </p:nvSpPr>
        <p:spPr bwMode="auto">
          <a:xfrm>
            <a:off x="3971925" y="0"/>
            <a:ext cx="3038475" cy="465138"/>
          </a:xfrm>
          <a:prstGeom prst="rect">
            <a:avLst/>
          </a:prstGeom>
          <a:no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8200" name="Rectangle 7"/>
          <p:cNvSpPr>
            <a:spLocks noGrp="1" noRot="1" noChangeAspect="1" noChangeArrowheads="1"/>
          </p:cNvSpPr>
          <p:nvPr>
            <p:ph type="sldImg"/>
          </p:nvPr>
        </p:nvSpPr>
        <p:spPr bwMode="auto">
          <a:xfrm>
            <a:off x="1182688" y="696913"/>
            <a:ext cx="4638675" cy="3479800"/>
          </a:xfrm>
          <a:prstGeom prst="rect">
            <a:avLst/>
          </a:prstGeom>
          <a:noFill/>
          <a:ln w="9360">
            <a:solidFill>
              <a:srgbClr val="000000"/>
            </a:solidFill>
            <a:miter lim="800000"/>
            <a:headEnd/>
            <a:tailEnd/>
          </a:ln>
        </p:spPr>
      </p:sp>
      <p:sp>
        <p:nvSpPr>
          <p:cNvPr id="3080" name="Rectangle 8"/>
          <p:cNvSpPr>
            <a:spLocks noGrp="1" noChangeArrowheads="1"/>
          </p:cNvSpPr>
          <p:nvPr>
            <p:ph type="body"/>
          </p:nvPr>
        </p:nvSpPr>
        <p:spPr bwMode="auto">
          <a:xfrm>
            <a:off x="935038" y="4416425"/>
            <a:ext cx="5133975" cy="4176713"/>
          </a:xfrm>
          <a:prstGeom prst="rect">
            <a:avLst/>
          </a:prstGeom>
          <a:noFill/>
          <a:ln w="9525">
            <a:noFill/>
            <a:round/>
            <a:headEnd/>
            <a:tailEnd/>
          </a:ln>
          <a:effectLst/>
        </p:spPr>
        <p:txBody>
          <a:bodyPr vert="horz" wrap="square" lIns="91710" tIns="47689" rIns="91710" bIns="47689" numCol="1" anchor="t" anchorCtr="0" compatLnSpc="1">
            <a:prstTxWarp prst="textNoShape">
              <a:avLst/>
            </a:prstTxWarp>
          </a:bodyPr>
          <a:lstStyle/>
          <a:p>
            <a:pPr lvl="0"/>
            <a:endParaRPr lang="en-US" noProof="0" smtClean="0"/>
          </a:p>
        </p:txBody>
      </p:sp>
      <p:sp>
        <p:nvSpPr>
          <p:cNvPr id="3081" name="Text Box 9"/>
          <p:cNvSpPr txBox="1">
            <a:spLocks noChangeArrowheads="1"/>
          </p:cNvSpPr>
          <p:nvPr/>
        </p:nvSpPr>
        <p:spPr bwMode="auto">
          <a:xfrm>
            <a:off x="0" y="8831263"/>
            <a:ext cx="3038475" cy="465137"/>
          </a:xfrm>
          <a:prstGeom prst="rect">
            <a:avLst/>
          </a:prstGeom>
          <a:noFill/>
          <a:ln w="9525">
            <a:noFill/>
            <a:round/>
            <a:headEnd/>
            <a:tailEnd/>
          </a:ln>
          <a:effectLst/>
        </p:spPr>
        <p:txBody>
          <a:bodyPr wrap="none" lIns="93177" tIns="46589" rIns="93177" bIns="46589" anchor="ctr"/>
          <a:lstStyle/>
          <a:p>
            <a:pPr eaLnBrk="0" hangingPunct="0">
              <a:buClr>
                <a:srgbClr val="000000"/>
              </a:buClr>
              <a:buSzPct val="100000"/>
              <a:buFont typeface="Times New Roman" pitchFamily="16" charset="0"/>
              <a:buNone/>
              <a:defRPr/>
            </a:pPr>
            <a:endParaRPr lang="en-US" dirty="0">
              <a:latin typeface="Arial" charset="0"/>
              <a:ea typeface="ＭＳ Ｐゴシック" pitchFamily="32" charset="-128"/>
            </a:endParaRPr>
          </a:p>
        </p:txBody>
      </p:sp>
      <p:sp>
        <p:nvSpPr>
          <p:cNvPr id="3082" name="Rectangle 10"/>
          <p:cNvSpPr>
            <a:spLocks noGrp="1" noChangeArrowheads="1"/>
          </p:cNvSpPr>
          <p:nvPr>
            <p:ph type="sldNum"/>
          </p:nvPr>
        </p:nvSpPr>
        <p:spPr bwMode="auto">
          <a:xfrm>
            <a:off x="3971925" y="8831263"/>
            <a:ext cx="3032125" cy="458787"/>
          </a:xfrm>
          <a:prstGeom prst="rect">
            <a:avLst/>
          </a:prstGeom>
          <a:noFill/>
          <a:ln w="9525">
            <a:noFill/>
            <a:round/>
            <a:headEnd/>
            <a:tailEnd/>
          </a:ln>
          <a:effectLst/>
        </p:spPr>
        <p:txBody>
          <a:bodyPr vert="horz" wrap="square" lIns="91710" tIns="47689" rIns="91710" bIns="47689" numCol="1" anchor="b" anchorCtr="0" compatLnSpc="1">
            <a:prstTxWarp prst="textNoShape">
              <a:avLst/>
            </a:prstTxWarp>
          </a:bodyPr>
          <a:lstStyle>
            <a:lvl1pPr algn="r" eaLnBrk="1" hangingPunct="0">
              <a:buClrTx/>
              <a:buSzPct val="45000"/>
              <a:buFontTx/>
              <a:buNone/>
              <a:tabLst>
                <a:tab pos="737654" algn="l"/>
                <a:tab pos="1475308" algn="l"/>
                <a:tab pos="2212962" algn="l"/>
                <a:tab pos="2950616" algn="l"/>
              </a:tabLst>
              <a:defRPr sz="1200" baseline="0">
                <a:solidFill>
                  <a:srgbClr val="000000"/>
                </a:solidFill>
                <a:latin typeface="Times New Roman" pitchFamily="16" charset="0"/>
                <a:ea typeface="ＭＳ Ｐゴシック" pitchFamily="32" charset="-128"/>
                <a:cs typeface="+mn-cs"/>
              </a:defRPr>
            </a:lvl1pPr>
          </a:lstStyle>
          <a:p>
            <a:pPr>
              <a:defRPr/>
            </a:pPr>
            <a:fld id="{9CBA5505-3FAC-4919-974A-6CE59B5EBCD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0"/>
          <p:cNvSpPr>
            <a:spLocks noGrp="1" noChangeArrowheads="1"/>
          </p:cNvSpPr>
          <p:nvPr>
            <p:ph type="sldNum" sz="quarter"/>
          </p:nvPr>
        </p:nvSpPr>
        <p:spPr/>
        <p:txBody>
          <a:bodyPr/>
          <a:lstStyle/>
          <a:p>
            <a:pPr>
              <a:tabLst>
                <a:tab pos="736600" algn="l"/>
                <a:tab pos="1474788" algn="l"/>
                <a:tab pos="2211388" algn="l"/>
                <a:tab pos="2949575" algn="l"/>
              </a:tabLst>
              <a:defRPr/>
            </a:pPr>
            <a:fld id="{AEA9D715-788D-4D20-B44B-4551655AD04D}" type="slidenum">
              <a:rPr lang="en-US" smtClean="0">
                <a:latin typeface="Times New Roman" pitchFamily="18" charset="0"/>
                <a:ea typeface="ＭＳ Ｐゴシック" pitchFamily="34" charset="-128"/>
              </a:rPr>
              <a:pPr>
                <a:tabLst>
                  <a:tab pos="736600" algn="l"/>
                  <a:tab pos="1474788" algn="l"/>
                  <a:tab pos="2211388" algn="l"/>
                  <a:tab pos="2949575" algn="l"/>
                </a:tabLst>
                <a:defRPr/>
              </a:pPr>
              <a:t>1</a:t>
            </a:fld>
            <a:endParaRPr lang="en-US" smtClean="0">
              <a:latin typeface="Times New Roman" pitchFamily="18" charset="0"/>
              <a:ea typeface="ＭＳ Ｐゴシック" pitchFamily="34" charset="-128"/>
            </a:endParaRPr>
          </a:p>
        </p:txBody>
      </p:sp>
      <p:sp>
        <p:nvSpPr>
          <p:cNvPr id="9219" name="Rectangle 1"/>
          <p:cNvSpPr>
            <a:spLocks noGrp="1" noRot="1" noChangeAspect="1" noChangeArrowheads="1" noTextEdit="1"/>
          </p:cNvSpPr>
          <p:nvPr>
            <p:ph type="sldImg"/>
          </p:nvPr>
        </p:nvSpPr>
        <p:spPr>
          <a:xfrm>
            <a:off x="1181100" y="696913"/>
            <a:ext cx="4648200" cy="3486150"/>
          </a:xfrm>
          <a:solidFill>
            <a:srgbClr val="FFFFFF"/>
          </a:solidFill>
          <a:ln/>
        </p:spPr>
      </p:sp>
      <p:sp>
        <p:nvSpPr>
          <p:cNvPr id="9220" name="Rectangle 2"/>
          <p:cNvSpPr>
            <a:spLocks noGrp="1" noChangeArrowheads="1"/>
          </p:cNvSpPr>
          <p:nvPr>
            <p:ph type="body" idx="1"/>
          </p:nvPr>
        </p:nvSpPr>
        <p:spPr>
          <a:xfrm>
            <a:off x="935038" y="4416425"/>
            <a:ext cx="5135562" cy="417988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p:txBody>
          <a:bodyPr/>
          <a:lstStyle/>
          <a:p>
            <a:pPr>
              <a:tabLst>
                <a:tab pos="736600" algn="l"/>
                <a:tab pos="1474788" algn="l"/>
                <a:tab pos="2211388" algn="l"/>
                <a:tab pos="2949575" algn="l"/>
              </a:tabLst>
              <a:defRPr/>
            </a:pPr>
            <a:fld id="{6663124F-B557-470B-91D0-B2524FE541BF}" type="slidenum">
              <a:rPr lang="en-US" smtClean="0">
                <a:latin typeface="Times New Roman" pitchFamily="18" charset="0"/>
                <a:ea typeface="ＭＳ Ｐゴシック" pitchFamily="34" charset="-128"/>
              </a:rPr>
              <a:pPr>
                <a:tabLst>
                  <a:tab pos="736600" algn="l"/>
                  <a:tab pos="1474788" algn="l"/>
                  <a:tab pos="2211388" algn="l"/>
                  <a:tab pos="2949575" algn="l"/>
                </a:tabLst>
                <a:defRPr/>
              </a:pPr>
              <a:t>5</a:t>
            </a:fld>
            <a:endParaRPr lang="en-US" smtClean="0">
              <a:latin typeface="Times New Roman" pitchFamily="18" charset="0"/>
              <a:ea typeface="ＭＳ Ｐゴシック" pitchFamily="34" charset="-128"/>
            </a:endParaRPr>
          </a:p>
        </p:txBody>
      </p:sp>
      <p:sp>
        <p:nvSpPr>
          <p:cNvPr id="10243" name="Rectangle 1"/>
          <p:cNvSpPr>
            <a:spLocks noGrp="1" noRot="1" noChangeAspect="1" noChangeArrowheads="1" noTextEdit="1"/>
          </p:cNvSpPr>
          <p:nvPr>
            <p:ph type="sldImg"/>
          </p:nvPr>
        </p:nvSpPr>
        <p:spPr>
          <a:xfrm>
            <a:off x="1181100" y="696913"/>
            <a:ext cx="4648200" cy="3486150"/>
          </a:xfrm>
          <a:solidFill>
            <a:srgbClr val="FFFFFF"/>
          </a:solidFill>
          <a:ln/>
        </p:spPr>
      </p:sp>
      <p:sp>
        <p:nvSpPr>
          <p:cNvPr id="10244" name="Rectangle 2"/>
          <p:cNvSpPr>
            <a:spLocks noGrp="1" noChangeArrowheads="1"/>
          </p:cNvSpPr>
          <p:nvPr>
            <p:ph type="body" idx="1"/>
          </p:nvPr>
        </p:nvSpPr>
        <p:spPr>
          <a:xfrm>
            <a:off x="935038" y="4416425"/>
            <a:ext cx="5135562" cy="4179888"/>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0838" y="220663"/>
            <a:ext cx="2132012" cy="6097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663"/>
            <a:ext cx="6243638" cy="6097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87825"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295400"/>
            <a:ext cx="4187825"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0838" y="220663"/>
            <a:ext cx="2132012" cy="6097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663"/>
            <a:ext cx="6243638" cy="6097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87825"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295400"/>
            <a:ext cx="4187825"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w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cstate="print"/>
          <a:srcRect/>
          <a:stretch>
            <a:fillRect/>
          </a:stretch>
        </p:blipFill>
        <p:spPr bwMode="auto">
          <a:xfrm>
            <a:off x="0" y="0"/>
            <a:ext cx="9144000" cy="989013"/>
          </a:xfrm>
          <a:prstGeom prst="rect">
            <a:avLst/>
          </a:prstGeom>
          <a:noFill/>
          <a:ln w="9525">
            <a:noFill/>
            <a:round/>
            <a:headEnd/>
            <a:tailEnd/>
          </a:ln>
        </p:spPr>
      </p:pic>
      <p:sp>
        <p:nvSpPr>
          <p:cNvPr id="1027" name="Rectangle 2"/>
          <p:cNvSpPr>
            <a:spLocks noGrp="1" noChangeArrowheads="1"/>
          </p:cNvSpPr>
          <p:nvPr>
            <p:ph type="body" idx="1"/>
          </p:nvPr>
        </p:nvSpPr>
        <p:spPr bwMode="auto">
          <a:xfrm>
            <a:off x="304800" y="1295400"/>
            <a:ext cx="8528050" cy="5022850"/>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Rectangle 3"/>
          <p:cNvSpPr>
            <a:spLocks noGrp="1" noChangeArrowheads="1"/>
          </p:cNvSpPr>
          <p:nvPr>
            <p:ph type="title"/>
          </p:nvPr>
        </p:nvSpPr>
        <p:spPr bwMode="auto">
          <a:xfrm>
            <a:off x="1824038" y="220663"/>
            <a:ext cx="5480050" cy="395287"/>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pic>
        <p:nvPicPr>
          <p:cNvPr id="1029" name="Picture 4"/>
          <p:cNvPicPr>
            <a:picLocks noChangeAspect="1" noChangeArrowheads="1"/>
          </p:cNvPicPr>
          <p:nvPr/>
        </p:nvPicPr>
        <p:blipFill>
          <a:blip r:embed="rId14" cstate="print"/>
          <a:srcRect/>
          <a:stretch>
            <a:fillRect/>
          </a:stretch>
        </p:blipFill>
        <p:spPr bwMode="auto">
          <a:xfrm>
            <a:off x="6400800" y="6718300"/>
            <a:ext cx="2743200" cy="136525"/>
          </a:xfrm>
          <a:prstGeom prst="rect">
            <a:avLst/>
          </a:prstGeom>
          <a:noFill/>
          <a:ln w="9525">
            <a:noFill/>
            <a:round/>
            <a:headEnd/>
            <a:tailEnd/>
          </a:ln>
        </p:spPr>
      </p:pic>
      <p:pic>
        <p:nvPicPr>
          <p:cNvPr id="1030" name="Picture 5"/>
          <p:cNvPicPr>
            <a:picLocks noChangeAspect="1" noChangeArrowheads="1"/>
          </p:cNvPicPr>
          <p:nvPr/>
        </p:nvPicPr>
        <p:blipFill>
          <a:blip r:embed="rId15" cstate="print"/>
          <a:srcRect/>
          <a:stretch>
            <a:fillRect/>
          </a:stretch>
        </p:blipFill>
        <p:spPr bwMode="auto">
          <a:xfrm>
            <a:off x="5181600" y="6527800"/>
            <a:ext cx="3733800" cy="128588"/>
          </a:xfrm>
          <a:prstGeom prst="rect">
            <a:avLst/>
          </a:prstGeom>
          <a:noFill/>
          <a:ln w="9525">
            <a:noFill/>
            <a:round/>
            <a:headEnd/>
            <a:tailEnd/>
          </a:ln>
        </p:spPr>
      </p:pic>
      <p:pic>
        <p:nvPicPr>
          <p:cNvPr id="1031" name="Picture 6"/>
          <p:cNvPicPr>
            <a:picLocks noChangeAspect="1" noChangeArrowheads="1"/>
          </p:cNvPicPr>
          <p:nvPr/>
        </p:nvPicPr>
        <p:blipFill>
          <a:blip r:embed="rId16" cstate="print"/>
          <a:srcRect/>
          <a:stretch>
            <a:fillRect/>
          </a:stretch>
        </p:blipFill>
        <p:spPr bwMode="auto">
          <a:xfrm>
            <a:off x="228600" y="152400"/>
            <a:ext cx="1524000" cy="525463"/>
          </a:xfrm>
          <a:prstGeom prst="rect">
            <a:avLst/>
          </a:prstGeom>
          <a:noFill/>
          <a:ln w="9525">
            <a:noFill/>
            <a:round/>
            <a:headEnd/>
            <a:tailEnd/>
          </a:ln>
        </p:spPr>
      </p:pic>
      <p:pic>
        <p:nvPicPr>
          <p:cNvPr id="1032" name="Picture 7"/>
          <p:cNvPicPr>
            <a:picLocks noChangeAspect="1" noChangeArrowheads="1"/>
          </p:cNvPicPr>
          <p:nvPr/>
        </p:nvPicPr>
        <p:blipFill>
          <a:blip r:embed="rId17" cstate="print"/>
          <a:srcRect/>
          <a:stretch>
            <a:fillRect/>
          </a:stretch>
        </p:blipFill>
        <p:spPr bwMode="auto">
          <a:xfrm>
            <a:off x="7467600" y="304800"/>
            <a:ext cx="1371600" cy="287338"/>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9pPr>
    </p:titleStyle>
    <p:bodyStyle>
      <a:lvl1pPr marL="342900" indent="-3429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1pPr>
      <a:lvl2pPr marL="742950" indent="-28575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2pPr>
      <a:lvl3pPr marL="11430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3pPr>
      <a:lvl4pPr marL="16002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4pPr>
      <a:lvl5pPr marL="20574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5pPr>
      <a:lvl6pPr marL="25146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6pPr>
      <a:lvl7pPr marL="29718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7pPr>
      <a:lvl8pPr marL="34290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8pPr>
      <a:lvl9pPr marL="38862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cstate="print"/>
          <a:srcRect/>
          <a:stretch>
            <a:fillRect/>
          </a:stretch>
        </p:blipFill>
        <p:spPr bwMode="auto">
          <a:xfrm>
            <a:off x="0" y="1828800"/>
            <a:ext cx="9144000" cy="2713038"/>
          </a:xfrm>
          <a:prstGeom prst="rect">
            <a:avLst/>
          </a:prstGeom>
          <a:noFill/>
          <a:ln w="9525">
            <a:noFill/>
            <a:round/>
            <a:headEnd/>
            <a:tailEnd/>
          </a:ln>
        </p:spPr>
      </p:pic>
      <p:pic>
        <p:nvPicPr>
          <p:cNvPr id="2051" name="Picture 2"/>
          <p:cNvPicPr>
            <a:picLocks noChangeAspect="1" noChangeArrowheads="1"/>
          </p:cNvPicPr>
          <p:nvPr/>
        </p:nvPicPr>
        <p:blipFill>
          <a:blip r:embed="rId14" cstate="print"/>
          <a:srcRect/>
          <a:stretch>
            <a:fillRect/>
          </a:stretch>
        </p:blipFill>
        <p:spPr bwMode="auto">
          <a:xfrm>
            <a:off x="2362200" y="4724400"/>
            <a:ext cx="6248400" cy="215900"/>
          </a:xfrm>
          <a:prstGeom prst="rect">
            <a:avLst/>
          </a:prstGeom>
          <a:noFill/>
          <a:ln w="9525">
            <a:noFill/>
            <a:round/>
            <a:headEnd/>
            <a:tailEnd/>
          </a:ln>
        </p:spPr>
      </p:pic>
      <p:pic>
        <p:nvPicPr>
          <p:cNvPr id="2052" name="Picture 3"/>
          <p:cNvPicPr>
            <a:picLocks noChangeAspect="1" noChangeArrowheads="1"/>
          </p:cNvPicPr>
          <p:nvPr/>
        </p:nvPicPr>
        <p:blipFill>
          <a:blip r:embed="rId15" cstate="print"/>
          <a:srcRect/>
          <a:stretch>
            <a:fillRect/>
          </a:stretch>
        </p:blipFill>
        <p:spPr bwMode="auto">
          <a:xfrm>
            <a:off x="381000" y="533400"/>
            <a:ext cx="3505200" cy="1184275"/>
          </a:xfrm>
          <a:prstGeom prst="rect">
            <a:avLst/>
          </a:prstGeom>
          <a:noFill/>
          <a:ln w="9525">
            <a:noFill/>
            <a:round/>
            <a:headEnd/>
            <a:tailEnd/>
          </a:ln>
        </p:spPr>
      </p:pic>
      <p:pic>
        <p:nvPicPr>
          <p:cNvPr id="2053" name="Picture 4"/>
          <p:cNvPicPr>
            <a:picLocks noChangeAspect="1" noChangeArrowheads="1"/>
          </p:cNvPicPr>
          <p:nvPr/>
        </p:nvPicPr>
        <p:blipFill>
          <a:blip r:embed="rId16" cstate="print"/>
          <a:srcRect/>
          <a:stretch>
            <a:fillRect/>
          </a:stretch>
        </p:blipFill>
        <p:spPr bwMode="auto">
          <a:xfrm>
            <a:off x="5029200" y="3048000"/>
            <a:ext cx="3568700" cy="749300"/>
          </a:xfrm>
          <a:prstGeom prst="rect">
            <a:avLst/>
          </a:prstGeom>
          <a:noFill/>
          <a:ln w="9525">
            <a:noFill/>
            <a:round/>
            <a:headEnd/>
            <a:tailEnd/>
          </a:ln>
        </p:spPr>
      </p:pic>
      <p:sp>
        <p:nvSpPr>
          <p:cNvPr id="2054" name="Rectangle 5"/>
          <p:cNvSpPr>
            <a:spLocks noGrp="1" noChangeArrowheads="1"/>
          </p:cNvSpPr>
          <p:nvPr>
            <p:ph type="body" idx="1"/>
          </p:nvPr>
        </p:nvSpPr>
        <p:spPr bwMode="auto">
          <a:xfrm>
            <a:off x="304800" y="1295400"/>
            <a:ext cx="8528050" cy="5022850"/>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5" name="Rectangle 6"/>
          <p:cNvSpPr>
            <a:spLocks noGrp="1" noChangeArrowheads="1"/>
          </p:cNvSpPr>
          <p:nvPr>
            <p:ph type="title"/>
          </p:nvPr>
        </p:nvSpPr>
        <p:spPr bwMode="auto">
          <a:xfrm>
            <a:off x="1824038" y="220663"/>
            <a:ext cx="5480050" cy="395287"/>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Times New Roman" pitchFamily="18" charset="0"/>
        <a:defRPr sz="2600">
          <a:solidFill>
            <a:srgbClr val="FFFFFF"/>
          </a:solidFill>
          <a:latin typeface="Arial Black"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600">
          <a:solidFill>
            <a:srgbClr val="FFFFFF"/>
          </a:solidFill>
          <a:latin typeface="Arial Black" pitchFamily="32" charset="0"/>
          <a:ea typeface="DejaVu Sans" charset="0"/>
          <a:cs typeface="DejaVu Sans" charset="0"/>
        </a:defRPr>
      </a:lvl9pPr>
    </p:titleStyle>
    <p:bodyStyle>
      <a:lvl1pPr marL="342900" indent="-3429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1pPr>
      <a:lvl2pPr marL="742950" indent="-28575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2pPr>
      <a:lvl3pPr marL="11430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3pPr>
      <a:lvl4pPr marL="16002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4pPr>
      <a:lvl5pPr marL="2057400" indent="-228600" algn="l" defTabSz="457200" rtl="0" eaLnBrk="0" fontAlgn="base" hangingPunct="0">
        <a:spcBef>
          <a:spcPct val="0"/>
        </a:spcBef>
        <a:spcAft>
          <a:spcPts val="1375"/>
        </a:spcAft>
        <a:buClr>
          <a:srgbClr val="000000"/>
        </a:buClr>
        <a:buSzPct val="100000"/>
        <a:buFont typeface="Times New Roman" pitchFamily="18" charset="0"/>
        <a:defRPr sz="2200">
          <a:solidFill>
            <a:srgbClr val="000000"/>
          </a:solidFill>
          <a:latin typeface="+mn-lt"/>
          <a:ea typeface="+mn-ea"/>
          <a:cs typeface="+mn-cs"/>
        </a:defRPr>
      </a:lvl5pPr>
      <a:lvl6pPr marL="25146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6pPr>
      <a:lvl7pPr marL="29718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7pPr>
      <a:lvl8pPr marL="34290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8pPr>
      <a:lvl9pPr marL="3886200" indent="-228600" algn="l" defTabSz="457200" rtl="0" eaLnBrk="0" fontAlgn="base" hangingPunct="0">
        <a:spcBef>
          <a:spcPct val="0"/>
        </a:spcBef>
        <a:spcAft>
          <a:spcPts val="1375"/>
        </a:spcAft>
        <a:buClr>
          <a:srgbClr val="000000"/>
        </a:buClr>
        <a:buSzPct val="100000"/>
        <a:buFont typeface="Times New Roman" pitchFamily="16" charset="0"/>
        <a:defRPr sz="2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09600" y="6019800"/>
            <a:ext cx="8031163" cy="442913"/>
          </a:xfrm>
          <a:prstGeom prst="rect">
            <a:avLst/>
          </a:prstGeom>
          <a:noFill/>
          <a:ln w="9525">
            <a:noFill/>
            <a:round/>
            <a:headEnd/>
            <a:tailEnd/>
          </a:ln>
        </p:spPr>
        <p:txBody>
          <a:bodyPr anchor="ctr"/>
          <a:lstStyle/>
          <a:p>
            <a:pPr>
              <a:spcAft>
                <a:spcPts val="75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050" baseline="0" dirty="0">
                <a:solidFill>
                  <a:srgbClr val="BCAE7A"/>
                </a:solidFill>
                <a:latin typeface="Arial Black" pitchFamily="32" charset="0"/>
                <a:ea typeface="ＭＳ Ｐゴシック" pitchFamily="32" charset="-128"/>
              </a:rPr>
              <a:t>Bennie Blunt, Jr (S&amp;TCD)</a:t>
            </a:r>
          </a:p>
        </p:txBody>
      </p:sp>
      <p:sp>
        <p:nvSpPr>
          <p:cNvPr id="3075" name="Text Box 2"/>
          <p:cNvSpPr txBox="1">
            <a:spLocks noChangeArrowheads="1"/>
          </p:cNvSpPr>
          <p:nvPr/>
        </p:nvSpPr>
        <p:spPr bwMode="auto">
          <a:xfrm>
            <a:off x="609600" y="5092700"/>
            <a:ext cx="8050213" cy="1016000"/>
          </a:xfrm>
          <a:prstGeom prst="rect">
            <a:avLst/>
          </a:prstGeom>
          <a:noFill/>
          <a:ln w="9525">
            <a:noFill/>
            <a:round/>
            <a:headEnd/>
            <a:tailEnd/>
          </a:ln>
        </p:spPr>
        <p:txBody>
          <a:bodyPr anchor="ct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baseline="0">
                <a:solidFill>
                  <a:srgbClr val="000000"/>
                </a:solidFill>
                <a:latin typeface="Arial Black" pitchFamily="34" charset="0"/>
              </a:rPr>
              <a:t>Optimal Path Selection based on QoS</a:t>
            </a:r>
            <a:br>
              <a:rPr lang="en-US" sz="2000" b="1" baseline="0">
                <a:solidFill>
                  <a:srgbClr val="000000"/>
                </a:solidFill>
                <a:latin typeface="Arial Black" pitchFamily="34" charset="0"/>
              </a:rPr>
            </a:br>
            <a:r>
              <a:rPr lang="en-US" sz="2000" b="1" baseline="0">
                <a:solidFill>
                  <a:srgbClr val="000000"/>
                </a:solidFill>
                <a:latin typeface="Arial Black" pitchFamily="34" charset="0"/>
              </a:rPr>
              <a:t>              </a:t>
            </a:r>
            <a:r>
              <a:rPr lang="en-US" sz="1600" b="1" baseline="0">
                <a:solidFill>
                  <a:srgbClr val="000000"/>
                </a:solidFill>
                <a:latin typeface="Arial Black" pitchFamily="34" charset="0"/>
              </a:rPr>
              <a:t>-  Applied to Mobile Inter-Domain Routing</a:t>
            </a:r>
          </a:p>
        </p:txBody>
      </p:sp>
      <p:sp>
        <p:nvSpPr>
          <p:cNvPr id="3076" name="Rectangle 3"/>
          <p:cNvSpPr>
            <a:spLocks noGrp="1" noChangeArrowheads="1"/>
          </p:cNvSpPr>
          <p:nvPr>
            <p:ph type="title"/>
          </p:nvPr>
        </p:nvSpPr>
        <p:spPr>
          <a:xfrm>
            <a:off x="3279775" y="328613"/>
            <a:ext cx="5483225" cy="396875"/>
          </a:xfrm>
        </p:spPr>
        <p:txBody>
          <a:bodyPr/>
          <a:lstStyle/>
          <a:p>
            <a:pPr algn="r"/>
            <a:r>
              <a:rPr lang="en-US" smtClean="0">
                <a:solidFill>
                  <a:schemeClr val="tx1"/>
                </a:solidFill>
              </a:rPr>
              <a:t>CERDEC ILIR 2013 Proposal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        Problem Statement</a:t>
            </a:r>
          </a:p>
        </p:txBody>
      </p:sp>
      <p:sp>
        <p:nvSpPr>
          <p:cNvPr id="4099" name="Content Placeholder 2"/>
          <p:cNvSpPr>
            <a:spLocks noGrp="1"/>
          </p:cNvSpPr>
          <p:nvPr>
            <p:ph idx="1"/>
          </p:nvPr>
        </p:nvSpPr>
        <p:spPr/>
        <p:txBody>
          <a:bodyPr/>
          <a:lstStyle/>
          <a:p>
            <a:r>
              <a:rPr lang="en-US" sz="1600" smtClean="0"/>
              <a:t>Problem: To date the Army has not developed a routing architecture designed with Tactical networks in mind; there exists no exterior gateway protocol from the Internet community for mobile ad-hoc networks. The Army is in need of an exterior gateway protocol (EGP) that will work across all vendor platforms.  The routing protocol must allow the war fighter to be mobile while maintaining connectivity from the dismount to the lower tactical internet, to upper tactical internet, and to applications on the WIN-T network. The protocol will need to address several areas such as security, QoS, scalability, adaptability, and energy consumption, to name a few.  This research will focus on a purpose built protocol for Tactical networks leveraging QoS metrics in the route path selection.  The state-of-the-art existing commercial Border Gateway Protocol version 4 (BGP4)  is not designed for mobile networks nor does it support QoS based route selection.</a:t>
            </a:r>
          </a:p>
          <a:p>
            <a:pPr>
              <a:spcAft>
                <a:spcPts val="600"/>
              </a:spcAft>
            </a:pPr>
            <a:r>
              <a:rPr lang="en-US" sz="1600" smtClean="0"/>
              <a:t>Research Objective:  “Optimal Route Path Selection in Mobile Inter-Domain Routing (MIDR) leveraging QoS“</a:t>
            </a:r>
          </a:p>
          <a:p>
            <a:pPr>
              <a:spcAft>
                <a:spcPts val="600"/>
              </a:spcAft>
              <a:buFont typeface="Arial" pitchFamily="34" charset="0"/>
              <a:buChar char="•"/>
            </a:pPr>
            <a:r>
              <a:rPr lang="en-US" sz="1600" smtClean="0"/>
              <a:t>Develop a viable QoS route selection algorithm that is applicable to the tactical environments</a:t>
            </a:r>
          </a:p>
          <a:p>
            <a:pPr>
              <a:spcAft>
                <a:spcPts val="600"/>
              </a:spcAft>
              <a:buFont typeface="Arial" pitchFamily="34" charset="0"/>
              <a:buChar char="•"/>
            </a:pPr>
            <a:r>
              <a:rPr lang="en-US" sz="1600" smtClean="0"/>
              <a:t>Create code for a pseudo optimal route path selection algorithm that is portable and can be leveraged in work being done by the QUEST Program.</a:t>
            </a:r>
          </a:p>
          <a:p>
            <a:pPr>
              <a:spcAft>
                <a:spcPts val="600"/>
              </a:spcAft>
              <a:buFont typeface="Arial" pitchFamily="34" charset="0"/>
              <a:buChar char="•"/>
            </a:pPr>
            <a:r>
              <a:rPr lang="en-US" sz="1600" smtClean="0"/>
              <a:t>Create a working model/simulation for validation.</a:t>
            </a:r>
          </a:p>
          <a:p>
            <a:pPr>
              <a:buFont typeface="Arial" pitchFamily="34" charset="0"/>
              <a:buChar char="•"/>
            </a:pPr>
            <a:endParaRPr lang="en-US" smtClean="0"/>
          </a:p>
          <a:p>
            <a:pPr>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752600" y="0"/>
            <a:ext cx="6324600" cy="533400"/>
          </a:xfrm>
        </p:spPr>
        <p:txBody>
          <a:bodyPr/>
          <a:lstStyle/>
          <a:p>
            <a:r>
              <a:rPr lang="en-US" smtClean="0"/>
              <a:t>                                                                Mobile Inter-Domain Routing</a:t>
            </a:r>
            <a:br>
              <a:rPr lang="en-US" smtClean="0"/>
            </a:br>
            <a:r>
              <a:rPr lang="en-US" smtClean="0"/>
              <a:t> O</a:t>
            </a:r>
            <a:r>
              <a:rPr lang="en-US" sz="1800" smtClean="0"/>
              <a:t>ptimal Route Selection based on QoS</a:t>
            </a:r>
            <a:endParaRPr lang="en-US" smtClean="0"/>
          </a:p>
        </p:txBody>
      </p:sp>
      <p:sp>
        <p:nvSpPr>
          <p:cNvPr id="5123" name="TextBox 14"/>
          <p:cNvSpPr txBox="1">
            <a:spLocks noChangeArrowheads="1"/>
          </p:cNvSpPr>
          <p:nvPr/>
        </p:nvSpPr>
        <p:spPr bwMode="auto">
          <a:xfrm>
            <a:off x="533400" y="1524000"/>
            <a:ext cx="3429000" cy="338138"/>
          </a:xfrm>
          <a:prstGeom prst="rect">
            <a:avLst/>
          </a:prstGeom>
          <a:noFill/>
          <a:ln w="9525">
            <a:noFill/>
            <a:miter lim="800000"/>
            <a:headEnd/>
            <a:tailEnd/>
          </a:ln>
        </p:spPr>
        <p:txBody>
          <a:bodyPr>
            <a:spAutoFit/>
          </a:bodyPr>
          <a:lstStyle/>
          <a:p>
            <a:pPr eaLnBrk="0" hangingPunct="0">
              <a:buClr>
                <a:srgbClr val="000000"/>
              </a:buClr>
              <a:buSzPct val="100000"/>
              <a:buFont typeface="Times New Roman" pitchFamily="18" charset="0"/>
              <a:buNone/>
            </a:pPr>
            <a:endParaRPr lang="en-US"/>
          </a:p>
        </p:txBody>
      </p:sp>
      <p:sp>
        <p:nvSpPr>
          <p:cNvPr id="5124" name="Rectangle 19"/>
          <p:cNvSpPr>
            <a:spLocks noChangeArrowheads="1"/>
          </p:cNvSpPr>
          <p:nvPr/>
        </p:nvSpPr>
        <p:spPr bwMode="auto">
          <a:xfrm>
            <a:off x="4343400" y="4495800"/>
            <a:ext cx="4572000" cy="296863"/>
          </a:xfrm>
          <a:prstGeom prst="rect">
            <a:avLst/>
          </a:prstGeom>
          <a:noFill/>
          <a:ln w="9525">
            <a:noFill/>
            <a:miter lim="800000"/>
            <a:headEnd/>
            <a:tailEnd/>
          </a:ln>
        </p:spPr>
        <p:txBody>
          <a:bodyPr>
            <a:spAutoFit/>
          </a:bodyPr>
          <a:lstStyle/>
          <a:p>
            <a:pPr marL="165100" indent="-165100" eaLnBrk="0" hangingPunct="0">
              <a:spcBef>
                <a:spcPct val="50000"/>
              </a:spcBef>
              <a:buClr>
                <a:srgbClr val="000000"/>
              </a:buClr>
              <a:buSzPct val="100000"/>
              <a:buFont typeface="Times New Roman" pitchFamily="18" charset="0"/>
              <a:buNone/>
            </a:pPr>
            <a:endParaRPr lang="en-US" sz="2000">
              <a:solidFill>
                <a:schemeClr val="tx1"/>
              </a:solidFill>
            </a:endParaRPr>
          </a:p>
        </p:txBody>
      </p:sp>
      <p:sp>
        <p:nvSpPr>
          <p:cNvPr id="5125" name="Rectangle 20"/>
          <p:cNvSpPr>
            <a:spLocks noChangeArrowheads="1"/>
          </p:cNvSpPr>
          <p:nvPr/>
        </p:nvSpPr>
        <p:spPr bwMode="auto">
          <a:xfrm>
            <a:off x="4267200" y="1066800"/>
            <a:ext cx="4572000" cy="338138"/>
          </a:xfrm>
          <a:prstGeom prst="rect">
            <a:avLst/>
          </a:prstGeom>
          <a:noFill/>
          <a:ln w="9525">
            <a:noFill/>
            <a:miter lim="800000"/>
            <a:headEnd/>
            <a:tailEnd/>
          </a:ln>
        </p:spPr>
        <p:txBody>
          <a:bodyPr>
            <a:spAutoFit/>
          </a:bodyPr>
          <a:lstStyle/>
          <a:p>
            <a:pPr marL="165100" indent="-165100" eaLnBrk="0" hangingPunct="0">
              <a:spcBef>
                <a:spcPct val="50000"/>
              </a:spcBef>
              <a:buClr>
                <a:srgbClr val="000000"/>
              </a:buClr>
              <a:buSzPct val="100000"/>
              <a:buFont typeface="Times New Roman" pitchFamily="18" charset="0"/>
              <a:buNone/>
            </a:pPr>
            <a:endParaRPr lang="en-US">
              <a:solidFill>
                <a:schemeClr val="tx1"/>
              </a:solidFill>
            </a:endParaRPr>
          </a:p>
        </p:txBody>
      </p:sp>
      <p:sp>
        <p:nvSpPr>
          <p:cNvPr id="5126" name="Rectangle 21"/>
          <p:cNvSpPr>
            <a:spLocks noChangeArrowheads="1"/>
          </p:cNvSpPr>
          <p:nvPr/>
        </p:nvSpPr>
        <p:spPr bwMode="auto">
          <a:xfrm>
            <a:off x="4343400" y="2514600"/>
            <a:ext cx="4419600" cy="338138"/>
          </a:xfrm>
          <a:prstGeom prst="rect">
            <a:avLst/>
          </a:prstGeom>
          <a:noFill/>
          <a:ln w="9525">
            <a:noFill/>
            <a:miter lim="800000"/>
            <a:headEnd/>
            <a:tailEnd/>
          </a:ln>
        </p:spPr>
        <p:txBody>
          <a:bodyPr>
            <a:spAutoFit/>
          </a:bodyPr>
          <a:lstStyle/>
          <a:p>
            <a:pPr marL="165100" indent="-165100" eaLnBrk="0" hangingPunct="0">
              <a:spcBef>
                <a:spcPct val="50000"/>
              </a:spcBef>
              <a:buClr>
                <a:srgbClr val="000000"/>
              </a:buClr>
              <a:buSzPct val="100000"/>
              <a:buFont typeface="Times New Roman" pitchFamily="18" charset="0"/>
              <a:buNone/>
            </a:pPr>
            <a:endParaRPr lang="en-US">
              <a:solidFill>
                <a:schemeClr val="tx1"/>
              </a:solidFill>
            </a:endParaRPr>
          </a:p>
        </p:txBody>
      </p:sp>
      <p:sp>
        <p:nvSpPr>
          <p:cNvPr id="5127" name="Rectangle 22"/>
          <p:cNvSpPr>
            <a:spLocks noChangeArrowheads="1"/>
          </p:cNvSpPr>
          <p:nvPr/>
        </p:nvSpPr>
        <p:spPr bwMode="auto">
          <a:xfrm>
            <a:off x="4343400" y="3429000"/>
            <a:ext cx="4572000" cy="338138"/>
          </a:xfrm>
          <a:prstGeom prst="rect">
            <a:avLst/>
          </a:prstGeom>
          <a:noFill/>
          <a:ln w="9525">
            <a:noFill/>
            <a:miter lim="800000"/>
            <a:headEnd/>
            <a:tailEnd/>
          </a:ln>
        </p:spPr>
        <p:txBody>
          <a:bodyPr>
            <a:spAutoFit/>
          </a:bodyPr>
          <a:lstStyle/>
          <a:p>
            <a:pPr marL="165100" indent="-165100" eaLnBrk="0" hangingPunct="0">
              <a:spcBef>
                <a:spcPct val="50000"/>
              </a:spcBef>
              <a:buClr>
                <a:srgbClr val="000000"/>
              </a:buClr>
              <a:buSzPct val="100000"/>
              <a:buFont typeface="Times New Roman" pitchFamily="18" charset="0"/>
              <a:buNone/>
            </a:pPr>
            <a:endParaRPr lang="en-US">
              <a:solidFill>
                <a:schemeClr val="tx1"/>
              </a:solidFill>
            </a:endParaRPr>
          </a:p>
        </p:txBody>
      </p:sp>
      <p:sp>
        <p:nvSpPr>
          <p:cNvPr id="5128" name="Line 5"/>
          <p:cNvSpPr>
            <a:spLocks noChangeShapeType="1"/>
          </p:cNvSpPr>
          <p:nvPr/>
        </p:nvSpPr>
        <p:spPr bwMode="auto">
          <a:xfrm>
            <a:off x="4267200" y="914400"/>
            <a:ext cx="0" cy="5713413"/>
          </a:xfrm>
          <a:prstGeom prst="line">
            <a:avLst/>
          </a:prstGeom>
          <a:noFill/>
          <a:ln w="19050">
            <a:solidFill>
              <a:schemeClr val="tx1"/>
            </a:solidFill>
            <a:round/>
            <a:headEnd/>
            <a:tailEnd/>
          </a:ln>
        </p:spPr>
        <p:txBody>
          <a:bodyPr>
            <a:spAutoFit/>
          </a:bodyPr>
          <a:lstStyle/>
          <a:p>
            <a:endParaRPr lang="en-US"/>
          </a:p>
        </p:txBody>
      </p:sp>
      <p:sp>
        <p:nvSpPr>
          <p:cNvPr id="5129" name="TextBox 25"/>
          <p:cNvSpPr txBox="1">
            <a:spLocks noChangeArrowheads="1"/>
          </p:cNvSpPr>
          <p:nvPr/>
        </p:nvSpPr>
        <p:spPr bwMode="auto">
          <a:xfrm>
            <a:off x="1295400" y="3733800"/>
            <a:ext cx="1920875" cy="257175"/>
          </a:xfrm>
          <a:prstGeom prst="rect">
            <a:avLst/>
          </a:prstGeom>
          <a:noFill/>
          <a:ln w="9525">
            <a:noFill/>
            <a:miter lim="800000"/>
            <a:headEnd/>
            <a:tailEnd/>
          </a:ln>
        </p:spPr>
        <p:txBody>
          <a:bodyPr wrap="none">
            <a:spAutoFit/>
          </a:bodyPr>
          <a:lstStyle/>
          <a:p>
            <a:pPr eaLnBrk="0" hangingPunct="0">
              <a:buClr>
                <a:srgbClr val="000000"/>
              </a:buClr>
              <a:buSzPct val="100000"/>
              <a:buFont typeface="Times New Roman" pitchFamily="18" charset="0"/>
              <a:buNone/>
            </a:pPr>
            <a:r>
              <a:rPr lang="en-US" sz="1600" b="1">
                <a:solidFill>
                  <a:schemeClr val="tx1"/>
                </a:solidFill>
              </a:rPr>
              <a:t>Research Schedule &amp; Cost</a:t>
            </a:r>
          </a:p>
        </p:txBody>
      </p:sp>
      <p:sp>
        <p:nvSpPr>
          <p:cNvPr id="18" name="Content Placeholder 2"/>
          <p:cNvSpPr txBox="1">
            <a:spLocks/>
          </p:cNvSpPr>
          <p:nvPr/>
        </p:nvSpPr>
        <p:spPr>
          <a:xfrm>
            <a:off x="4343400" y="990600"/>
            <a:ext cx="4572000" cy="2667000"/>
          </a:xfrm>
          <a:prstGeom prst="rect">
            <a:avLst/>
          </a:prstGeom>
        </p:spPr>
        <p:txBody>
          <a:bodyPr/>
          <a:lstStyle/>
          <a:p>
            <a:pPr marL="342900" indent="-342900" eaLnBrk="0" hangingPunct="0">
              <a:spcAft>
                <a:spcPts val="600"/>
              </a:spcAft>
              <a:buClr>
                <a:srgbClr val="000000"/>
              </a:buClr>
              <a:buSzPct val="100000"/>
              <a:buFont typeface="Times New Roman" pitchFamily="16" charset="0"/>
              <a:buNone/>
              <a:defRPr/>
            </a:pPr>
            <a:r>
              <a:rPr lang="en-US" sz="1050" b="1" u="sng" kern="0" baseline="0" dirty="0">
                <a:solidFill>
                  <a:srgbClr val="000000"/>
                </a:solidFill>
                <a:latin typeface="+mn-lt"/>
                <a:ea typeface="+mn-ea"/>
              </a:rPr>
              <a:t>Research Objectives: </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All inter-domain routing protocols perform basic route selection based upon simple (AS) hop-count.  While suitable for stationary networks, It is a huge problem for the Tactical networks where bandwidth may range from 225k bps to 25Mbps and the networks are mobile</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Incorporate static metrics (BW, delay, loss) for improved route path selection</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In future incorporate load based dynamic metrics for even more optimal route path selection</a:t>
            </a:r>
          </a:p>
          <a:p>
            <a:pPr marL="342900" indent="-342900" eaLnBrk="0" hangingPunct="0">
              <a:spcAft>
                <a:spcPts val="600"/>
              </a:spcAft>
              <a:buClr>
                <a:srgbClr val="000000"/>
              </a:buClr>
              <a:buSzPct val="100000"/>
              <a:buFont typeface="Times New Roman" pitchFamily="16" charset="0"/>
              <a:buNone/>
              <a:defRPr/>
            </a:pPr>
            <a:r>
              <a:rPr lang="en-US" sz="1050" b="1" u="sng" kern="0" baseline="0" dirty="0">
                <a:solidFill>
                  <a:srgbClr val="000000"/>
                </a:solidFill>
                <a:latin typeface="+mn-lt"/>
                <a:ea typeface="+mn-ea"/>
              </a:rPr>
              <a:t>Expected Results:</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An algorithm that is applicable to a mobile inter-domain routing (MIDR) protocol developed in QUEST</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Arial" charset="0"/>
                <a:ea typeface="ＭＳ Ｐゴシック" pitchFamily="32" charset="-128"/>
              </a:rPr>
              <a:t>Construct a mathematical model</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Arial" charset="0"/>
                <a:ea typeface="ＭＳ Ｐゴシック" pitchFamily="32" charset="-128"/>
              </a:rPr>
              <a:t>Develop a route selection algorithm</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Arial" charset="0"/>
                <a:ea typeface="ＭＳ Ｐゴシック" pitchFamily="32" charset="-128"/>
              </a:rPr>
              <a:t>Model/simulate the algorithm</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Shared test results</a:t>
            </a:r>
          </a:p>
          <a:p>
            <a:pPr marL="342900" indent="-342900" eaLnBrk="0" hangingPunct="0">
              <a:spcAft>
                <a:spcPts val="600"/>
              </a:spcAft>
              <a:buClr>
                <a:srgbClr val="000000"/>
              </a:buClr>
              <a:buSzPct val="100000"/>
              <a:buFont typeface="Times New Roman" pitchFamily="16" charset="0"/>
              <a:buNone/>
              <a:defRPr/>
            </a:pPr>
            <a:r>
              <a:rPr lang="en-US" sz="1050" b="1" u="sng" kern="0" baseline="0" dirty="0">
                <a:solidFill>
                  <a:srgbClr val="000000"/>
                </a:solidFill>
                <a:latin typeface="+mn-lt"/>
                <a:ea typeface="+mn-ea"/>
              </a:rPr>
              <a:t>Relevance to Army: </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Contribute to a routing protocol that is designed specifically for the mobile connectivity between WIN-T, Upper Tactical Internet (UTI), and Lower Tactical Internet (LTI)</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Mobile routing and connectivity between the LTI, UTI and the WIN-T backbone</a:t>
            </a:r>
          </a:p>
          <a:p>
            <a:pPr marL="342900" indent="-342900" eaLnBrk="0" hangingPunct="0">
              <a:spcAft>
                <a:spcPts val="600"/>
              </a:spcAft>
              <a:buClr>
                <a:srgbClr val="000000"/>
              </a:buClr>
              <a:buSzPct val="100000"/>
              <a:buFont typeface="Times New Roman" pitchFamily="16" charset="0"/>
              <a:buNone/>
              <a:defRPr/>
            </a:pPr>
            <a:r>
              <a:rPr lang="en-US" sz="1050" b="1" u="sng" kern="0" baseline="0" dirty="0">
                <a:solidFill>
                  <a:srgbClr val="000000"/>
                </a:solidFill>
                <a:latin typeface="+mn-lt"/>
                <a:ea typeface="+mn-ea"/>
              </a:rPr>
              <a:t>Next Steps:</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Select metrics in collaboration with routing IPT</a:t>
            </a:r>
          </a:p>
          <a:p>
            <a:pPr marL="342900" indent="-342900" eaLnBrk="0" hangingPunct="0">
              <a:spcAft>
                <a:spcPts val="600"/>
              </a:spcAft>
              <a:buClr>
                <a:srgbClr val="000000"/>
              </a:buClr>
              <a:buSzPct val="100000"/>
              <a:buFont typeface="Arial" pitchFamily="34" charset="0"/>
              <a:buChar char="•"/>
              <a:defRPr/>
            </a:pPr>
            <a:r>
              <a:rPr lang="en-US" sz="1050" kern="0" baseline="0" dirty="0">
                <a:solidFill>
                  <a:srgbClr val="000000"/>
                </a:solidFill>
                <a:latin typeface="+mn-lt"/>
                <a:ea typeface="+mn-ea"/>
              </a:rPr>
              <a:t>Develop method to incorporate metrics into the algorithm</a:t>
            </a:r>
            <a:endParaRPr lang="en-US" sz="1600" kern="0" baseline="0" dirty="0">
              <a:solidFill>
                <a:srgbClr val="000000"/>
              </a:solidFill>
              <a:latin typeface="+mn-lt"/>
              <a:ea typeface="+mn-ea"/>
            </a:endParaRPr>
          </a:p>
        </p:txBody>
      </p:sp>
      <p:graphicFrame>
        <p:nvGraphicFramePr>
          <p:cNvPr id="28" name="Table 27"/>
          <p:cNvGraphicFramePr>
            <a:graphicFrameLocks noGrp="1"/>
          </p:cNvGraphicFramePr>
          <p:nvPr/>
        </p:nvGraphicFramePr>
        <p:xfrm>
          <a:off x="152400" y="4038600"/>
          <a:ext cx="3962401" cy="2651760"/>
        </p:xfrm>
        <a:graphic>
          <a:graphicData uri="http://schemas.openxmlformats.org/drawingml/2006/table">
            <a:tbl>
              <a:tblPr/>
              <a:tblGrid>
                <a:gridCol w="1329941"/>
                <a:gridCol w="658115"/>
                <a:gridCol w="658115"/>
                <a:gridCol w="658115"/>
                <a:gridCol w="658115"/>
              </a:tblGrid>
              <a:tr h="441960">
                <a:tc>
                  <a:txBody>
                    <a:bodyPr/>
                    <a:lstStyle/>
                    <a:p>
                      <a:pPr algn="l" fontAlgn="b"/>
                      <a:r>
                        <a:rPr lang="en-US" sz="1100" b="0" i="0" u="none" strike="noStrike" dirty="0">
                          <a:solidFill>
                            <a:srgbClr val="000000"/>
                          </a:solidFill>
                          <a:latin typeface="Calibri"/>
                        </a:rPr>
                        <a:t>Research Tasks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FY13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FY14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1st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2nd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960">
                <a:tc>
                  <a:txBody>
                    <a:bodyPr/>
                    <a:lstStyle/>
                    <a:p>
                      <a:pPr algn="l" fontAlgn="b"/>
                      <a:r>
                        <a:rPr lang="en-US" sz="1100" b="0" i="0" u="none" strike="noStrike" dirty="0" smtClean="0">
                          <a:solidFill>
                            <a:srgbClr val="000000"/>
                          </a:solidFill>
                          <a:latin typeface="Calibri"/>
                        </a:rPr>
                        <a:t>Algorithm </a:t>
                      </a:r>
                      <a:r>
                        <a:rPr lang="en-US" sz="1100" b="0" i="0" u="none" strike="noStrike" dirty="0">
                          <a:solidFill>
                            <a:srgbClr val="000000"/>
                          </a:solidFill>
                          <a:latin typeface="Calibri"/>
                        </a:rPr>
                        <a:t>Research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75k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960">
                <a:tc>
                  <a:txBody>
                    <a:bodyPr/>
                    <a:lstStyle/>
                    <a:p>
                      <a:pPr algn="l" fontAlgn="b"/>
                      <a:r>
                        <a:rPr lang="en-US" sz="1100" b="0" i="0" u="none" strike="noStrike" dirty="0">
                          <a:solidFill>
                            <a:srgbClr val="000000"/>
                          </a:solidFill>
                          <a:latin typeface="Calibri"/>
                        </a:rPr>
                        <a:t>Modeling &amp; </a:t>
                      </a:r>
                      <a:r>
                        <a:rPr lang="en-US" sz="1100" b="0" i="0" u="none" strike="noStrike" dirty="0" smtClean="0">
                          <a:solidFill>
                            <a:srgbClr val="000000"/>
                          </a:solidFill>
                          <a:latin typeface="Calibri"/>
                        </a:rPr>
                        <a:t>Simulation</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75k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75k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960">
                <a:tc>
                  <a:txBody>
                    <a:bodyPr/>
                    <a:lstStyle/>
                    <a:p>
                      <a:pPr algn="l" fontAlgn="b"/>
                      <a:r>
                        <a:rPr lang="en-US" sz="1100" b="0" i="0" u="none" strike="noStrike" dirty="0">
                          <a:solidFill>
                            <a:srgbClr val="000000"/>
                          </a:solidFill>
                          <a:latin typeface="Calibri"/>
                        </a:rPr>
                        <a:t>Testing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50k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960">
                <a:tc>
                  <a:txBody>
                    <a:bodyPr/>
                    <a:lstStyle/>
                    <a:p>
                      <a:pPr algn="l" fontAlgn="b"/>
                      <a:r>
                        <a:rPr lang="en-US" sz="1100" b="0" i="0" u="none" strike="noStrike" dirty="0">
                          <a:solidFill>
                            <a:srgbClr val="000000"/>
                          </a:solidFill>
                          <a:latin typeface="Calibri"/>
                        </a:rPr>
                        <a:t>Specification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25k</a:t>
                      </a:r>
                    </a:p>
                    <a:p>
                      <a:pPr algn="l" fontAlgn="b"/>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960">
                <a:tc>
                  <a:txBody>
                    <a:bodyPr/>
                    <a:lstStyle/>
                    <a:p>
                      <a:pPr algn="l" fontAlgn="b"/>
                      <a:r>
                        <a:rPr lang="en-US" sz="1100" b="0" i="0" u="none" strike="noStrike" dirty="0" smtClean="0">
                          <a:solidFill>
                            <a:srgbClr val="000000"/>
                          </a:solidFill>
                          <a:latin typeface="Calibri"/>
                        </a:rPr>
                        <a:t>Totals</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150k</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150k</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5175" name="Group 40"/>
          <p:cNvGrpSpPr>
            <a:grpSpLocks/>
          </p:cNvGrpSpPr>
          <p:nvPr/>
        </p:nvGrpSpPr>
        <p:grpSpPr bwMode="auto">
          <a:xfrm>
            <a:off x="1524000" y="4648200"/>
            <a:ext cx="619125" cy="171450"/>
            <a:chOff x="0" y="0"/>
            <a:chExt cx="1756916" cy="228595"/>
          </a:xfrm>
        </p:grpSpPr>
        <p:sp>
          <p:nvSpPr>
            <p:cNvPr id="42" name="Pentagon 41"/>
            <p:cNvSpPr/>
            <p:nvPr/>
          </p:nvSpPr>
          <p:spPr>
            <a:xfrm>
              <a:off x="0" y="0"/>
              <a:ext cx="1756916" cy="22859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Pentagon 4"/>
            <p:cNvSpPr/>
            <p:nvPr/>
          </p:nvSpPr>
          <p:spPr>
            <a:xfrm>
              <a:off x="0" y="0"/>
              <a:ext cx="1698354" cy="228595"/>
            </a:xfrm>
            <a:prstGeom prst="rect">
              <a:avLst/>
            </a:prstGeom>
          </p:spPr>
          <p:style>
            <a:lnRef idx="0">
              <a:scrgbClr r="0" g="0" b="0"/>
            </a:lnRef>
            <a:fillRef idx="0">
              <a:scrgbClr r="0" g="0" b="0"/>
            </a:fillRef>
            <a:effectRef idx="0">
              <a:scrgbClr r="0" g="0" b="0"/>
            </a:effectRef>
            <a:fontRef idx="minor">
              <a:schemeClr val="lt1"/>
            </a:fontRef>
          </p:style>
          <p:txBody>
            <a:bodyPr lIns="58674" tIns="29337" rIns="14669" bIns="29337" spcCol="127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488950" eaLnBrk="0" hangingPunct="0">
                <a:lnSpc>
                  <a:spcPct val="90000"/>
                </a:lnSpc>
                <a:spcAft>
                  <a:spcPct val="35000"/>
                </a:spcAft>
                <a:buClr>
                  <a:srgbClr val="000000"/>
                </a:buClr>
                <a:buSzPct val="100000"/>
                <a:buFont typeface="Times New Roman" pitchFamily="16" charset="0"/>
                <a:buNone/>
                <a:defRPr/>
              </a:pPr>
              <a:endParaRPr lang="en-US" dirty="0"/>
            </a:p>
          </p:txBody>
        </p:sp>
      </p:grpSp>
      <p:grpSp>
        <p:nvGrpSpPr>
          <p:cNvPr id="5176" name="Group 43"/>
          <p:cNvGrpSpPr>
            <a:grpSpLocks/>
          </p:cNvGrpSpPr>
          <p:nvPr/>
        </p:nvGrpSpPr>
        <p:grpSpPr bwMode="auto">
          <a:xfrm>
            <a:off x="1905000" y="5105400"/>
            <a:ext cx="923925" cy="152400"/>
            <a:chOff x="0" y="0"/>
            <a:chExt cx="1756916" cy="228595"/>
          </a:xfrm>
        </p:grpSpPr>
        <p:sp>
          <p:nvSpPr>
            <p:cNvPr id="45" name="Pentagon 44"/>
            <p:cNvSpPr/>
            <p:nvPr/>
          </p:nvSpPr>
          <p:spPr>
            <a:xfrm>
              <a:off x="0" y="0"/>
              <a:ext cx="1756916" cy="22859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Pentagon 4"/>
            <p:cNvSpPr/>
            <p:nvPr/>
          </p:nvSpPr>
          <p:spPr>
            <a:xfrm>
              <a:off x="0" y="0"/>
              <a:ext cx="1699561" cy="228595"/>
            </a:xfrm>
            <a:prstGeom prst="rect">
              <a:avLst/>
            </a:prstGeom>
          </p:spPr>
          <p:style>
            <a:lnRef idx="0">
              <a:scrgbClr r="0" g="0" b="0"/>
            </a:lnRef>
            <a:fillRef idx="0">
              <a:scrgbClr r="0" g="0" b="0"/>
            </a:fillRef>
            <a:effectRef idx="0">
              <a:scrgbClr r="0" g="0" b="0"/>
            </a:effectRef>
            <a:fontRef idx="minor">
              <a:schemeClr val="lt1"/>
            </a:fontRef>
          </p:style>
          <p:txBody>
            <a:bodyPr lIns="58674" tIns="29337" rIns="14669" bIns="29337" spcCol="127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488950" eaLnBrk="0" hangingPunct="0">
                <a:lnSpc>
                  <a:spcPct val="90000"/>
                </a:lnSpc>
                <a:spcAft>
                  <a:spcPct val="35000"/>
                </a:spcAft>
                <a:buClr>
                  <a:srgbClr val="000000"/>
                </a:buClr>
                <a:buSzPct val="100000"/>
                <a:buFont typeface="Times New Roman" pitchFamily="16" charset="0"/>
                <a:buNone/>
                <a:defRPr/>
              </a:pPr>
              <a:endParaRPr lang="en-US" dirty="0"/>
            </a:p>
          </p:txBody>
        </p:sp>
      </p:grpSp>
      <p:grpSp>
        <p:nvGrpSpPr>
          <p:cNvPr id="5177" name="Group 49"/>
          <p:cNvGrpSpPr>
            <a:grpSpLocks/>
          </p:cNvGrpSpPr>
          <p:nvPr/>
        </p:nvGrpSpPr>
        <p:grpSpPr bwMode="auto">
          <a:xfrm>
            <a:off x="2057400" y="5486400"/>
            <a:ext cx="771525" cy="152400"/>
            <a:chOff x="0" y="0"/>
            <a:chExt cx="1756916" cy="228595"/>
          </a:xfrm>
        </p:grpSpPr>
        <p:sp>
          <p:nvSpPr>
            <p:cNvPr id="51" name="Pentagon 50"/>
            <p:cNvSpPr/>
            <p:nvPr/>
          </p:nvSpPr>
          <p:spPr>
            <a:xfrm>
              <a:off x="0" y="0"/>
              <a:ext cx="1756916" cy="22859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Pentagon 4"/>
            <p:cNvSpPr/>
            <p:nvPr/>
          </p:nvSpPr>
          <p:spPr>
            <a:xfrm>
              <a:off x="0" y="0"/>
              <a:ext cx="1699075" cy="228595"/>
            </a:xfrm>
            <a:prstGeom prst="rect">
              <a:avLst/>
            </a:prstGeom>
          </p:spPr>
          <p:style>
            <a:lnRef idx="0">
              <a:scrgbClr r="0" g="0" b="0"/>
            </a:lnRef>
            <a:fillRef idx="0">
              <a:scrgbClr r="0" g="0" b="0"/>
            </a:fillRef>
            <a:effectRef idx="0">
              <a:scrgbClr r="0" g="0" b="0"/>
            </a:effectRef>
            <a:fontRef idx="minor">
              <a:schemeClr val="lt1"/>
            </a:fontRef>
          </p:style>
          <p:txBody>
            <a:bodyPr lIns="58674" tIns="29337" rIns="14669" bIns="29337" spcCol="127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488950" eaLnBrk="0" hangingPunct="0">
                <a:lnSpc>
                  <a:spcPct val="90000"/>
                </a:lnSpc>
                <a:spcAft>
                  <a:spcPct val="35000"/>
                </a:spcAft>
                <a:buClr>
                  <a:srgbClr val="000000"/>
                </a:buClr>
                <a:buSzPct val="100000"/>
                <a:buFont typeface="Times New Roman" pitchFamily="16" charset="0"/>
                <a:buNone/>
                <a:defRPr/>
              </a:pPr>
              <a:endParaRPr lang="en-US" dirty="0"/>
            </a:p>
          </p:txBody>
        </p:sp>
      </p:grpSp>
      <p:grpSp>
        <p:nvGrpSpPr>
          <p:cNvPr id="5178" name="Group 52"/>
          <p:cNvGrpSpPr>
            <a:grpSpLocks/>
          </p:cNvGrpSpPr>
          <p:nvPr/>
        </p:nvGrpSpPr>
        <p:grpSpPr bwMode="auto">
          <a:xfrm>
            <a:off x="2362200" y="5943600"/>
            <a:ext cx="466725" cy="152400"/>
            <a:chOff x="0" y="0"/>
            <a:chExt cx="1756916" cy="228595"/>
          </a:xfrm>
        </p:grpSpPr>
        <p:sp>
          <p:nvSpPr>
            <p:cNvPr id="54" name="Pentagon 53"/>
            <p:cNvSpPr/>
            <p:nvPr/>
          </p:nvSpPr>
          <p:spPr>
            <a:xfrm>
              <a:off x="0" y="0"/>
              <a:ext cx="1756916" cy="22859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Pentagon 4"/>
            <p:cNvSpPr/>
            <p:nvPr/>
          </p:nvSpPr>
          <p:spPr>
            <a:xfrm>
              <a:off x="0" y="0"/>
              <a:ext cx="1697157" cy="228595"/>
            </a:xfrm>
            <a:prstGeom prst="rect">
              <a:avLst/>
            </a:prstGeom>
          </p:spPr>
          <p:style>
            <a:lnRef idx="0">
              <a:scrgbClr r="0" g="0" b="0"/>
            </a:lnRef>
            <a:fillRef idx="0">
              <a:scrgbClr r="0" g="0" b="0"/>
            </a:fillRef>
            <a:effectRef idx="0">
              <a:scrgbClr r="0" g="0" b="0"/>
            </a:effectRef>
            <a:fontRef idx="minor">
              <a:schemeClr val="lt1"/>
            </a:fontRef>
          </p:style>
          <p:txBody>
            <a:bodyPr lIns="58674" tIns="29337" rIns="14669" bIns="29337" spcCol="127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488950" eaLnBrk="0" hangingPunct="0">
                <a:lnSpc>
                  <a:spcPct val="90000"/>
                </a:lnSpc>
                <a:spcAft>
                  <a:spcPct val="35000"/>
                </a:spcAft>
                <a:buClr>
                  <a:srgbClr val="000000"/>
                </a:buClr>
                <a:buSzPct val="100000"/>
                <a:buFont typeface="Times New Roman" pitchFamily="16" charset="0"/>
                <a:buNone/>
                <a:defRPr/>
              </a:pPr>
              <a:endParaRPr lang="en-US" dirty="0"/>
            </a:p>
          </p:txBody>
        </p:sp>
      </p:grpSp>
      <p:pic>
        <p:nvPicPr>
          <p:cNvPr id="5179" name="Picture 2"/>
          <p:cNvPicPr>
            <a:picLocks noChangeAspect="1" noChangeArrowheads="1"/>
          </p:cNvPicPr>
          <p:nvPr/>
        </p:nvPicPr>
        <p:blipFill>
          <a:blip r:embed="rId2" cstate="print"/>
          <a:srcRect/>
          <a:stretch>
            <a:fillRect/>
          </a:stretch>
        </p:blipFill>
        <p:spPr bwMode="auto">
          <a:xfrm>
            <a:off x="152400" y="990600"/>
            <a:ext cx="3962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     Research motivation</a:t>
            </a:r>
          </a:p>
        </p:txBody>
      </p:sp>
      <p:sp>
        <p:nvSpPr>
          <p:cNvPr id="6147" name="Content Placeholder 2"/>
          <p:cNvSpPr>
            <a:spLocks noGrp="1"/>
          </p:cNvSpPr>
          <p:nvPr>
            <p:ph idx="1"/>
          </p:nvPr>
        </p:nvSpPr>
        <p:spPr/>
        <p:txBody>
          <a:bodyPr/>
          <a:lstStyle/>
          <a:p>
            <a:pPr>
              <a:buFont typeface="Arial" pitchFamily="34" charset="0"/>
              <a:buChar char="•"/>
            </a:pPr>
            <a:r>
              <a:rPr lang="en-US" smtClean="0"/>
              <a:t>Known problem within the Army Tactical Networks:</a:t>
            </a:r>
          </a:p>
          <a:p>
            <a:pPr lvl="1">
              <a:buFont typeface="Wingdings" pitchFamily="2" charset="2"/>
              <a:buChar char="ü"/>
            </a:pPr>
            <a:r>
              <a:rPr lang="en-US" sz="2000" smtClean="0"/>
              <a:t>Recent participation in Annex Development of Routing and QOS on behalf of CIO/G6 for the Network Integrated Evaluation, and</a:t>
            </a:r>
          </a:p>
          <a:p>
            <a:pPr lvl="1">
              <a:buFont typeface="Wingdings" pitchFamily="2" charset="2"/>
              <a:buChar char="ü"/>
            </a:pPr>
            <a:r>
              <a:rPr lang="en-US" sz="2000" smtClean="0"/>
              <a:t>Recent participation on Routing IPT.</a:t>
            </a:r>
          </a:p>
          <a:p>
            <a:pPr>
              <a:buFont typeface="Arial" pitchFamily="34" charset="0"/>
              <a:buChar char="•"/>
            </a:pPr>
            <a:r>
              <a:rPr lang="en-US" smtClean="0"/>
              <a:t>This research lends itself readily for transition into QUEST and will directly contribute to their current research in Mobile Inter-Domain Routing.</a:t>
            </a:r>
          </a:p>
          <a:p>
            <a:pPr>
              <a:buFont typeface="Arial" pitchFamily="34" charset="0"/>
              <a:buChar char="•"/>
            </a:pPr>
            <a:r>
              <a:rPr lang="en-US" smtClean="0"/>
              <a:t>In addition, literature review and recent courses in Wireless Engineering and Wireless Ad Hoc &amp; Sensor Networks indicate that research in this field is slight.</a:t>
            </a:r>
          </a:p>
          <a:p>
            <a:pPr>
              <a:buFont typeface="Arial" pitchFamily="34" charset="0"/>
              <a:buChar char="•"/>
            </a:pPr>
            <a:r>
              <a:rPr lang="en-US" smtClean="0"/>
              <a:t>This ILIR is related to part of my planned PhD thesis projected to start at Missouri S&amp;T Spring 2013.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685800" y="1757363"/>
            <a:ext cx="6934200" cy="495300"/>
          </a:xfrm>
          <a:prstGeom prst="rect">
            <a:avLst/>
          </a:prstGeom>
          <a:noFill/>
          <a:ln w="9525">
            <a:noFill/>
            <a:round/>
            <a:headEnd/>
            <a:tailEnd/>
          </a:ln>
        </p:spPr>
        <p:txBody>
          <a:bodyPr lIns="90000" tIns="46800" rIns="90000" bIns="46800">
            <a:spAutoFit/>
          </a:bodyPr>
          <a:lstStyle/>
          <a:p>
            <a:pPr marL="457200" lvl="2" indent="0" algn="ctr" eaLnBrk="0" hangingPunct="0">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sz="1200" b="1" baseline="0">
              <a:solidFill>
                <a:srgbClr val="000000"/>
              </a:solidFill>
            </a:endParaRPr>
          </a:p>
          <a:p>
            <a:pPr algn="ctr" eaLnBrk="0" hangingPunct="0">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200" b="1" baseline="0">
                <a:solidFill>
                  <a:srgbClr val="000000"/>
                </a:solidFill>
              </a:rPr>
              <a:t>	</a:t>
            </a:r>
            <a:r>
              <a:rPr lang="en-US" sz="1400" baseline="0">
                <a:solidFill>
                  <a:srgbClr val="000000"/>
                </a:solidFill>
              </a:rPr>
              <a:t>			</a:t>
            </a:r>
          </a:p>
        </p:txBody>
      </p:sp>
      <p:sp>
        <p:nvSpPr>
          <p:cNvPr id="7171" name="Text Box 2"/>
          <p:cNvSpPr txBox="1">
            <a:spLocks noChangeArrowheads="1"/>
          </p:cNvSpPr>
          <p:nvPr/>
        </p:nvSpPr>
        <p:spPr bwMode="auto">
          <a:xfrm>
            <a:off x="1824038" y="249238"/>
            <a:ext cx="5486400" cy="338137"/>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7172" name="Title 3"/>
          <p:cNvSpPr>
            <a:spLocks noGrp="1"/>
          </p:cNvSpPr>
          <p:nvPr>
            <p:ph type="title"/>
          </p:nvPr>
        </p:nvSpPr>
        <p:spPr/>
        <p:txBody>
          <a:bodyPr/>
          <a:lstStyle/>
          <a:p>
            <a:r>
              <a:rPr lang="en-US" smtClean="0"/>
              <a:t>              References</a:t>
            </a:r>
          </a:p>
        </p:txBody>
      </p:sp>
      <p:sp>
        <p:nvSpPr>
          <p:cNvPr id="7173" name="Content Placeholder 4"/>
          <p:cNvSpPr>
            <a:spLocks noGrp="1"/>
          </p:cNvSpPr>
          <p:nvPr>
            <p:ph idx="1"/>
          </p:nvPr>
        </p:nvSpPr>
        <p:spPr>
          <a:xfrm>
            <a:off x="304800" y="1295400"/>
            <a:ext cx="8610600" cy="4953000"/>
          </a:xfrm>
        </p:spPr>
        <p:txBody>
          <a:bodyPr/>
          <a:lstStyle/>
          <a:p>
            <a:pPr>
              <a:spcAft>
                <a:spcPts val="600"/>
              </a:spcAft>
            </a:pPr>
            <a:r>
              <a:rPr lang="en-US" sz="1100" dirty="0" smtClean="0"/>
              <a:t>1</a:t>
            </a:r>
            <a:r>
              <a:rPr lang="en-US" sz="1200" dirty="0" smtClean="0"/>
              <a:t>. </a:t>
            </a:r>
            <a:r>
              <a:rPr lang="en-US" sz="1400" dirty="0" err="1" smtClean="0"/>
              <a:t>Masip</a:t>
            </a:r>
            <a:r>
              <a:rPr lang="en-US" sz="1400" dirty="0" smtClean="0"/>
              <a:t>-Bruin X, </a:t>
            </a:r>
            <a:r>
              <a:rPr lang="en-US" sz="1400" dirty="0" err="1" smtClean="0"/>
              <a:t>Yannuzzi</a:t>
            </a:r>
            <a:r>
              <a:rPr lang="en-US" sz="1400" dirty="0" smtClean="0"/>
              <a:t> M, Domingo-</a:t>
            </a:r>
            <a:r>
              <a:rPr lang="en-US" sz="1400" dirty="0" err="1" smtClean="0"/>
              <a:t>Pascual</a:t>
            </a:r>
            <a:r>
              <a:rPr lang="en-US" sz="1400" dirty="0" smtClean="0"/>
              <a:t> J, et al. Research challenges in QoS routing. Computer Communications. 2006;29:563-581.</a:t>
            </a:r>
          </a:p>
          <a:p>
            <a:pPr>
              <a:spcAft>
                <a:spcPts val="600"/>
              </a:spcAft>
            </a:pPr>
            <a:r>
              <a:rPr lang="en-US" sz="1400" dirty="0" smtClean="0"/>
              <a:t>2. Li Xiao, Jun Wang, King-Shan </a:t>
            </a:r>
            <a:r>
              <a:rPr lang="en-US" sz="1400" dirty="0" err="1" smtClean="0"/>
              <a:t>Lui</a:t>
            </a:r>
            <a:r>
              <a:rPr lang="en-US" sz="1400" dirty="0" smtClean="0"/>
              <a:t>, K. </a:t>
            </a:r>
            <a:r>
              <a:rPr lang="en-US" sz="1400" dirty="0" err="1" smtClean="0"/>
              <a:t>Nahrstedt</a:t>
            </a:r>
            <a:r>
              <a:rPr lang="en-US" sz="1400" dirty="0" smtClean="0"/>
              <a:t>. Advertising </a:t>
            </a:r>
            <a:r>
              <a:rPr lang="en-US" sz="1400" dirty="0" err="1" smtClean="0"/>
              <a:t>interdomain</a:t>
            </a:r>
            <a:r>
              <a:rPr lang="en-US" sz="1400" dirty="0" smtClean="0"/>
              <a:t> QoS routing information. IEEE Journal on Selected Areas in Communications. 2004;22:1949.</a:t>
            </a:r>
          </a:p>
          <a:p>
            <a:pPr>
              <a:spcAft>
                <a:spcPts val="600"/>
              </a:spcAft>
            </a:pPr>
            <a:r>
              <a:rPr lang="en-US" sz="1400" dirty="0" smtClean="0"/>
              <a:t>3. </a:t>
            </a:r>
            <a:r>
              <a:rPr lang="en-US" sz="1400" dirty="0" err="1" smtClean="0"/>
              <a:t>Norden</a:t>
            </a:r>
            <a:r>
              <a:rPr lang="en-US" sz="1400" dirty="0" smtClean="0"/>
              <a:t> S. Inter-domain routing: Algorithms for QoS guarantees. Computer Networks. 2005;49:593-619.</a:t>
            </a:r>
          </a:p>
          <a:p>
            <a:pPr>
              <a:spcAft>
                <a:spcPts val="600"/>
              </a:spcAft>
            </a:pPr>
            <a:r>
              <a:rPr lang="en-US" sz="1400" dirty="0" smtClean="0"/>
              <a:t>4. </a:t>
            </a:r>
            <a:r>
              <a:rPr lang="en-US" sz="1400" dirty="0" err="1" smtClean="0"/>
              <a:t>Mellouk</a:t>
            </a:r>
            <a:r>
              <a:rPr lang="en-US" sz="1400" dirty="0" smtClean="0"/>
              <a:t> A, </a:t>
            </a:r>
            <a:r>
              <a:rPr lang="en-US" sz="1400" dirty="0" err="1" smtClean="0"/>
              <a:t>Zeadally</a:t>
            </a:r>
            <a:r>
              <a:rPr lang="en-US" sz="1400" dirty="0" smtClean="0"/>
              <a:t> S, Mueller P. Foreword: Routing and QoS over heterogeneous networks. annals of telecommunications - </a:t>
            </a:r>
            <a:r>
              <a:rPr lang="en-US" sz="1400" dirty="0" err="1" smtClean="0"/>
              <a:t>annales</a:t>
            </a:r>
            <a:r>
              <a:rPr lang="en-US" sz="1400" dirty="0" smtClean="0"/>
              <a:t> des </a:t>
            </a:r>
            <a:r>
              <a:rPr lang="en-US" sz="1400" dirty="0" err="1" smtClean="0"/>
              <a:t>télécommunications</a:t>
            </a:r>
            <a:r>
              <a:rPr lang="en-US" sz="1400" dirty="0" smtClean="0"/>
              <a:t>. 2008;63:543-544.</a:t>
            </a:r>
          </a:p>
          <a:p>
            <a:pPr>
              <a:spcAft>
                <a:spcPts val="600"/>
              </a:spcAft>
            </a:pPr>
            <a:r>
              <a:rPr lang="en-US" sz="1400" dirty="0" smtClean="0"/>
              <a:t>5. Griffin D, David Griffin, Spencer J, et al. </a:t>
            </a:r>
            <a:r>
              <a:rPr lang="en-US" sz="1400" dirty="0" err="1" smtClean="0"/>
              <a:t>Interdomain</a:t>
            </a:r>
            <a:r>
              <a:rPr lang="en-US" sz="1400" dirty="0" smtClean="0"/>
              <a:t> routing through QoS-class planes [Quality-of-Service-Based Routing Algorithms for Heterogeneous Networks]. IEEE Communications Magazine. 2007;45:88-95.</a:t>
            </a:r>
          </a:p>
          <a:p>
            <a:pPr>
              <a:spcAft>
                <a:spcPts val="600"/>
              </a:spcAft>
            </a:pPr>
            <a:r>
              <a:rPr lang="en-US" sz="1400" dirty="0" smtClean="0"/>
              <a:t>6. </a:t>
            </a:r>
            <a:r>
              <a:rPr lang="en-US" sz="1400" dirty="0" err="1" smtClean="0"/>
              <a:t>Mellouk</a:t>
            </a:r>
            <a:r>
              <a:rPr lang="en-US" sz="1400" dirty="0" smtClean="0"/>
              <a:t> A, </a:t>
            </a:r>
            <a:r>
              <a:rPr lang="en-US" sz="1400" dirty="0" err="1" smtClean="0"/>
              <a:t>Hoceïni</a:t>
            </a:r>
            <a:r>
              <a:rPr lang="en-US" sz="1400" dirty="0" smtClean="0"/>
              <a:t> S, </a:t>
            </a:r>
            <a:r>
              <a:rPr lang="en-US" sz="1400" dirty="0" err="1" smtClean="0"/>
              <a:t>Zeadally</a:t>
            </a:r>
            <a:r>
              <a:rPr lang="en-US" sz="1400" dirty="0" smtClean="0"/>
              <a:t> S. Design and performance analysis of an inductive QoS routing algorithm. Computer Communications. 2009;32:1371-1376. </a:t>
            </a:r>
          </a:p>
          <a:p>
            <a:pPr>
              <a:spcAft>
                <a:spcPts val="600"/>
              </a:spcAft>
            </a:pPr>
            <a:r>
              <a:rPr lang="en-US" sz="1400" dirty="0" smtClean="0"/>
              <a:t>7. Li Xiao, Jun Wang, King-Shan </a:t>
            </a:r>
            <a:r>
              <a:rPr lang="en-US" sz="1400" dirty="0" err="1" smtClean="0"/>
              <a:t>Lui</a:t>
            </a:r>
            <a:r>
              <a:rPr lang="en-US" sz="1400" dirty="0" smtClean="0"/>
              <a:t>, K. </a:t>
            </a:r>
            <a:r>
              <a:rPr lang="en-US" sz="1400" dirty="0" err="1" smtClean="0"/>
              <a:t>Nahrstedt</a:t>
            </a:r>
            <a:r>
              <a:rPr lang="en-US" sz="1400" dirty="0" smtClean="0"/>
              <a:t>. Advertising </a:t>
            </a:r>
            <a:r>
              <a:rPr lang="en-US" sz="1400" dirty="0" err="1" smtClean="0"/>
              <a:t>interdomain</a:t>
            </a:r>
            <a:r>
              <a:rPr lang="en-US" sz="1400" dirty="0" smtClean="0"/>
              <a:t> QoS routing information. IEEE Journal on Selected Areas in Communications. 2004;22:1949.</a:t>
            </a:r>
          </a:p>
          <a:p>
            <a:pPr>
              <a:spcAft>
                <a:spcPts val="600"/>
              </a:spcAft>
            </a:pPr>
            <a:r>
              <a:rPr lang="en-US" sz="1400" dirty="0" smtClean="0"/>
              <a:t>8. Yang K, Wu Y, Chen H. QoS-aware routing in emerging heterogeneous wireless networks[Quality-of-Service-Based Routing Algorithms for Heterogeneous Networks]. IEEE Communications Magazine. 2007;45:74-80. </a:t>
            </a:r>
          </a:p>
          <a:p>
            <a:pPr>
              <a:spcAft>
                <a:spcPts val="600"/>
              </a:spcAft>
            </a:pPr>
            <a:r>
              <a:rPr lang="en-US" sz="1400" dirty="0" smtClean="0"/>
              <a:t>9. </a:t>
            </a:r>
            <a:r>
              <a:rPr lang="en-US" sz="1200" dirty="0" smtClean="0"/>
              <a:t> </a:t>
            </a:r>
            <a:r>
              <a:rPr lang="en-US" sz="1200" dirty="0" smtClean="0"/>
              <a:t>CUI Yong</a:t>
            </a:r>
            <a:r>
              <a:rPr lang="en-US" sz="1200" i="1" dirty="0" smtClean="0"/>
              <a:t>, ZHAO </a:t>
            </a:r>
            <a:r>
              <a:rPr lang="en-US" sz="1200" i="1" dirty="0" err="1" smtClean="0"/>
              <a:t>YouJian</a:t>
            </a:r>
            <a:r>
              <a:rPr lang="en-US" sz="1200" i="1" dirty="0" smtClean="0"/>
              <a:t>, KORKMAZ </a:t>
            </a:r>
            <a:r>
              <a:rPr lang="en-US" sz="1200" i="1" dirty="0" err="1" smtClean="0"/>
              <a:t>Turgay</a:t>
            </a:r>
            <a:r>
              <a:rPr lang="en-US" sz="1200" i="1" dirty="0" smtClean="0"/>
              <a:t>&amp; ZHANG </a:t>
            </a:r>
            <a:r>
              <a:rPr lang="en-US" sz="1200" i="1" dirty="0" err="1" smtClean="0"/>
              <a:t>TieLei</a:t>
            </a:r>
            <a:r>
              <a:rPr lang="en-US" sz="1200" i="1" dirty="0" smtClean="0"/>
              <a:t>. </a:t>
            </a:r>
            <a:r>
              <a:rPr lang="en-US" sz="1200" dirty="0" smtClean="0"/>
              <a:t>Supporting multiple metrics in QoS-aware BGP. SCIENCE CHINA, Information Sciences. </a:t>
            </a:r>
            <a:r>
              <a:rPr lang="nl-NL" sz="1200" dirty="0" smtClean="0"/>
              <a:t>October 2010 Vol. 53 No. 10: 1947–1962</a:t>
            </a:r>
            <a:endParaRPr lang="en-US" sz="1200" dirty="0" smtClean="0"/>
          </a:p>
          <a:p>
            <a:endParaRPr lang="en-US" sz="1100" dirty="0" smtClean="0"/>
          </a:p>
          <a:p>
            <a:endParaRPr lang="en-US" sz="1100" dirty="0" smtClean="0"/>
          </a:p>
          <a:p>
            <a:endParaRPr lang="en-US" sz="11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2500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2500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2500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2500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4789</TotalTime>
  <Words>830</Words>
  <Application>Microsoft Office PowerPoint</Application>
  <PresentationFormat>On-screen Show (4:3)</PresentationFormat>
  <Paragraphs>77</Paragraphs>
  <Slides>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ＭＳ Ｐゴシック</vt:lpstr>
      <vt:lpstr>Arial Black</vt:lpstr>
      <vt:lpstr>DejaVu Sans</vt:lpstr>
      <vt:lpstr>Times New Roman</vt:lpstr>
      <vt:lpstr>Calibri</vt:lpstr>
      <vt:lpstr>Wingdings</vt:lpstr>
      <vt:lpstr>Office Theme</vt:lpstr>
      <vt:lpstr>1_Office Theme</vt:lpstr>
      <vt:lpstr>CERDEC ILIR 2013 Proposal</vt:lpstr>
      <vt:lpstr>        Problem Statement</vt:lpstr>
      <vt:lpstr>                                                                Mobile Inter-Domain Routing  Optimal Route Selection based on QoS</vt:lpstr>
      <vt:lpstr>     Research motivation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dc:creator>
  <cp:lastModifiedBy>Bennie Blunt Jr</cp:lastModifiedBy>
  <cp:revision>372</cp:revision>
  <cp:lastPrinted>2010-10-05T20:25:55Z</cp:lastPrinted>
  <dcterms:created xsi:type="dcterms:W3CDTF">2007-08-17T14:15:42Z</dcterms:created>
  <dcterms:modified xsi:type="dcterms:W3CDTF">2012-07-10T13:26:19Z</dcterms:modified>
</cp:coreProperties>
</file>