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11.jpeg" ContentType="image/jpeg"/>
  <Override PartName="/ppt/media/image4.png" ContentType="image/png"/>
  <Override PartName="/ppt/media/image8.png" ContentType="image/png"/>
  <Override PartName="/ppt/media/image1.jpeg" ContentType="image/jpeg"/>
  <Override PartName="/ppt/media/image3.png" ContentType="image/png"/>
  <Override PartName="/ppt/media/image2.jpeg" ContentType="image/jpeg"/>
  <Override PartName="/ppt/media/image12.png" ContentType="image/png"/>
  <Override PartName="/ppt/media/image9.jpeg" ContentType="image/jpeg"/>
  <Override PartName="/ppt/media/image6.png" ContentType="image/png"/>
  <Override PartName="/ppt/media/image10.jpeg" ContentType="image/jpeg"/>
  <Override PartName="/ppt/media/image5.png" ContentType="image/png"/>
  <Override PartName="/ppt/media/image7.jpeg" ContentType="image/jpeg"/>
  <Override PartName="/ppt/slideLayouts/slideLayout28.xml" ContentType="application/vnd.openxmlformats-officedocument.presentationml.slideLayout+xml"/>
  <Override PartName="/ppt/slideLayouts/_rels/slideLayout13.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34.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2.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7.xml.rels" ContentType="application/vnd.openxmlformats-package.relationships+xml"/>
  <Override PartName="/ppt/slideLayouts/_rels/slideLayout12.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0.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15.xml.rels" ContentType="application/vnd.openxmlformats-package.relationships+xml"/>
  <Override PartName="/ppt/slideLayouts/_rels/slideLayout25.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21.xml.rels" ContentType="application/vnd.openxmlformats-package.relationships+xml"/>
  <Override PartName="/ppt/slideLayouts/_rels/slideLayout3.xml.rels" ContentType="application/vnd.openxmlformats-package.relationships+xml"/>
  <Override PartName="/ppt/slideLayouts/_rels/slideLayout1.xml.rels" ContentType="application/vnd.openxmlformats-package.relationships+xml"/>
  <Override PartName="/ppt/slideLayouts/_rels/slideLayout28.xml.rels" ContentType="application/vnd.openxmlformats-package.relationships+xml"/>
  <Override PartName="/ppt/slideLayouts/_rels/slideLayout8.xml.rels" ContentType="application/vnd.openxmlformats-package.relationships+xml"/>
  <Override PartName="/ppt/slideLayouts/_rels/slideLayout6.xml.rels" ContentType="application/vnd.openxmlformats-package.relationships+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7.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2.xml" ContentType="application/vnd.openxmlformats-officedocument.presentationml.slideLayout+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15.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presentation.xml" ContentType="application/vnd.openxmlformats-officedocument.presentationml.presentation.main+xml"/>
  <Override PartName="/ppt/slides/_rels/slide28.xml.rels" ContentType="application/vnd.openxmlformats-package.relationships+xml"/>
  <Override PartName="/ppt/slides/_rels/slide38.xml.rels" ContentType="application/vnd.openxmlformats-package.relationships+xml"/>
  <Override PartName="/ppt/slides/_rels/slide13.xml.rels" ContentType="application/vnd.openxmlformats-package.relationships+xml"/>
  <Override PartName="/ppt/slides/_rels/slide36.xml.rels" ContentType="application/vnd.openxmlformats-package.relationships+xml"/>
  <Override PartName="/ppt/slides/_rels/slide11.xml.rels" ContentType="application/vnd.openxmlformats-package.relationships+xml"/>
  <Override PartName="/ppt/slides/_rels/slide34.xml.rels" ContentType="application/vnd.openxmlformats-package.relationships+xml"/>
  <Override PartName="/ppt/slides/_rels/slide31.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18.xml.rels" ContentType="application/vnd.openxmlformats-package.relationships+xml"/>
  <Override PartName="/ppt/slides/_rels/slide16.xml.rels" ContentType="application/vnd.openxmlformats-package.relationships+xml"/>
  <Override PartName="/ppt/slides/_rels/slide14.xml.rels" ContentType="application/vnd.openxmlformats-package.relationships+xml"/>
  <Override PartName="/ppt/slides/_rels/slide26.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6.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29.xml.rels" ContentType="application/vnd.openxmlformats-package.relationships+xml"/>
  <Override PartName="/ppt/slides/_rels/slide27.xml.rels" ContentType="application/vnd.openxmlformats-package.relationships+xml"/>
  <Override PartName="/ppt/slides/_rels/slide37.xml.rels" ContentType="application/vnd.openxmlformats-package.relationships+xml"/>
  <Override PartName="/ppt/slides/_rels/slide12.xml.rels" ContentType="application/vnd.openxmlformats-package.relationships+xml"/>
  <Override PartName="/ppt/slides/_rels/slide35.xml.rels" ContentType="application/vnd.openxmlformats-package.relationships+xml"/>
  <Override PartName="/ppt/slides/_rels/slide10.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3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17.xml.rels" ContentType="application/vnd.openxmlformats-package.relationships+xml"/>
  <Override PartName="/ppt/slides/_rels/slide15.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slide1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7.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Masters/slideMaster1.xml" ContentType="application/vnd.openxmlformats-officedocument.presentationml.slideMaster+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704160"/>
            <a:ext cx="8229240" cy="1143000"/>
          </a:xfrm>
          <a:prstGeom prst="rect">
            <a:avLst/>
          </a:prstGeom>
        </p:spPr>
        <p:txBody>
          <a:bodyPr anchor="ctr" bIns="0" lIns="0" rIns="0" tIns="0" wrap="none"/>
          <a:p>
            <a:endParaRPr/>
          </a:p>
        </p:txBody>
      </p:sp>
      <p:sp>
        <p:nvSpPr>
          <p:cNvPr id="31" name="PlaceHolder 2"/>
          <p:cNvSpPr>
            <a:spLocks noGrp="1"/>
          </p:cNvSpPr>
          <p:nvPr>
            <p:ph type="body"/>
          </p:nvPr>
        </p:nvSpPr>
        <p:spPr>
          <a:xfrm>
            <a:off x="457200" y="1935360"/>
            <a:ext cx="8229240" cy="2093040"/>
          </a:xfrm>
          <a:prstGeom prst="rect">
            <a:avLst/>
          </a:prstGeom>
        </p:spPr>
        <p:txBody>
          <a:bodyPr bIns="0" lIns="0" rIns="0" tIns="0" wrap="none"/>
          <a:p>
            <a:endParaRPr/>
          </a:p>
        </p:txBody>
      </p:sp>
      <p:sp>
        <p:nvSpPr>
          <p:cNvPr id="32" name="PlaceHolder 3"/>
          <p:cNvSpPr>
            <a:spLocks noGrp="1"/>
          </p:cNvSpPr>
          <p:nvPr>
            <p:ph type="body"/>
          </p:nvPr>
        </p:nvSpPr>
        <p:spPr>
          <a:xfrm>
            <a:off x="457200" y="4227480"/>
            <a:ext cx="8229240" cy="20930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704160"/>
            <a:ext cx="8229240" cy="1143000"/>
          </a:xfrm>
          <a:prstGeom prst="rect">
            <a:avLst/>
          </a:prstGeom>
        </p:spPr>
        <p:txBody>
          <a:bodyPr anchor="ctr" bIns="0" lIns="0" rIns="0" tIns="0" wrap="none"/>
          <a:p>
            <a:endParaRPr/>
          </a:p>
        </p:txBody>
      </p:sp>
      <p:sp>
        <p:nvSpPr>
          <p:cNvPr id="34" name="PlaceHolder 2"/>
          <p:cNvSpPr>
            <a:spLocks noGrp="1"/>
          </p:cNvSpPr>
          <p:nvPr>
            <p:ph type="body"/>
          </p:nvPr>
        </p:nvSpPr>
        <p:spPr>
          <a:xfrm>
            <a:off x="457200" y="1935360"/>
            <a:ext cx="4015440" cy="2093040"/>
          </a:xfrm>
          <a:prstGeom prst="rect">
            <a:avLst/>
          </a:prstGeom>
        </p:spPr>
        <p:txBody>
          <a:bodyPr bIns="0" lIns="0" rIns="0" tIns="0" wrap="none"/>
          <a:p>
            <a:endParaRPr/>
          </a:p>
        </p:txBody>
      </p:sp>
      <p:sp>
        <p:nvSpPr>
          <p:cNvPr id="35" name="PlaceHolder 3"/>
          <p:cNvSpPr>
            <a:spLocks noGrp="1"/>
          </p:cNvSpPr>
          <p:nvPr>
            <p:ph type="body"/>
          </p:nvPr>
        </p:nvSpPr>
        <p:spPr>
          <a:xfrm>
            <a:off x="4673520" y="1935360"/>
            <a:ext cx="4015440" cy="2093040"/>
          </a:xfrm>
          <a:prstGeom prst="rect">
            <a:avLst/>
          </a:prstGeom>
        </p:spPr>
        <p:txBody>
          <a:bodyPr bIns="0" lIns="0" rIns="0" tIns="0" wrap="none"/>
          <a:p>
            <a:endParaRPr/>
          </a:p>
        </p:txBody>
      </p:sp>
      <p:sp>
        <p:nvSpPr>
          <p:cNvPr id="36" name="PlaceHolder 4"/>
          <p:cNvSpPr>
            <a:spLocks noGrp="1"/>
          </p:cNvSpPr>
          <p:nvPr>
            <p:ph type="body"/>
          </p:nvPr>
        </p:nvSpPr>
        <p:spPr>
          <a:xfrm>
            <a:off x="4673520" y="4227480"/>
            <a:ext cx="4015440" cy="2093040"/>
          </a:xfrm>
          <a:prstGeom prst="rect">
            <a:avLst/>
          </a:prstGeom>
        </p:spPr>
        <p:txBody>
          <a:bodyPr bIns="0" lIns="0" rIns="0" tIns="0" wrap="none"/>
          <a:p>
            <a:endParaRPr/>
          </a:p>
        </p:txBody>
      </p:sp>
      <p:sp>
        <p:nvSpPr>
          <p:cNvPr id="37" name="PlaceHolder 5"/>
          <p:cNvSpPr>
            <a:spLocks noGrp="1"/>
          </p:cNvSpPr>
          <p:nvPr>
            <p:ph type="body"/>
          </p:nvPr>
        </p:nvSpPr>
        <p:spPr>
          <a:xfrm>
            <a:off x="457200" y="4227480"/>
            <a:ext cx="4015440" cy="20930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704160"/>
            <a:ext cx="8229240" cy="1143000"/>
          </a:xfrm>
          <a:prstGeom prst="rect">
            <a:avLst/>
          </a:prstGeom>
        </p:spPr>
        <p:txBody>
          <a:bodyPr anchor="ctr" bIns="0" lIns="0" rIns="0" tIns="0" wrap="none"/>
          <a:p>
            <a:endParaRPr/>
          </a:p>
        </p:txBody>
      </p:sp>
      <p:sp>
        <p:nvSpPr>
          <p:cNvPr id="39" name="PlaceHolder 2"/>
          <p:cNvSpPr>
            <a:spLocks noGrp="1"/>
          </p:cNvSpPr>
          <p:nvPr>
            <p:ph type="body"/>
          </p:nvPr>
        </p:nvSpPr>
        <p:spPr>
          <a:xfrm>
            <a:off x="457200" y="1935360"/>
            <a:ext cx="4015440" cy="2093040"/>
          </a:xfrm>
          <a:prstGeom prst="rect">
            <a:avLst/>
          </a:prstGeom>
        </p:spPr>
        <p:txBody>
          <a:bodyPr bIns="0" lIns="0" rIns="0" tIns="0" wrap="none"/>
          <a:p>
            <a:endParaRPr/>
          </a:p>
        </p:txBody>
      </p:sp>
      <p:sp>
        <p:nvSpPr>
          <p:cNvPr id="40" name="PlaceHolder 3"/>
          <p:cNvSpPr>
            <a:spLocks noGrp="1"/>
          </p:cNvSpPr>
          <p:nvPr>
            <p:ph type="body"/>
          </p:nvPr>
        </p:nvSpPr>
        <p:spPr>
          <a:xfrm>
            <a:off x="4673520" y="1935360"/>
            <a:ext cx="4015440" cy="209304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704160"/>
            <a:ext cx="8229240" cy="1143000"/>
          </a:xfrm>
          <a:prstGeom prst="rect">
            <a:avLst/>
          </a:prstGeom>
        </p:spPr>
        <p:txBody>
          <a:bodyPr anchor="ctr" bIns="0" lIns="0" rIns="0" tIns="0" wrap="none"/>
          <a:p>
            <a:endParaRPr/>
          </a:p>
        </p:txBody>
      </p:sp>
      <p:sp>
        <p:nvSpPr>
          <p:cNvPr id="51" name="PlaceHolder 2"/>
          <p:cNvSpPr>
            <a:spLocks noGrp="1"/>
          </p:cNvSpPr>
          <p:nvPr>
            <p:ph type="subTitle"/>
          </p:nvPr>
        </p:nvSpPr>
        <p:spPr>
          <a:xfrm>
            <a:off x="457200" y="1935360"/>
            <a:ext cx="8229240" cy="438912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704160"/>
            <a:ext cx="8229240" cy="1143000"/>
          </a:xfrm>
          <a:prstGeom prst="rect">
            <a:avLst/>
          </a:prstGeom>
        </p:spPr>
        <p:txBody>
          <a:bodyPr anchor="ctr" bIns="0" lIns="0" rIns="0" tIns="0" wrap="none"/>
          <a:p>
            <a:endParaRPr/>
          </a:p>
        </p:txBody>
      </p:sp>
      <p:sp>
        <p:nvSpPr>
          <p:cNvPr id="53" name="PlaceHolder 2"/>
          <p:cNvSpPr>
            <a:spLocks noGrp="1"/>
          </p:cNvSpPr>
          <p:nvPr>
            <p:ph type="body"/>
          </p:nvPr>
        </p:nvSpPr>
        <p:spPr>
          <a:xfrm>
            <a:off x="457200" y="1935360"/>
            <a:ext cx="8229240" cy="438876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704160"/>
            <a:ext cx="8229240" cy="1143000"/>
          </a:xfrm>
          <a:prstGeom prst="rect">
            <a:avLst/>
          </a:prstGeom>
        </p:spPr>
        <p:txBody>
          <a:bodyPr anchor="ctr" bIns="0" lIns="0" rIns="0" tIns="0" wrap="none"/>
          <a:p>
            <a:endParaRPr/>
          </a:p>
        </p:txBody>
      </p:sp>
      <p:sp>
        <p:nvSpPr>
          <p:cNvPr id="55" name="PlaceHolder 2"/>
          <p:cNvSpPr>
            <a:spLocks noGrp="1"/>
          </p:cNvSpPr>
          <p:nvPr>
            <p:ph type="body"/>
          </p:nvPr>
        </p:nvSpPr>
        <p:spPr>
          <a:xfrm>
            <a:off x="457200" y="1935360"/>
            <a:ext cx="4015440" cy="4388760"/>
          </a:xfrm>
          <a:prstGeom prst="rect">
            <a:avLst/>
          </a:prstGeom>
        </p:spPr>
        <p:txBody>
          <a:bodyPr bIns="0" lIns="0" rIns="0" tIns="0" wrap="none"/>
          <a:p>
            <a:endParaRPr/>
          </a:p>
        </p:txBody>
      </p:sp>
      <p:sp>
        <p:nvSpPr>
          <p:cNvPr id="56" name="PlaceHolder 3"/>
          <p:cNvSpPr>
            <a:spLocks noGrp="1"/>
          </p:cNvSpPr>
          <p:nvPr>
            <p:ph type="body"/>
          </p:nvPr>
        </p:nvSpPr>
        <p:spPr>
          <a:xfrm>
            <a:off x="4673520" y="1935360"/>
            <a:ext cx="4015440" cy="438876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704160"/>
            <a:ext cx="8229240" cy="1143000"/>
          </a:xfrm>
          <a:prstGeom prst="rect">
            <a:avLst/>
          </a:prstGeom>
        </p:spPr>
        <p:txBody>
          <a:bodyPr anchor="ctr" bIns="0" lIns="0" rIns="0" tIns="0" wrap="none"/>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704160"/>
            <a:ext cx="8229240" cy="561996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704160"/>
            <a:ext cx="8229240" cy="1143000"/>
          </a:xfrm>
          <a:prstGeom prst="rect">
            <a:avLst/>
          </a:prstGeom>
        </p:spPr>
        <p:txBody>
          <a:bodyPr anchor="ctr" bIns="0" lIns="0" rIns="0" tIns="0" wrap="none"/>
          <a:p>
            <a:endParaRPr/>
          </a:p>
        </p:txBody>
      </p:sp>
      <p:sp>
        <p:nvSpPr>
          <p:cNvPr id="60" name="PlaceHolder 2"/>
          <p:cNvSpPr>
            <a:spLocks noGrp="1"/>
          </p:cNvSpPr>
          <p:nvPr>
            <p:ph type="body"/>
          </p:nvPr>
        </p:nvSpPr>
        <p:spPr>
          <a:xfrm>
            <a:off x="457200" y="1935360"/>
            <a:ext cx="4015440" cy="2093040"/>
          </a:xfrm>
          <a:prstGeom prst="rect">
            <a:avLst/>
          </a:prstGeom>
        </p:spPr>
        <p:txBody>
          <a:bodyPr bIns="0" lIns="0" rIns="0" tIns="0" wrap="none"/>
          <a:p>
            <a:endParaRPr/>
          </a:p>
        </p:txBody>
      </p:sp>
      <p:sp>
        <p:nvSpPr>
          <p:cNvPr id="61" name="PlaceHolder 3"/>
          <p:cNvSpPr>
            <a:spLocks noGrp="1"/>
          </p:cNvSpPr>
          <p:nvPr>
            <p:ph type="body"/>
          </p:nvPr>
        </p:nvSpPr>
        <p:spPr>
          <a:xfrm>
            <a:off x="457200" y="4227480"/>
            <a:ext cx="4015440" cy="2093040"/>
          </a:xfrm>
          <a:prstGeom prst="rect">
            <a:avLst/>
          </a:prstGeom>
        </p:spPr>
        <p:txBody>
          <a:bodyPr bIns="0" lIns="0" rIns="0" tIns="0" wrap="none"/>
          <a:p>
            <a:endParaRPr/>
          </a:p>
        </p:txBody>
      </p:sp>
      <p:sp>
        <p:nvSpPr>
          <p:cNvPr id="62" name="PlaceHolder 4"/>
          <p:cNvSpPr>
            <a:spLocks noGrp="1"/>
          </p:cNvSpPr>
          <p:nvPr>
            <p:ph type="body"/>
          </p:nvPr>
        </p:nvSpPr>
        <p:spPr>
          <a:xfrm>
            <a:off x="4673520" y="1935360"/>
            <a:ext cx="4015440" cy="438876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704160"/>
            <a:ext cx="8229240" cy="1143000"/>
          </a:xfrm>
          <a:prstGeom prst="rect">
            <a:avLst/>
          </a:prstGeom>
        </p:spPr>
        <p:txBody>
          <a:bodyPr anchor="ctr" bIns="0" lIns="0" rIns="0" tIns="0" wrap="none"/>
          <a:p>
            <a:endParaRPr/>
          </a:p>
        </p:txBody>
      </p:sp>
      <p:sp>
        <p:nvSpPr>
          <p:cNvPr id="10" name="PlaceHolder 2"/>
          <p:cNvSpPr>
            <a:spLocks noGrp="1"/>
          </p:cNvSpPr>
          <p:nvPr>
            <p:ph type="subTitle"/>
          </p:nvPr>
        </p:nvSpPr>
        <p:spPr>
          <a:xfrm>
            <a:off x="457200" y="1935360"/>
            <a:ext cx="8229240" cy="438912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704160"/>
            <a:ext cx="8229240" cy="1143000"/>
          </a:xfrm>
          <a:prstGeom prst="rect">
            <a:avLst/>
          </a:prstGeom>
        </p:spPr>
        <p:txBody>
          <a:bodyPr anchor="ctr" bIns="0" lIns="0" rIns="0" tIns="0" wrap="none"/>
          <a:p>
            <a:endParaRPr/>
          </a:p>
        </p:txBody>
      </p:sp>
      <p:sp>
        <p:nvSpPr>
          <p:cNvPr id="64" name="PlaceHolder 2"/>
          <p:cNvSpPr>
            <a:spLocks noGrp="1"/>
          </p:cNvSpPr>
          <p:nvPr>
            <p:ph type="body"/>
          </p:nvPr>
        </p:nvSpPr>
        <p:spPr>
          <a:xfrm>
            <a:off x="457200" y="1935360"/>
            <a:ext cx="4015440" cy="4388760"/>
          </a:xfrm>
          <a:prstGeom prst="rect">
            <a:avLst/>
          </a:prstGeom>
        </p:spPr>
        <p:txBody>
          <a:bodyPr bIns="0" lIns="0" rIns="0" tIns="0" wrap="none"/>
          <a:p>
            <a:endParaRPr/>
          </a:p>
        </p:txBody>
      </p:sp>
      <p:sp>
        <p:nvSpPr>
          <p:cNvPr id="65" name="PlaceHolder 3"/>
          <p:cNvSpPr>
            <a:spLocks noGrp="1"/>
          </p:cNvSpPr>
          <p:nvPr>
            <p:ph type="body"/>
          </p:nvPr>
        </p:nvSpPr>
        <p:spPr>
          <a:xfrm>
            <a:off x="4673520" y="1935360"/>
            <a:ext cx="4015440" cy="2093040"/>
          </a:xfrm>
          <a:prstGeom prst="rect">
            <a:avLst/>
          </a:prstGeom>
        </p:spPr>
        <p:txBody>
          <a:bodyPr bIns="0" lIns="0" rIns="0" tIns="0" wrap="none"/>
          <a:p>
            <a:endParaRPr/>
          </a:p>
        </p:txBody>
      </p:sp>
      <p:sp>
        <p:nvSpPr>
          <p:cNvPr id="66" name="PlaceHolder 4"/>
          <p:cNvSpPr>
            <a:spLocks noGrp="1"/>
          </p:cNvSpPr>
          <p:nvPr>
            <p:ph type="body"/>
          </p:nvPr>
        </p:nvSpPr>
        <p:spPr>
          <a:xfrm>
            <a:off x="4673520" y="4227480"/>
            <a:ext cx="4015440" cy="20930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704160"/>
            <a:ext cx="8229240" cy="1143000"/>
          </a:xfrm>
          <a:prstGeom prst="rect">
            <a:avLst/>
          </a:prstGeom>
        </p:spPr>
        <p:txBody>
          <a:bodyPr anchor="ctr" bIns="0" lIns="0" rIns="0" tIns="0" wrap="none"/>
          <a:p>
            <a:endParaRPr/>
          </a:p>
        </p:txBody>
      </p:sp>
      <p:sp>
        <p:nvSpPr>
          <p:cNvPr id="68" name="PlaceHolder 2"/>
          <p:cNvSpPr>
            <a:spLocks noGrp="1"/>
          </p:cNvSpPr>
          <p:nvPr>
            <p:ph type="body"/>
          </p:nvPr>
        </p:nvSpPr>
        <p:spPr>
          <a:xfrm>
            <a:off x="457200" y="1935360"/>
            <a:ext cx="4015440" cy="2093040"/>
          </a:xfrm>
          <a:prstGeom prst="rect">
            <a:avLst/>
          </a:prstGeom>
        </p:spPr>
        <p:txBody>
          <a:bodyPr bIns="0" lIns="0" rIns="0" tIns="0" wrap="none"/>
          <a:p>
            <a:endParaRPr/>
          </a:p>
        </p:txBody>
      </p:sp>
      <p:sp>
        <p:nvSpPr>
          <p:cNvPr id="69" name="PlaceHolder 3"/>
          <p:cNvSpPr>
            <a:spLocks noGrp="1"/>
          </p:cNvSpPr>
          <p:nvPr>
            <p:ph type="body"/>
          </p:nvPr>
        </p:nvSpPr>
        <p:spPr>
          <a:xfrm>
            <a:off x="4673520" y="1935360"/>
            <a:ext cx="4015440" cy="2093040"/>
          </a:xfrm>
          <a:prstGeom prst="rect">
            <a:avLst/>
          </a:prstGeom>
        </p:spPr>
        <p:txBody>
          <a:bodyPr bIns="0" lIns="0" rIns="0" tIns="0" wrap="none"/>
          <a:p>
            <a:endParaRPr/>
          </a:p>
        </p:txBody>
      </p:sp>
      <p:sp>
        <p:nvSpPr>
          <p:cNvPr id="70" name="PlaceHolder 4"/>
          <p:cNvSpPr>
            <a:spLocks noGrp="1"/>
          </p:cNvSpPr>
          <p:nvPr>
            <p:ph type="body"/>
          </p:nvPr>
        </p:nvSpPr>
        <p:spPr>
          <a:xfrm>
            <a:off x="457200" y="4227480"/>
            <a:ext cx="8228520" cy="20930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704160"/>
            <a:ext cx="8229240" cy="1143000"/>
          </a:xfrm>
          <a:prstGeom prst="rect">
            <a:avLst/>
          </a:prstGeom>
        </p:spPr>
        <p:txBody>
          <a:bodyPr anchor="ctr" bIns="0" lIns="0" rIns="0" tIns="0" wrap="none"/>
          <a:p>
            <a:endParaRPr/>
          </a:p>
        </p:txBody>
      </p:sp>
      <p:sp>
        <p:nvSpPr>
          <p:cNvPr id="72" name="PlaceHolder 2"/>
          <p:cNvSpPr>
            <a:spLocks noGrp="1"/>
          </p:cNvSpPr>
          <p:nvPr>
            <p:ph type="body"/>
          </p:nvPr>
        </p:nvSpPr>
        <p:spPr>
          <a:xfrm>
            <a:off x="457200" y="1935360"/>
            <a:ext cx="8229240" cy="2093040"/>
          </a:xfrm>
          <a:prstGeom prst="rect">
            <a:avLst/>
          </a:prstGeom>
        </p:spPr>
        <p:txBody>
          <a:bodyPr bIns="0" lIns="0" rIns="0" tIns="0" wrap="none"/>
          <a:p>
            <a:endParaRPr/>
          </a:p>
        </p:txBody>
      </p:sp>
      <p:sp>
        <p:nvSpPr>
          <p:cNvPr id="73" name="PlaceHolder 3"/>
          <p:cNvSpPr>
            <a:spLocks noGrp="1"/>
          </p:cNvSpPr>
          <p:nvPr>
            <p:ph type="body"/>
          </p:nvPr>
        </p:nvSpPr>
        <p:spPr>
          <a:xfrm>
            <a:off x="457200" y="4227480"/>
            <a:ext cx="8229240" cy="20930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704160"/>
            <a:ext cx="8229240" cy="1143000"/>
          </a:xfrm>
          <a:prstGeom prst="rect">
            <a:avLst/>
          </a:prstGeom>
        </p:spPr>
        <p:txBody>
          <a:bodyPr anchor="ctr" bIns="0" lIns="0" rIns="0" tIns="0" wrap="none"/>
          <a:p>
            <a:endParaRPr/>
          </a:p>
        </p:txBody>
      </p:sp>
      <p:sp>
        <p:nvSpPr>
          <p:cNvPr id="75" name="PlaceHolder 2"/>
          <p:cNvSpPr>
            <a:spLocks noGrp="1"/>
          </p:cNvSpPr>
          <p:nvPr>
            <p:ph type="body"/>
          </p:nvPr>
        </p:nvSpPr>
        <p:spPr>
          <a:xfrm>
            <a:off x="457200" y="1935360"/>
            <a:ext cx="4015440" cy="2093040"/>
          </a:xfrm>
          <a:prstGeom prst="rect">
            <a:avLst/>
          </a:prstGeom>
        </p:spPr>
        <p:txBody>
          <a:bodyPr bIns="0" lIns="0" rIns="0" tIns="0" wrap="none"/>
          <a:p>
            <a:endParaRPr/>
          </a:p>
        </p:txBody>
      </p:sp>
      <p:sp>
        <p:nvSpPr>
          <p:cNvPr id="76" name="PlaceHolder 3"/>
          <p:cNvSpPr>
            <a:spLocks noGrp="1"/>
          </p:cNvSpPr>
          <p:nvPr>
            <p:ph type="body"/>
          </p:nvPr>
        </p:nvSpPr>
        <p:spPr>
          <a:xfrm>
            <a:off x="4673520" y="1935360"/>
            <a:ext cx="4015440" cy="2093040"/>
          </a:xfrm>
          <a:prstGeom prst="rect">
            <a:avLst/>
          </a:prstGeom>
        </p:spPr>
        <p:txBody>
          <a:bodyPr bIns="0" lIns="0" rIns="0" tIns="0" wrap="none"/>
          <a:p>
            <a:endParaRPr/>
          </a:p>
        </p:txBody>
      </p:sp>
      <p:sp>
        <p:nvSpPr>
          <p:cNvPr id="77" name="PlaceHolder 4"/>
          <p:cNvSpPr>
            <a:spLocks noGrp="1"/>
          </p:cNvSpPr>
          <p:nvPr>
            <p:ph type="body"/>
          </p:nvPr>
        </p:nvSpPr>
        <p:spPr>
          <a:xfrm>
            <a:off x="4673520" y="4227480"/>
            <a:ext cx="4015440" cy="2093040"/>
          </a:xfrm>
          <a:prstGeom prst="rect">
            <a:avLst/>
          </a:prstGeom>
        </p:spPr>
        <p:txBody>
          <a:bodyPr bIns="0" lIns="0" rIns="0" tIns="0" wrap="none"/>
          <a:p>
            <a:endParaRPr/>
          </a:p>
        </p:txBody>
      </p:sp>
      <p:sp>
        <p:nvSpPr>
          <p:cNvPr id="78" name="PlaceHolder 5"/>
          <p:cNvSpPr>
            <a:spLocks noGrp="1"/>
          </p:cNvSpPr>
          <p:nvPr>
            <p:ph type="body"/>
          </p:nvPr>
        </p:nvSpPr>
        <p:spPr>
          <a:xfrm>
            <a:off x="457200" y="4227480"/>
            <a:ext cx="4015440" cy="20930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704160"/>
            <a:ext cx="8229240" cy="1143000"/>
          </a:xfrm>
          <a:prstGeom prst="rect">
            <a:avLst/>
          </a:prstGeom>
        </p:spPr>
        <p:txBody>
          <a:bodyPr anchor="ctr" bIns="0" lIns="0" rIns="0" tIns="0" wrap="none"/>
          <a:p>
            <a:endParaRPr/>
          </a:p>
        </p:txBody>
      </p:sp>
      <p:sp>
        <p:nvSpPr>
          <p:cNvPr id="80" name="PlaceHolder 2"/>
          <p:cNvSpPr>
            <a:spLocks noGrp="1"/>
          </p:cNvSpPr>
          <p:nvPr>
            <p:ph type="body"/>
          </p:nvPr>
        </p:nvSpPr>
        <p:spPr>
          <a:xfrm>
            <a:off x="457200" y="1935360"/>
            <a:ext cx="4015440" cy="2093040"/>
          </a:xfrm>
          <a:prstGeom prst="rect">
            <a:avLst/>
          </a:prstGeom>
        </p:spPr>
        <p:txBody>
          <a:bodyPr bIns="0" lIns="0" rIns="0" tIns="0" wrap="none"/>
          <a:p>
            <a:endParaRPr/>
          </a:p>
        </p:txBody>
      </p:sp>
      <p:sp>
        <p:nvSpPr>
          <p:cNvPr id="81" name="PlaceHolder 3"/>
          <p:cNvSpPr>
            <a:spLocks noGrp="1"/>
          </p:cNvSpPr>
          <p:nvPr>
            <p:ph type="body"/>
          </p:nvPr>
        </p:nvSpPr>
        <p:spPr>
          <a:xfrm>
            <a:off x="4673520" y="1935360"/>
            <a:ext cx="4015440" cy="209304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704160"/>
            <a:ext cx="8229240" cy="1143000"/>
          </a:xfrm>
          <a:prstGeom prst="rect">
            <a:avLst/>
          </a:prstGeom>
        </p:spPr>
        <p:txBody>
          <a:bodyPr anchor="ctr" bIns="0" lIns="0" rIns="0" tIns="0" wrap="none"/>
          <a:p>
            <a:endParaRPr/>
          </a:p>
        </p:txBody>
      </p:sp>
      <p:sp>
        <p:nvSpPr>
          <p:cNvPr id="92" name="PlaceHolder 2"/>
          <p:cNvSpPr>
            <a:spLocks noGrp="1"/>
          </p:cNvSpPr>
          <p:nvPr>
            <p:ph type="subTitle"/>
          </p:nvPr>
        </p:nvSpPr>
        <p:spPr>
          <a:xfrm>
            <a:off x="457200" y="1935360"/>
            <a:ext cx="8229240" cy="438912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704160"/>
            <a:ext cx="8229240" cy="1143000"/>
          </a:xfrm>
          <a:prstGeom prst="rect">
            <a:avLst/>
          </a:prstGeom>
        </p:spPr>
        <p:txBody>
          <a:bodyPr anchor="ctr" bIns="0" lIns="0" rIns="0" tIns="0" wrap="none"/>
          <a:p>
            <a:endParaRPr/>
          </a:p>
        </p:txBody>
      </p:sp>
      <p:sp>
        <p:nvSpPr>
          <p:cNvPr id="94" name="PlaceHolder 2"/>
          <p:cNvSpPr>
            <a:spLocks noGrp="1"/>
          </p:cNvSpPr>
          <p:nvPr>
            <p:ph type="body"/>
          </p:nvPr>
        </p:nvSpPr>
        <p:spPr>
          <a:xfrm>
            <a:off x="457200" y="1935360"/>
            <a:ext cx="8229240" cy="438876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704160"/>
            <a:ext cx="8229240" cy="1143000"/>
          </a:xfrm>
          <a:prstGeom prst="rect">
            <a:avLst/>
          </a:prstGeom>
        </p:spPr>
        <p:txBody>
          <a:bodyPr anchor="ctr" bIns="0" lIns="0" rIns="0" tIns="0" wrap="none"/>
          <a:p>
            <a:endParaRPr/>
          </a:p>
        </p:txBody>
      </p:sp>
      <p:sp>
        <p:nvSpPr>
          <p:cNvPr id="96" name="PlaceHolder 2"/>
          <p:cNvSpPr>
            <a:spLocks noGrp="1"/>
          </p:cNvSpPr>
          <p:nvPr>
            <p:ph type="body"/>
          </p:nvPr>
        </p:nvSpPr>
        <p:spPr>
          <a:xfrm>
            <a:off x="457200" y="1935360"/>
            <a:ext cx="4015440" cy="4388760"/>
          </a:xfrm>
          <a:prstGeom prst="rect">
            <a:avLst/>
          </a:prstGeom>
        </p:spPr>
        <p:txBody>
          <a:bodyPr bIns="0" lIns="0" rIns="0" tIns="0" wrap="none"/>
          <a:p>
            <a:endParaRPr/>
          </a:p>
        </p:txBody>
      </p:sp>
      <p:sp>
        <p:nvSpPr>
          <p:cNvPr id="97" name="PlaceHolder 3"/>
          <p:cNvSpPr>
            <a:spLocks noGrp="1"/>
          </p:cNvSpPr>
          <p:nvPr>
            <p:ph type="body"/>
          </p:nvPr>
        </p:nvSpPr>
        <p:spPr>
          <a:xfrm>
            <a:off x="4673520" y="1935360"/>
            <a:ext cx="4015440" cy="438876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704160"/>
            <a:ext cx="8229240" cy="1143000"/>
          </a:xfrm>
          <a:prstGeom prst="rect">
            <a:avLst/>
          </a:prstGeom>
        </p:spPr>
        <p:txBody>
          <a:bodyPr anchor="ct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704160"/>
            <a:ext cx="8229240" cy="1143000"/>
          </a:xfrm>
          <a:prstGeom prst="rect">
            <a:avLst/>
          </a:prstGeom>
        </p:spPr>
        <p:txBody>
          <a:bodyPr anchor="ctr" bIns="0" lIns="0" rIns="0" tIns="0" wrap="none"/>
          <a:p>
            <a:endParaRPr/>
          </a:p>
        </p:txBody>
      </p:sp>
      <p:sp>
        <p:nvSpPr>
          <p:cNvPr id="12" name="PlaceHolder 2"/>
          <p:cNvSpPr>
            <a:spLocks noGrp="1"/>
          </p:cNvSpPr>
          <p:nvPr>
            <p:ph type="body"/>
          </p:nvPr>
        </p:nvSpPr>
        <p:spPr>
          <a:xfrm>
            <a:off x="457200" y="1935360"/>
            <a:ext cx="8229240" cy="438876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457200" y="704160"/>
            <a:ext cx="8229240" cy="561996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704160"/>
            <a:ext cx="8229240" cy="1143000"/>
          </a:xfrm>
          <a:prstGeom prst="rect">
            <a:avLst/>
          </a:prstGeom>
        </p:spPr>
        <p:txBody>
          <a:bodyPr anchor="ctr" bIns="0" lIns="0" rIns="0" tIns="0" wrap="none"/>
          <a:p>
            <a:endParaRPr/>
          </a:p>
        </p:txBody>
      </p:sp>
      <p:sp>
        <p:nvSpPr>
          <p:cNvPr id="101" name="PlaceHolder 2"/>
          <p:cNvSpPr>
            <a:spLocks noGrp="1"/>
          </p:cNvSpPr>
          <p:nvPr>
            <p:ph type="body"/>
          </p:nvPr>
        </p:nvSpPr>
        <p:spPr>
          <a:xfrm>
            <a:off x="457200" y="1935360"/>
            <a:ext cx="4015440" cy="2093040"/>
          </a:xfrm>
          <a:prstGeom prst="rect">
            <a:avLst/>
          </a:prstGeom>
        </p:spPr>
        <p:txBody>
          <a:bodyPr bIns="0" lIns="0" rIns="0" tIns="0" wrap="none"/>
          <a:p>
            <a:endParaRPr/>
          </a:p>
        </p:txBody>
      </p:sp>
      <p:sp>
        <p:nvSpPr>
          <p:cNvPr id="102" name="PlaceHolder 3"/>
          <p:cNvSpPr>
            <a:spLocks noGrp="1"/>
          </p:cNvSpPr>
          <p:nvPr>
            <p:ph type="body"/>
          </p:nvPr>
        </p:nvSpPr>
        <p:spPr>
          <a:xfrm>
            <a:off x="457200" y="4227480"/>
            <a:ext cx="4015440" cy="2093040"/>
          </a:xfrm>
          <a:prstGeom prst="rect">
            <a:avLst/>
          </a:prstGeom>
        </p:spPr>
        <p:txBody>
          <a:bodyPr bIns="0" lIns="0" rIns="0" tIns="0" wrap="none"/>
          <a:p>
            <a:endParaRPr/>
          </a:p>
        </p:txBody>
      </p:sp>
      <p:sp>
        <p:nvSpPr>
          <p:cNvPr id="103" name="PlaceHolder 4"/>
          <p:cNvSpPr>
            <a:spLocks noGrp="1"/>
          </p:cNvSpPr>
          <p:nvPr>
            <p:ph type="body"/>
          </p:nvPr>
        </p:nvSpPr>
        <p:spPr>
          <a:xfrm>
            <a:off x="4673520" y="1935360"/>
            <a:ext cx="4015440" cy="438876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704160"/>
            <a:ext cx="8229240" cy="1143000"/>
          </a:xfrm>
          <a:prstGeom prst="rect">
            <a:avLst/>
          </a:prstGeom>
        </p:spPr>
        <p:txBody>
          <a:bodyPr anchor="ctr" bIns="0" lIns="0" rIns="0" tIns="0" wrap="none"/>
          <a:p>
            <a:endParaRPr/>
          </a:p>
        </p:txBody>
      </p:sp>
      <p:sp>
        <p:nvSpPr>
          <p:cNvPr id="105" name="PlaceHolder 2"/>
          <p:cNvSpPr>
            <a:spLocks noGrp="1"/>
          </p:cNvSpPr>
          <p:nvPr>
            <p:ph type="body"/>
          </p:nvPr>
        </p:nvSpPr>
        <p:spPr>
          <a:xfrm>
            <a:off x="457200" y="1935360"/>
            <a:ext cx="4015440" cy="4388760"/>
          </a:xfrm>
          <a:prstGeom prst="rect">
            <a:avLst/>
          </a:prstGeom>
        </p:spPr>
        <p:txBody>
          <a:bodyPr bIns="0" lIns="0" rIns="0" tIns="0" wrap="none"/>
          <a:p>
            <a:endParaRPr/>
          </a:p>
        </p:txBody>
      </p:sp>
      <p:sp>
        <p:nvSpPr>
          <p:cNvPr id="106" name="PlaceHolder 3"/>
          <p:cNvSpPr>
            <a:spLocks noGrp="1"/>
          </p:cNvSpPr>
          <p:nvPr>
            <p:ph type="body"/>
          </p:nvPr>
        </p:nvSpPr>
        <p:spPr>
          <a:xfrm>
            <a:off x="4673520" y="1935360"/>
            <a:ext cx="4015440" cy="2093040"/>
          </a:xfrm>
          <a:prstGeom prst="rect">
            <a:avLst/>
          </a:prstGeom>
        </p:spPr>
        <p:txBody>
          <a:bodyPr bIns="0" lIns="0" rIns="0" tIns="0" wrap="none"/>
          <a:p>
            <a:endParaRPr/>
          </a:p>
        </p:txBody>
      </p:sp>
      <p:sp>
        <p:nvSpPr>
          <p:cNvPr id="107" name="PlaceHolder 4"/>
          <p:cNvSpPr>
            <a:spLocks noGrp="1"/>
          </p:cNvSpPr>
          <p:nvPr>
            <p:ph type="body"/>
          </p:nvPr>
        </p:nvSpPr>
        <p:spPr>
          <a:xfrm>
            <a:off x="4673520" y="4227480"/>
            <a:ext cx="4015440" cy="209304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704160"/>
            <a:ext cx="8229240" cy="1143000"/>
          </a:xfrm>
          <a:prstGeom prst="rect">
            <a:avLst/>
          </a:prstGeom>
        </p:spPr>
        <p:txBody>
          <a:bodyPr anchor="ctr" bIns="0" lIns="0" rIns="0" tIns="0" wrap="none"/>
          <a:p>
            <a:endParaRPr/>
          </a:p>
        </p:txBody>
      </p:sp>
      <p:sp>
        <p:nvSpPr>
          <p:cNvPr id="109" name="PlaceHolder 2"/>
          <p:cNvSpPr>
            <a:spLocks noGrp="1"/>
          </p:cNvSpPr>
          <p:nvPr>
            <p:ph type="body"/>
          </p:nvPr>
        </p:nvSpPr>
        <p:spPr>
          <a:xfrm>
            <a:off x="457200" y="1935360"/>
            <a:ext cx="4015440" cy="2093040"/>
          </a:xfrm>
          <a:prstGeom prst="rect">
            <a:avLst/>
          </a:prstGeom>
        </p:spPr>
        <p:txBody>
          <a:bodyPr bIns="0" lIns="0" rIns="0" tIns="0" wrap="none"/>
          <a:p>
            <a:endParaRPr/>
          </a:p>
        </p:txBody>
      </p:sp>
      <p:sp>
        <p:nvSpPr>
          <p:cNvPr id="110" name="PlaceHolder 3"/>
          <p:cNvSpPr>
            <a:spLocks noGrp="1"/>
          </p:cNvSpPr>
          <p:nvPr>
            <p:ph type="body"/>
          </p:nvPr>
        </p:nvSpPr>
        <p:spPr>
          <a:xfrm>
            <a:off x="4673520" y="1935360"/>
            <a:ext cx="4015440" cy="2093040"/>
          </a:xfrm>
          <a:prstGeom prst="rect">
            <a:avLst/>
          </a:prstGeom>
        </p:spPr>
        <p:txBody>
          <a:bodyPr bIns="0" lIns="0" rIns="0" tIns="0" wrap="none"/>
          <a:p>
            <a:endParaRPr/>
          </a:p>
        </p:txBody>
      </p:sp>
      <p:sp>
        <p:nvSpPr>
          <p:cNvPr id="111" name="PlaceHolder 4"/>
          <p:cNvSpPr>
            <a:spLocks noGrp="1"/>
          </p:cNvSpPr>
          <p:nvPr>
            <p:ph type="body"/>
          </p:nvPr>
        </p:nvSpPr>
        <p:spPr>
          <a:xfrm>
            <a:off x="457200" y="4227480"/>
            <a:ext cx="8228520" cy="209304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704160"/>
            <a:ext cx="8229240" cy="1143000"/>
          </a:xfrm>
          <a:prstGeom prst="rect">
            <a:avLst/>
          </a:prstGeom>
        </p:spPr>
        <p:txBody>
          <a:bodyPr anchor="ctr" bIns="0" lIns="0" rIns="0" tIns="0" wrap="none"/>
          <a:p>
            <a:endParaRPr/>
          </a:p>
        </p:txBody>
      </p:sp>
      <p:sp>
        <p:nvSpPr>
          <p:cNvPr id="113" name="PlaceHolder 2"/>
          <p:cNvSpPr>
            <a:spLocks noGrp="1"/>
          </p:cNvSpPr>
          <p:nvPr>
            <p:ph type="body"/>
          </p:nvPr>
        </p:nvSpPr>
        <p:spPr>
          <a:xfrm>
            <a:off x="457200" y="1935360"/>
            <a:ext cx="8229240" cy="2093040"/>
          </a:xfrm>
          <a:prstGeom prst="rect">
            <a:avLst/>
          </a:prstGeom>
        </p:spPr>
        <p:txBody>
          <a:bodyPr bIns="0" lIns="0" rIns="0" tIns="0" wrap="none"/>
          <a:p>
            <a:endParaRPr/>
          </a:p>
        </p:txBody>
      </p:sp>
      <p:sp>
        <p:nvSpPr>
          <p:cNvPr id="114" name="PlaceHolder 3"/>
          <p:cNvSpPr>
            <a:spLocks noGrp="1"/>
          </p:cNvSpPr>
          <p:nvPr>
            <p:ph type="body"/>
          </p:nvPr>
        </p:nvSpPr>
        <p:spPr>
          <a:xfrm>
            <a:off x="457200" y="4227480"/>
            <a:ext cx="8229240" cy="209304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704160"/>
            <a:ext cx="8229240" cy="1143000"/>
          </a:xfrm>
          <a:prstGeom prst="rect">
            <a:avLst/>
          </a:prstGeom>
        </p:spPr>
        <p:txBody>
          <a:bodyPr anchor="ctr" bIns="0" lIns="0" rIns="0" tIns="0" wrap="none"/>
          <a:p>
            <a:endParaRPr/>
          </a:p>
        </p:txBody>
      </p:sp>
      <p:sp>
        <p:nvSpPr>
          <p:cNvPr id="116" name="PlaceHolder 2"/>
          <p:cNvSpPr>
            <a:spLocks noGrp="1"/>
          </p:cNvSpPr>
          <p:nvPr>
            <p:ph type="body"/>
          </p:nvPr>
        </p:nvSpPr>
        <p:spPr>
          <a:xfrm>
            <a:off x="457200" y="1935360"/>
            <a:ext cx="4015440" cy="2093040"/>
          </a:xfrm>
          <a:prstGeom prst="rect">
            <a:avLst/>
          </a:prstGeom>
        </p:spPr>
        <p:txBody>
          <a:bodyPr bIns="0" lIns="0" rIns="0" tIns="0" wrap="none"/>
          <a:p>
            <a:endParaRPr/>
          </a:p>
        </p:txBody>
      </p:sp>
      <p:sp>
        <p:nvSpPr>
          <p:cNvPr id="117" name="PlaceHolder 3"/>
          <p:cNvSpPr>
            <a:spLocks noGrp="1"/>
          </p:cNvSpPr>
          <p:nvPr>
            <p:ph type="body"/>
          </p:nvPr>
        </p:nvSpPr>
        <p:spPr>
          <a:xfrm>
            <a:off x="4673520" y="1935360"/>
            <a:ext cx="4015440" cy="2093040"/>
          </a:xfrm>
          <a:prstGeom prst="rect">
            <a:avLst/>
          </a:prstGeom>
        </p:spPr>
        <p:txBody>
          <a:bodyPr bIns="0" lIns="0" rIns="0" tIns="0" wrap="none"/>
          <a:p>
            <a:endParaRPr/>
          </a:p>
        </p:txBody>
      </p:sp>
      <p:sp>
        <p:nvSpPr>
          <p:cNvPr id="118" name="PlaceHolder 4"/>
          <p:cNvSpPr>
            <a:spLocks noGrp="1"/>
          </p:cNvSpPr>
          <p:nvPr>
            <p:ph type="body"/>
          </p:nvPr>
        </p:nvSpPr>
        <p:spPr>
          <a:xfrm>
            <a:off x="4673520" y="4227480"/>
            <a:ext cx="4015440" cy="2093040"/>
          </a:xfrm>
          <a:prstGeom prst="rect">
            <a:avLst/>
          </a:prstGeom>
        </p:spPr>
        <p:txBody>
          <a:bodyPr bIns="0" lIns="0" rIns="0" tIns="0" wrap="none"/>
          <a:p>
            <a:endParaRPr/>
          </a:p>
        </p:txBody>
      </p:sp>
      <p:sp>
        <p:nvSpPr>
          <p:cNvPr id="119" name="PlaceHolder 5"/>
          <p:cNvSpPr>
            <a:spLocks noGrp="1"/>
          </p:cNvSpPr>
          <p:nvPr>
            <p:ph type="body"/>
          </p:nvPr>
        </p:nvSpPr>
        <p:spPr>
          <a:xfrm>
            <a:off x="457200" y="4227480"/>
            <a:ext cx="4015440" cy="209304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704160"/>
            <a:ext cx="8229240" cy="1143000"/>
          </a:xfrm>
          <a:prstGeom prst="rect">
            <a:avLst/>
          </a:prstGeom>
        </p:spPr>
        <p:txBody>
          <a:bodyPr anchor="ctr" bIns="0" lIns="0" rIns="0" tIns="0" wrap="none"/>
          <a:p>
            <a:endParaRPr/>
          </a:p>
        </p:txBody>
      </p:sp>
      <p:sp>
        <p:nvSpPr>
          <p:cNvPr id="121" name="PlaceHolder 2"/>
          <p:cNvSpPr>
            <a:spLocks noGrp="1"/>
          </p:cNvSpPr>
          <p:nvPr>
            <p:ph type="body"/>
          </p:nvPr>
        </p:nvSpPr>
        <p:spPr>
          <a:xfrm>
            <a:off x="457200" y="1935360"/>
            <a:ext cx="4015440" cy="2093040"/>
          </a:xfrm>
          <a:prstGeom prst="rect">
            <a:avLst/>
          </a:prstGeom>
        </p:spPr>
        <p:txBody>
          <a:bodyPr bIns="0" lIns="0" rIns="0" tIns="0" wrap="none"/>
          <a:p>
            <a:endParaRPr/>
          </a:p>
        </p:txBody>
      </p:sp>
      <p:sp>
        <p:nvSpPr>
          <p:cNvPr id="122" name="PlaceHolder 3"/>
          <p:cNvSpPr>
            <a:spLocks noGrp="1"/>
          </p:cNvSpPr>
          <p:nvPr>
            <p:ph type="body"/>
          </p:nvPr>
        </p:nvSpPr>
        <p:spPr>
          <a:xfrm>
            <a:off x="4673520" y="1935360"/>
            <a:ext cx="4015440" cy="209304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704160"/>
            <a:ext cx="8229240" cy="1143000"/>
          </a:xfrm>
          <a:prstGeom prst="rect">
            <a:avLst/>
          </a:prstGeom>
        </p:spPr>
        <p:txBody>
          <a:bodyPr anchor="ctr" bIns="0" lIns="0" rIns="0" tIns="0" wrap="none"/>
          <a:p>
            <a:endParaRPr/>
          </a:p>
        </p:txBody>
      </p:sp>
      <p:sp>
        <p:nvSpPr>
          <p:cNvPr id="14" name="PlaceHolder 2"/>
          <p:cNvSpPr>
            <a:spLocks noGrp="1"/>
          </p:cNvSpPr>
          <p:nvPr>
            <p:ph type="body"/>
          </p:nvPr>
        </p:nvSpPr>
        <p:spPr>
          <a:xfrm>
            <a:off x="457200" y="1935360"/>
            <a:ext cx="4015440" cy="4388760"/>
          </a:xfrm>
          <a:prstGeom prst="rect">
            <a:avLst/>
          </a:prstGeom>
        </p:spPr>
        <p:txBody>
          <a:bodyPr bIns="0" lIns="0" rIns="0" tIns="0" wrap="none"/>
          <a:p>
            <a:endParaRPr/>
          </a:p>
        </p:txBody>
      </p:sp>
      <p:sp>
        <p:nvSpPr>
          <p:cNvPr id="15" name="PlaceHolder 3"/>
          <p:cNvSpPr>
            <a:spLocks noGrp="1"/>
          </p:cNvSpPr>
          <p:nvPr>
            <p:ph type="body"/>
          </p:nvPr>
        </p:nvSpPr>
        <p:spPr>
          <a:xfrm>
            <a:off x="4673520" y="1935360"/>
            <a:ext cx="4015440" cy="438876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704160"/>
            <a:ext cx="8229240" cy="1143000"/>
          </a:xfrm>
          <a:prstGeom prst="rect">
            <a:avLst/>
          </a:prstGeom>
        </p:spPr>
        <p:txBody>
          <a:bodyPr anchor="ct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704160"/>
            <a:ext cx="8229240" cy="561996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704160"/>
            <a:ext cx="8229240" cy="1143000"/>
          </a:xfrm>
          <a:prstGeom prst="rect">
            <a:avLst/>
          </a:prstGeom>
        </p:spPr>
        <p:txBody>
          <a:bodyPr anchor="ctr" bIns="0" lIns="0" rIns="0" tIns="0" wrap="none"/>
          <a:p>
            <a:endParaRPr/>
          </a:p>
        </p:txBody>
      </p:sp>
      <p:sp>
        <p:nvSpPr>
          <p:cNvPr id="19" name="PlaceHolder 2"/>
          <p:cNvSpPr>
            <a:spLocks noGrp="1"/>
          </p:cNvSpPr>
          <p:nvPr>
            <p:ph type="body"/>
          </p:nvPr>
        </p:nvSpPr>
        <p:spPr>
          <a:xfrm>
            <a:off x="457200" y="1935360"/>
            <a:ext cx="4015440" cy="2093040"/>
          </a:xfrm>
          <a:prstGeom prst="rect">
            <a:avLst/>
          </a:prstGeom>
        </p:spPr>
        <p:txBody>
          <a:bodyPr bIns="0" lIns="0" rIns="0" tIns="0" wrap="none"/>
          <a:p>
            <a:endParaRPr/>
          </a:p>
        </p:txBody>
      </p:sp>
      <p:sp>
        <p:nvSpPr>
          <p:cNvPr id="20" name="PlaceHolder 3"/>
          <p:cNvSpPr>
            <a:spLocks noGrp="1"/>
          </p:cNvSpPr>
          <p:nvPr>
            <p:ph type="body"/>
          </p:nvPr>
        </p:nvSpPr>
        <p:spPr>
          <a:xfrm>
            <a:off x="457200" y="4227480"/>
            <a:ext cx="4015440" cy="2093040"/>
          </a:xfrm>
          <a:prstGeom prst="rect">
            <a:avLst/>
          </a:prstGeom>
        </p:spPr>
        <p:txBody>
          <a:bodyPr bIns="0" lIns="0" rIns="0" tIns="0" wrap="none"/>
          <a:p>
            <a:endParaRPr/>
          </a:p>
        </p:txBody>
      </p:sp>
      <p:sp>
        <p:nvSpPr>
          <p:cNvPr id="21" name="PlaceHolder 4"/>
          <p:cNvSpPr>
            <a:spLocks noGrp="1"/>
          </p:cNvSpPr>
          <p:nvPr>
            <p:ph type="body"/>
          </p:nvPr>
        </p:nvSpPr>
        <p:spPr>
          <a:xfrm>
            <a:off x="4673520" y="1935360"/>
            <a:ext cx="4015440" cy="438876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704160"/>
            <a:ext cx="8229240" cy="1143000"/>
          </a:xfrm>
          <a:prstGeom prst="rect">
            <a:avLst/>
          </a:prstGeom>
        </p:spPr>
        <p:txBody>
          <a:bodyPr anchor="ctr" bIns="0" lIns="0" rIns="0" tIns="0" wrap="none"/>
          <a:p>
            <a:endParaRPr/>
          </a:p>
        </p:txBody>
      </p:sp>
      <p:sp>
        <p:nvSpPr>
          <p:cNvPr id="23" name="PlaceHolder 2"/>
          <p:cNvSpPr>
            <a:spLocks noGrp="1"/>
          </p:cNvSpPr>
          <p:nvPr>
            <p:ph type="body"/>
          </p:nvPr>
        </p:nvSpPr>
        <p:spPr>
          <a:xfrm>
            <a:off x="457200" y="1935360"/>
            <a:ext cx="4015440" cy="4388760"/>
          </a:xfrm>
          <a:prstGeom prst="rect">
            <a:avLst/>
          </a:prstGeom>
        </p:spPr>
        <p:txBody>
          <a:bodyPr bIns="0" lIns="0" rIns="0" tIns="0" wrap="none"/>
          <a:p>
            <a:endParaRPr/>
          </a:p>
        </p:txBody>
      </p:sp>
      <p:sp>
        <p:nvSpPr>
          <p:cNvPr id="24" name="PlaceHolder 3"/>
          <p:cNvSpPr>
            <a:spLocks noGrp="1"/>
          </p:cNvSpPr>
          <p:nvPr>
            <p:ph type="body"/>
          </p:nvPr>
        </p:nvSpPr>
        <p:spPr>
          <a:xfrm>
            <a:off x="4673520" y="1935360"/>
            <a:ext cx="4015440" cy="2093040"/>
          </a:xfrm>
          <a:prstGeom prst="rect">
            <a:avLst/>
          </a:prstGeom>
        </p:spPr>
        <p:txBody>
          <a:bodyPr bIns="0" lIns="0" rIns="0" tIns="0" wrap="none"/>
          <a:p>
            <a:endParaRPr/>
          </a:p>
        </p:txBody>
      </p:sp>
      <p:sp>
        <p:nvSpPr>
          <p:cNvPr id="25" name="PlaceHolder 4"/>
          <p:cNvSpPr>
            <a:spLocks noGrp="1"/>
          </p:cNvSpPr>
          <p:nvPr>
            <p:ph type="body"/>
          </p:nvPr>
        </p:nvSpPr>
        <p:spPr>
          <a:xfrm>
            <a:off x="4673520" y="4227480"/>
            <a:ext cx="4015440" cy="20930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704160"/>
            <a:ext cx="8229240" cy="1143000"/>
          </a:xfrm>
          <a:prstGeom prst="rect">
            <a:avLst/>
          </a:prstGeom>
        </p:spPr>
        <p:txBody>
          <a:bodyPr anchor="ctr" bIns="0" lIns="0" rIns="0" tIns="0" wrap="none"/>
          <a:p>
            <a:endParaRPr/>
          </a:p>
        </p:txBody>
      </p:sp>
      <p:sp>
        <p:nvSpPr>
          <p:cNvPr id="27" name="PlaceHolder 2"/>
          <p:cNvSpPr>
            <a:spLocks noGrp="1"/>
          </p:cNvSpPr>
          <p:nvPr>
            <p:ph type="body"/>
          </p:nvPr>
        </p:nvSpPr>
        <p:spPr>
          <a:xfrm>
            <a:off x="457200" y="1935360"/>
            <a:ext cx="4015440" cy="2093040"/>
          </a:xfrm>
          <a:prstGeom prst="rect">
            <a:avLst/>
          </a:prstGeom>
        </p:spPr>
        <p:txBody>
          <a:bodyPr bIns="0" lIns="0" rIns="0" tIns="0" wrap="none"/>
          <a:p>
            <a:endParaRPr/>
          </a:p>
        </p:txBody>
      </p:sp>
      <p:sp>
        <p:nvSpPr>
          <p:cNvPr id="28" name="PlaceHolder 3"/>
          <p:cNvSpPr>
            <a:spLocks noGrp="1"/>
          </p:cNvSpPr>
          <p:nvPr>
            <p:ph type="body"/>
          </p:nvPr>
        </p:nvSpPr>
        <p:spPr>
          <a:xfrm>
            <a:off x="4673520" y="1935360"/>
            <a:ext cx="4015440" cy="2093040"/>
          </a:xfrm>
          <a:prstGeom prst="rect">
            <a:avLst/>
          </a:prstGeom>
        </p:spPr>
        <p:txBody>
          <a:bodyPr bIns="0" lIns="0" rIns="0" tIns="0" wrap="none"/>
          <a:p>
            <a:endParaRPr/>
          </a:p>
        </p:txBody>
      </p:sp>
      <p:sp>
        <p:nvSpPr>
          <p:cNvPr id="29" name="PlaceHolder 4"/>
          <p:cNvSpPr>
            <a:spLocks noGrp="1"/>
          </p:cNvSpPr>
          <p:nvPr>
            <p:ph type="body"/>
          </p:nvPr>
        </p:nvSpPr>
        <p:spPr>
          <a:xfrm>
            <a:off x="457200" y="4227480"/>
            <a:ext cx="8228520" cy="20930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CustomShape 1"/>
          <p:cNvSpPr/>
          <p:nvPr/>
        </p:nvSpPr>
        <p:spPr>
          <a:xfrm>
            <a:off x="-9360" y="-7200"/>
            <a:ext cx="9162720" cy="1041120"/>
          </a:xfrm>
          <a:prstGeom prst="rect">
            <a:avLst>
              <a:gd fmla="val 0" name="adj1"/>
              <a:gd fmla="val 0" name="adj2"/>
              <a:gd fmla="val 0" name="adj3"/>
              <a:gd fmla="val 0" name="adj4"/>
              <a:gd fmla="val 0" name="adj5"/>
              <a:gd fmla="val 0" name="adj6"/>
              <a:gd fmla="val 0" name="adj7"/>
              <a:gd fmla="val 0" name="adj8"/>
            </a:avLst>
          </a:prstGeom>
          <a:gradFill>
            <a:gsLst>
              <a:gs pos="0">
                <a:srgbClr val="0074a0"/>
              </a:gs>
              <a:gs pos="100000">
                <a:srgbClr val="00c4cd"/>
              </a:gs>
            </a:gsLst>
            <a:lin ang="5400000"/>
          </a:gradFill>
        </p:spPr>
      </p:sp>
      <p:sp>
        <p:nvSpPr>
          <p:cNvPr id="1" name="CustomShape 2"/>
          <p:cNvSpPr/>
          <p:nvPr/>
        </p:nvSpPr>
        <p:spPr>
          <a:xfrm>
            <a:off x="4381560" y="-7200"/>
            <a:ext cx="4762080" cy="637920"/>
          </a:xfrm>
          <a:prstGeom prst="rect">
            <a:avLst>
              <a:gd fmla="val 0" name="adj1"/>
              <a:gd fmla="val 0" name="adj2"/>
              <a:gd fmla="val 0" name="adj3"/>
              <a:gd fmla="val 0" name="adj4"/>
              <a:gd fmla="val 0" name="adj5"/>
              <a:gd fmla="val 0" name="adj6"/>
              <a:gd fmla="val 0" name="adj7"/>
              <a:gd fmla="val 0" name="adj8"/>
            </a:avLst>
          </a:prstGeom>
          <a:gradFill>
            <a:gsLst>
              <a:gs pos="0">
                <a:srgbClr val="00a0a8"/>
              </a:gs>
              <a:gs pos="100000">
                <a:srgbClr val="008abf"/>
              </a:gs>
            </a:gsLst>
            <a:lin ang="5400000"/>
          </a:gradFill>
        </p:spPr>
      </p:sp>
      <p:sp>
        <p:nvSpPr>
          <p:cNvPr id="2" name="CustomShape 3"/>
          <p:cNvSpPr/>
          <p:nvPr/>
        </p:nvSpPr>
        <p:spPr>
          <a:xfrm>
            <a:off x="-29160" y="421560"/>
            <a:ext cx="9162720" cy="648720"/>
          </a:xfrm>
          <a:prstGeom prst="rect">
            <a:avLst>
              <a:gd fmla="val 0" name="adj1"/>
              <a:gd fmla="val 0" name="adj2"/>
              <a:gd fmla="val 0" name="adj3"/>
              <a:gd fmla="val 0" name="adj4"/>
              <a:gd fmla="val 0" name="adj5"/>
              <a:gd fmla="val 0" name="adj6"/>
              <a:gd fmla="val 0" name="adj7"/>
              <a:gd fmla="val 0" name="adj8"/>
            </a:avLst>
          </a:prstGeom>
          <a:ln w="10800">
            <a:solidFill>
              <a:srgbClr val="008abf"/>
            </a:solidFill>
            <a:round/>
          </a:ln>
        </p:spPr>
      </p:sp>
      <p:sp>
        <p:nvSpPr>
          <p:cNvPr id="3" name="CustomShape 4"/>
          <p:cNvSpPr/>
          <p:nvPr/>
        </p:nvSpPr>
        <p:spPr>
          <a:xfrm>
            <a:off x="-21600" y="495360"/>
            <a:ext cx="9175320" cy="529920"/>
          </a:xfrm>
          <a:prstGeom prst="rect">
            <a:avLst>
              <a:gd fmla="val 0" name="adj1"/>
              <a:gd fmla="val 0" name="adj2"/>
              <a:gd fmla="val 0" name="adj3"/>
              <a:gd fmla="val 0" name="adj4"/>
              <a:gd fmla="val 0" name="adj5"/>
              <a:gd fmla="val 0" name="adj6"/>
              <a:gd fmla="val 0" name="adj7"/>
              <a:gd fmla="val 0" name="adj8"/>
            </a:avLst>
          </a:prstGeom>
          <a:ln w="9360">
            <a:solidFill>
              <a:srgbClr val="009dd9"/>
            </a:solidFill>
            <a:round/>
          </a:ln>
        </p:spPr>
      </p:sp>
      <p:sp>
        <p:nvSpPr>
          <p:cNvPr id="4" name="PlaceHolder 5"/>
          <p:cNvSpPr>
            <a:spLocks noGrp="1"/>
          </p:cNvSpPr>
          <p:nvPr>
            <p:ph type="title"/>
          </p:nvPr>
        </p:nvSpPr>
        <p:spPr>
          <a:xfrm>
            <a:off x="533520" y="1371600"/>
            <a:ext cx="7851240" cy="1828440"/>
          </a:xfrm>
          <a:prstGeom prst="rect">
            <a:avLst/>
          </a:prstGeom>
        </p:spPr>
        <p:txBody>
          <a:bodyPr anchor="b" bIns="0" lIns="0" rIns="18360" tIns="0"/>
          <a:p>
            <a:pPr>
              <a:lnSpc>
                <a:spcPct val="100000"/>
              </a:lnSpc>
            </a:pPr>
            <a:r>
              <a:rPr b="1" lang="en-US" sz="5600">
                <a:solidFill>
                  <a:srgbClr val="50e0ea"/>
                </a:solidFill>
                <a:latin typeface="Calibri"/>
              </a:rPr>
              <a:t>Click to edit the title text formatClick to edit Master title style</a:t>
            </a:r>
            <a:endParaRPr/>
          </a:p>
        </p:txBody>
      </p:sp>
      <p:sp>
        <p:nvSpPr>
          <p:cNvPr id="5" name="PlaceHolder 6"/>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Constantia"/>
              </a:rPr>
              <a:t>5/4/13</a:t>
            </a:r>
            <a:endParaRPr/>
          </a:p>
        </p:txBody>
      </p:sp>
      <p:sp>
        <p:nvSpPr>
          <p:cNvPr id="6" name="PlaceHolder 7"/>
          <p:cNvSpPr>
            <a:spLocks noGrp="1"/>
          </p:cNvSpPr>
          <p:nvPr>
            <p:ph type="ftr"/>
          </p:nvPr>
        </p:nvSpPr>
        <p:spPr>
          <a:xfrm>
            <a:off x="0" y="0"/>
            <a:ext cx="-11796840" cy="-11796840"/>
          </a:xfrm>
          <a:prstGeom prst="rect">
            <a:avLst/>
          </a:prstGeom>
        </p:spPr>
        <p:txBody>
          <a:bodyPr bIns="45000" lIns="90000" rIns="90000" tIns="45000"/>
          <a:p>
            <a:endParaRPr/>
          </a:p>
        </p:txBody>
      </p:sp>
      <p:sp>
        <p:nvSpPr>
          <p:cNvPr id="7" name="PlaceHolder 8"/>
          <p:cNvSpPr>
            <a:spLocks noGrp="1"/>
          </p:cNvSpPr>
          <p:nvPr>
            <p:ph type="sldNum"/>
          </p:nvPr>
        </p:nvSpPr>
        <p:spPr>
          <a:xfrm>
            <a:off x="0" y="0"/>
            <a:ext cx="-11796840" cy="-11796840"/>
          </a:xfrm>
          <a:prstGeom prst="rect">
            <a:avLst/>
          </a:prstGeom>
        </p:spPr>
        <p:txBody>
          <a:bodyPr bIns="45000" lIns="90000" rIns="90000" tIns="45000"/>
          <a:p>
            <a:pPr>
              <a:lnSpc>
                <a:spcPct val="100000"/>
              </a:lnSpc>
            </a:pPr>
            <a:fld id="{71D16191-A101-4151-A121-41B1D1E17131}" type="slidenum">
              <a:rPr lang="en-US">
                <a:solidFill>
                  <a:srgbClr val="000000"/>
                </a:solidFill>
                <a:latin typeface="Constantia"/>
              </a:rPr>
              <a:t>&lt;number&gt;</a:t>
            </a:fld>
            <a:endParaRPr/>
          </a:p>
        </p:txBody>
      </p:sp>
      <p:sp>
        <p:nvSpPr>
          <p:cNvPr id="8" name="PlaceHolder 9"/>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41" name="CustomShape 1"/>
          <p:cNvSpPr/>
          <p:nvPr/>
        </p:nvSpPr>
        <p:spPr>
          <a:xfrm>
            <a:off x="-9360" y="-7200"/>
            <a:ext cx="9162720" cy="1041120"/>
          </a:xfrm>
          <a:prstGeom prst="rect">
            <a:avLst>
              <a:gd fmla="val 0" name="adj1"/>
              <a:gd fmla="val 0" name="adj2"/>
              <a:gd fmla="val 0" name="adj3"/>
              <a:gd fmla="val 0" name="adj4"/>
              <a:gd fmla="val 0" name="adj5"/>
              <a:gd fmla="val 0" name="adj6"/>
              <a:gd fmla="val 0" name="adj7"/>
              <a:gd fmla="val 0" name="adj8"/>
            </a:avLst>
          </a:prstGeom>
          <a:gradFill>
            <a:gsLst>
              <a:gs pos="0">
                <a:srgbClr val="0074a0"/>
              </a:gs>
              <a:gs pos="100000">
                <a:srgbClr val="00c4cd"/>
              </a:gs>
            </a:gsLst>
            <a:lin ang="5400000"/>
          </a:gradFill>
        </p:spPr>
      </p:sp>
      <p:sp>
        <p:nvSpPr>
          <p:cNvPr id="42" name="CustomShape 2"/>
          <p:cNvSpPr/>
          <p:nvPr/>
        </p:nvSpPr>
        <p:spPr>
          <a:xfrm>
            <a:off x="4381560" y="-7200"/>
            <a:ext cx="4762080" cy="637920"/>
          </a:xfrm>
          <a:prstGeom prst="rect">
            <a:avLst>
              <a:gd fmla="val 0" name="adj1"/>
              <a:gd fmla="val 0" name="adj2"/>
              <a:gd fmla="val 0" name="adj3"/>
              <a:gd fmla="val 0" name="adj4"/>
              <a:gd fmla="val 0" name="adj5"/>
              <a:gd fmla="val 0" name="adj6"/>
              <a:gd fmla="val 0" name="adj7"/>
              <a:gd fmla="val 0" name="adj8"/>
            </a:avLst>
          </a:prstGeom>
          <a:gradFill>
            <a:gsLst>
              <a:gs pos="0">
                <a:srgbClr val="00a0a8"/>
              </a:gs>
              <a:gs pos="100000">
                <a:srgbClr val="008abf"/>
              </a:gs>
            </a:gsLst>
            <a:lin ang="5400000"/>
          </a:gradFill>
        </p:spPr>
      </p:sp>
      <p:sp>
        <p:nvSpPr>
          <p:cNvPr id="43" name="CustomShape 3"/>
          <p:cNvSpPr/>
          <p:nvPr/>
        </p:nvSpPr>
        <p:spPr>
          <a:xfrm>
            <a:off x="-29160" y="421560"/>
            <a:ext cx="9162720" cy="648720"/>
          </a:xfrm>
          <a:prstGeom prst="rect">
            <a:avLst>
              <a:gd fmla="val 0" name="adj1"/>
              <a:gd fmla="val 0" name="adj2"/>
              <a:gd fmla="val 0" name="adj3"/>
              <a:gd fmla="val 0" name="adj4"/>
              <a:gd fmla="val 0" name="adj5"/>
              <a:gd fmla="val 0" name="adj6"/>
              <a:gd fmla="val 0" name="adj7"/>
              <a:gd fmla="val 0" name="adj8"/>
            </a:avLst>
          </a:prstGeom>
          <a:ln w="10800">
            <a:solidFill>
              <a:srgbClr val="008abf"/>
            </a:solidFill>
            <a:round/>
          </a:ln>
        </p:spPr>
      </p:sp>
      <p:sp>
        <p:nvSpPr>
          <p:cNvPr id="44" name="CustomShape 4"/>
          <p:cNvSpPr/>
          <p:nvPr/>
        </p:nvSpPr>
        <p:spPr>
          <a:xfrm>
            <a:off x="-21600" y="495360"/>
            <a:ext cx="9175320" cy="529920"/>
          </a:xfrm>
          <a:prstGeom prst="rect">
            <a:avLst>
              <a:gd fmla="val 0" name="adj1"/>
              <a:gd fmla="val 0" name="adj2"/>
              <a:gd fmla="val 0" name="adj3"/>
              <a:gd fmla="val 0" name="adj4"/>
              <a:gd fmla="val 0" name="adj5"/>
              <a:gd fmla="val 0" name="adj6"/>
              <a:gd fmla="val 0" name="adj7"/>
              <a:gd fmla="val 0" name="adj8"/>
            </a:avLst>
          </a:prstGeom>
          <a:ln w="9360">
            <a:solidFill>
              <a:srgbClr val="009dd9"/>
            </a:solidFill>
            <a:round/>
          </a:ln>
        </p:spPr>
      </p:sp>
      <p:sp>
        <p:nvSpPr>
          <p:cNvPr id="45" name="PlaceHolder 5"/>
          <p:cNvSpPr>
            <a:spLocks noGrp="1"/>
          </p:cNvSpPr>
          <p:nvPr>
            <p:ph type="title"/>
          </p:nvPr>
        </p:nvSpPr>
        <p:spPr>
          <a:xfrm>
            <a:off x="457200" y="704160"/>
            <a:ext cx="8229240" cy="1142640"/>
          </a:xfrm>
          <a:prstGeom prst="rect">
            <a:avLst/>
          </a:prstGeom>
        </p:spPr>
        <p:txBody>
          <a:bodyPr anchor="b" bIns="0" lIns="0" rIns="0" tIns="45000"/>
          <a:p>
            <a:pPr>
              <a:lnSpc>
                <a:spcPct val="100000"/>
              </a:lnSpc>
            </a:pPr>
            <a:r>
              <a:rPr lang="en-US" sz="5000">
                <a:solidFill>
                  <a:srgbClr val="04617b"/>
                </a:solidFill>
                <a:latin typeface="Calibri"/>
              </a:rPr>
              <a:t>Click to edit the title text formatClick to edit Master title style</a:t>
            </a:r>
            <a:endParaRPr/>
          </a:p>
        </p:txBody>
      </p:sp>
      <p:sp>
        <p:nvSpPr>
          <p:cNvPr id="46" name="PlaceHolder 6"/>
          <p:cNvSpPr>
            <a:spLocks noGrp="1"/>
          </p:cNvSpPr>
          <p:nvPr>
            <p:ph type="body"/>
          </p:nvPr>
        </p:nvSpPr>
        <p:spPr>
          <a:xfrm>
            <a:off x="457200" y="1935360"/>
            <a:ext cx="8229240" cy="4388760"/>
          </a:xfrm>
          <a:prstGeom prst="rect">
            <a:avLst/>
          </a:prstGeom>
        </p:spPr>
        <p:txBody>
          <a:bodyPr bIns="45000" lIns="90000" rIns="90000" tIns="45000"/>
          <a:p>
            <a:pPr>
              <a:buSzPct val="45000"/>
              <a:buFont typeface="StarSymbol"/>
              <a:buChar char=""/>
            </a:pPr>
            <a:r>
              <a:rPr lang="en-US" sz="2600">
                <a:solidFill>
                  <a:srgbClr val="000000"/>
                </a:solidFill>
                <a:latin typeface="Constantia"/>
              </a:rPr>
              <a:t>Click to edit the outline text format</a:t>
            </a:r>
            <a:endParaRPr/>
          </a:p>
          <a:p>
            <a:pPr lvl="1">
              <a:buSzPct val="75000"/>
              <a:buFont typeface="StarSymbol"/>
              <a:buChar char=""/>
            </a:pPr>
            <a:r>
              <a:rPr lang="en-US" sz="2600">
                <a:solidFill>
                  <a:srgbClr val="000000"/>
                </a:solidFill>
                <a:latin typeface="Constantia"/>
              </a:rPr>
              <a:t>Second Outline Level</a:t>
            </a:r>
            <a:endParaRPr/>
          </a:p>
          <a:p>
            <a:pPr lvl="2">
              <a:buSzPct val="45000"/>
              <a:buFont typeface="StarSymbol"/>
              <a:buChar char=""/>
            </a:pPr>
            <a:r>
              <a:rPr lang="en-US" sz="2600">
                <a:solidFill>
                  <a:srgbClr val="000000"/>
                </a:solidFill>
                <a:latin typeface="Constantia"/>
              </a:rPr>
              <a:t>Third Outline Level</a:t>
            </a:r>
            <a:endParaRPr/>
          </a:p>
          <a:p>
            <a:pPr lvl="3">
              <a:buSzPct val="75000"/>
              <a:buFont typeface="StarSymbol"/>
              <a:buChar char=""/>
            </a:pPr>
            <a:r>
              <a:rPr lang="en-US" sz="2600">
                <a:solidFill>
                  <a:srgbClr val="000000"/>
                </a:solidFill>
                <a:latin typeface="Constantia"/>
              </a:rPr>
              <a:t>Fourth Outline Level</a:t>
            </a:r>
            <a:endParaRPr/>
          </a:p>
          <a:p>
            <a:pPr lvl="4">
              <a:buSzPct val="45000"/>
              <a:buFont typeface="StarSymbol"/>
              <a:buChar char=""/>
            </a:pPr>
            <a:r>
              <a:rPr lang="en-US" sz="2600">
                <a:solidFill>
                  <a:srgbClr val="000000"/>
                </a:solidFill>
                <a:latin typeface="Constantia"/>
              </a:rPr>
              <a:t>Fifth Outline Level</a:t>
            </a:r>
            <a:endParaRPr/>
          </a:p>
          <a:p>
            <a:pPr lvl="5">
              <a:buSzPct val="45000"/>
              <a:buFont typeface="StarSymbol"/>
              <a:buChar char=""/>
            </a:pPr>
            <a:r>
              <a:rPr lang="en-US" sz="2600">
                <a:solidFill>
                  <a:srgbClr val="000000"/>
                </a:solidFill>
                <a:latin typeface="Constantia"/>
              </a:rPr>
              <a:t>Sixth Outline Level</a:t>
            </a:r>
            <a:endParaRPr/>
          </a:p>
          <a:p>
            <a:pPr>
              <a:lnSpc>
                <a:spcPct val="100000"/>
              </a:lnSpc>
              <a:buSzPct val="95000"/>
              <a:buFont charset="2" typeface="Wingdings 2"/>
              <a:buChar char=""/>
            </a:pPr>
            <a:r>
              <a:rPr lang="en-US" sz="2600">
                <a:solidFill>
                  <a:srgbClr val="000000"/>
                </a:solidFill>
                <a:latin typeface="Constantia"/>
              </a:rPr>
              <a:t>Seventh Outline LevelClick to edit Master text styles</a:t>
            </a:r>
            <a:endParaRPr/>
          </a:p>
          <a:p>
            <a:pPr lvl="1">
              <a:lnSpc>
                <a:spcPct val="100000"/>
              </a:lnSpc>
              <a:buSzPct val="85000"/>
              <a:buFont charset="2" typeface="Wingdings 2"/>
              <a:buChar char=""/>
            </a:pPr>
            <a:r>
              <a:rPr lang="en-US" sz="2400">
                <a:solidFill>
                  <a:srgbClr val="000000"/>
                </a:solidFill>
                <a:latin typeface="Constantia"/>
              </a:rPr>
              <a:t>Second level</a:t>
            </a:r>
            <a:endParaRPr/>
          </a:p>
          <a:p>
            <a:pPr lvl="1">
              <a:buSzPct val="85000"/>
              <a:buFont charset="2" typeface="Wingdings 2"/>
              <a:buChar char=""/>
            </a:pPr>
            <a:r>
              <a:rPr lang="en-US" sz="2100">
                <a:solidFill>
                  <a:srgbClr val="000000"/>
                </a:solidFill>
                <a:latin typeface="Constantia"/>
              </a:rPr>
              <a:t>Third level</a:t>
            </a:r>
            <a:endParaRPr/>
          </a:p>
          <a:p>
            <a:pPr lvl="2">
              <a:buSzPct val="70000"/>
              <a:buFont charset="2" typeface="Wingdings 2"/>
              <a:buChar char=""/>
            </a:pPr>
            <a:r>
              <a:rPr lang="en-US" sz="2000">
                <a:solidFill>
                  <a:srgbClr val="000000"/>
                </a:solidFill>
                <a:latin typeface="Constantia"/>
              </a:rPr>
              <a:t>Fourth level</a:t>
            </a:r>
            <a:endParaRPr/>
          </a:p>
          <a:p>
            <a:pPr lvl="3">
              <a:buSzPct val="65000"/>
              <a:buFont charset="2" typeface="Wingdings 2"/>
              <a:buChar char=""/>
            </a:pPr>
            <a:r>
              <a:rPr lang="en-US" sz="2000">
                <a:solidFill>
                  <a:srgbClr val="000000"/>
                </a:solidFill>
                <a:latin typeface="Constantia"/>
              </a:rPr>
              <a:t>Fifth level</a:t>
            </a:r>
            <a:endParaRPr/>
          </a:p>
        </p:txBody>
      </p:sp>
      <p:sp>
        <p:nvSpPr>
          <p:cNvPr id="47" name="PlaceHolder 7"/>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Constantia"/>
              </a:rPr>
              <a:t>5/4/13</a:t>
            </a:r>
            <a:endParaRPr/>
          </a:p>
        </p:txBody>
      </p:sp>
      <p:sp>
        <p:nvSpPr>
          <p:cNvPr id="48" name="PlaceHolder 8"/>
          <p:cNvSpPr>
            <a:spLocks noGrp="1"/>
          </p:cNvSpPr>
          <p:nvPr>
            <p:ph type="ftr"/>
          </p:nvPr>
        </p:nvSpPr>
        <p:spPr>
          <a:xfrm>
            <a:off x="0" y="0"/>
            <a:ext cx="-11796840" cy="-11796840"/>
          </a:xfrm>
          <a:prstGeom prst="rect">
            <a:avLst/>
          </a:prstGeom>
        </p:spPr>
        <p:txBody>
          <a:bodyPr bIns="45000" lIns="90000" rIns="90000" tIns="45000"/>
          <a:p>
            <a:endParaRPr/>
          </a:p>
        </p:txBody>
      </p:sp>
      <p:sp>
        <p:nvSpPr>
          <p:cNvPr id="49" name="PlaceHolder 9"/>
          <p:cNvSpPr>
            <a:spLocks noGrp="1"/>
          </p:cNvSpPr>
          <p:nvPr>
            <p:ph type="sldNum"/>
          </p:nvPr>
        </p:nvSpPr>
        <p:spPr>
          <a:xfrm>
            <a:off x="0" y="0"/>
            <a:ext cx="-11796840" cy="-11796840"/>
          </a:xfrm>
          <a:prstGeom prst="rect">
            <a:avLst/>
          </a:prstGeom>
        </p:spPr>
        <p:txBody>
          <a:bodyPr bIns="45000" lIns="90000" rIns="90000" tIns="45000"/>
          <a:p>
            <a:pPr>
              <a:lnSpc>
                <a:spcPct val="100000"/>
              </a:lnSpc>
            </a:pPr>
            <a:fld id="{71D111D1-31D1-41A1-9131-E1C1D1F18101}" type="slidenum">
              <a:rPr lang="en-US">
                <a:solidFill>
                  <a:srgbClr val="000000"/>
                </a:solidFill>
                <a:latin typeface="Constantia"/>
              </a:rPr>
              <a:t>&lt;number&gt;</a:t>
            </a:fld>
            <a:endParaRPr/>
          </a:p>
        </p:txBody>
      </p:sp>
    </p:spTree>
  </p:cSld>
  <p:clrMap accent1="accent1" accent2="accent2" accent3="accent3" accent4="accent4" accent5="accent5" accent6="accent6" bg1="lt1" bg2="lt2" folHlink="folHlink" hlink="hlink" tx1="dk1" tx2="dk2"/>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82" name="CustomShape 1"/>
          <p:cNvSpPr/>
          <p:nvPr/>
        </p:nvSpPr>
        <p:spPr>
          <a:xfrm>
            <a:off x="-9360" y="-7200"/>
            <a:ext cx="9162720" cy="1041120"/>
          </a:xfrm>
          <a:prstGeom prst="rect">
            <a:avLst>
              <a:gd fmla="val 0" name="adj1"/>
              <a:gd fmla="val 0" name="adj2"/>
              <a:gd fmla="val 0" name="adj3"/>
              <a:gd fmla="val 0" name="adj4"/>
              <a:gd fmla="val 0" name="adj5"/>
              <a:gd fmla="val 0" name="adj6"/>
              <a:gd fmla="val 0" name="adj7"/>
              <a:gd fmla="val 0" name="adj8"/>
            </a:avLst>
          </a:prstGeom>
          <a:gradFill>
            <a:gsLst>
              <a:gs pos="0">
                <a:srgbClr val="0074a0"/>
              </a:gs>
              <a:gs pos="100000">
                <a:srgbClr val="00c4cd"/>
              </a:gs>
            </a:gsLst>
            <a:lin ang="5400000"/>
          </a:gradFill>
        </p:spPr>
      </p:sp>
      <p:sp>
        <p:nvSpPr>
          <p:cNvPr id="83" name="CustomShape 2"/>
          <p:cNvSpPr/>
          <p:nvPr/>
        </p:nvSpPr>
        <p:spPr>
          <a:xfrm>
            <a:off x="4381560" y="-7200"/>
            <a:ext cx="4762080" cy="637920"/>
          </a:xfrm>
          <a:prstGeom prst="rect">
            <a:avLst>
              <a:gd fmla="val 0" name="adj1"/>
              <a:gd fmla="val 0" name="adj2"/>
              <a:gd fmla="val 0" name="adj3"/>
              <a:gd fmla="val 0" name="adj4"/>
              <a:gd fmla="val 0" name="adj5"/>
              <a:gd fmla="val 0" name="adj6"/>
              <a:gd fmla="val 0" name="adj7"/>
              <a:gd fmla="val 0" name="adj8"/>
            </a:avLst>
          </a:prstGeom>
          <a:gradFill>
            <a:gsLst>
              <a:gs pos="0">
                <a:srgbClr val="00a0a8"/>
              </a:gs>
              <a:gs pos="100000">
                <a:srgbClr val="008abf"/>
              </a:gs>
            </a:gsLst>
            <a:lin ang="5400000"/>
          </a:gradFill>
        </p:spPr>
      </p:sp>
      <p:sp>
        <p:nvSpPr>
          <p:cNvPr id="84" name="CustomShape 3"/>
          <p:cNvSpPr/>
          <p:nvPr/>
        </p:nvSpPr>
        <p:spPr>
          <a:xfrm>
            <a:off x="-29160" y="421560"/>
            <a:ext cx="9162720" cy="648720"/>
          </a:xfrm>
          <a:prstGeom prst="rect">
            <a:avLst>
              <a:gd fmla="val 0" name="adj1"/>
              <a:gd fmla="val 0" name="adj2"/>
              <a:gd fmla="val 0" name="adj3"/>
              <a:gd fmla="val 0" name="adj4"/>
              <a:gd fmla="val 0" name="adj5"/>
              <a:gd fmla="val 0" name="adj6"/>
              <a:gd fmla="val 0" name="adj7"/>
              <a:gd fmla="val 0" name="adj8"/>
            </a:avLst>
          </a:prstGeom>
          <a:ln w="10800">
            <a:solidFill>
              <a:srgbClr val="008abf"/>
            </a:solidFill>
            <a:round/>
          </a:ln>
        </p:spPr>
      </p:sp>
      <p:sp>
        <p:nvSpPr>
          <p:cNvPr id="85" name="CustomShape 4"/>
          <p:cNvSpPr/>
          <p:nvPr/>
        </p:nvSpPr>
        <p:spPr>
          <a:xfrm>
            <a:off x="-21600" y="495360"/>
            <a:ext cx="9175320" cy="529920"/>
          </a:xfrm>
          <a:prstGeom prst="rect">
            <a:avLst>
              <a:gd fmla="val 0" name="adj1"/>
              <a:gd fmla="val 0" name="adj2"/>
              <a:gd fmla="val 0" name="adj3"/>
              <a:gd fmla="val 0" name="adj4"/>
              <a:gd fmla="val 0" name="adj5"/>
              <a:gd fmla="val 0" name="adj6"/>
              <a:gd fmla="val 0" name="adj7"/>
              <a:gd fmla="val 0" name="adj8"/>
            </a:avLst>
          </a:prstGeom>
          <a:ln w="9360">
            <a:solidFill>
              <a:srgbClr val="009dd9"/>
            </a:solidFill>
            <a:round/>
          </a:ln>
        </p:spPr>
      </p:sp>
      <p:sp>
        <p:nvSpPr>
          <p:cNvPr id="86" name="PlaceHolder 5"/>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Constantia"/>
              </a:rPr>
              <a:t>5/4/13</a:t>
            </a:r>
            <a:endParaRPr/>
          </a:p>
        </p:txBody>
      </p:sp>
      <p:sp>
        <p:nvSpPr>
          <p:cNvPr id="87" name="PlaceHolder 6"/>
          <p:cNvSpPr>
            <a:spLocks noGrp="1"/>
          </p:cNvSpPr>
          <p:nvPr>
            <p:ph type="ftr"/>
          </p:nvPr>
        </p:nvSpPr>
        <p:spPr>
          <a:xfrm>
            <a:off x="0" y="0"/>
            <a:ext cx="-11796840" cy="-11796840"/>
          </a:xfrm>
          <a:prstGeom prst="rect">
            <a:avLst/>
          </a:prstGeom>
        </p:spPr>
        <p:txBody>
          <a:bodyPr bIns="45000" lIns="90000" rIns="90000" tIns="45000"/>
          <a:p>
            <a:endParaRPr/>
          </a:p>
        </p:txBody>
      </p:sp>
      <p:sp>
        <p:nvSpPr>
          <p:cNvPr id="88" name="PlaceHolder 7"/>
          <p:cNvSpPr>
            <a:spLocks noGrp="1"/>
          </p:cNvSpPr>
          <p:nvPr>
            <p:ph type="sldNum"/>
          </p:nvPr>
        </p:nvSpPr>
        <p:spPr>
          <a:xfrm>
            <a:off x="0" y="0"/>
            <a:ext cx="-11796840" cy="-11796840"/>
          </a:xfrm>
          <a:prstGeom prst="rect">
            <a:avLst/>
          </a:prstGeom>
        </p:spPr>
        <p:txBody>
          <a:bodyPr bIns="45000" lIns="90000" rIns="90000" tIns="45000"/>
          <a:p>
            <a:pPr>
              <a:lnSpc>
                <a:spcPct val="100000"/>
              </a:lnSpc>
            </a:pPr>
            <a:fld id="{0161B191-6181-4151-81B1-E1F111C10071}" type="slidenum">
              <a:rPr lang="en-US">
                <a:solidFill>
                  <a:srgbClr val="000000"/>
                </a:solidFill>
                <a:latin typeface="Constantia"/>
              </a:rPr>
              <a:t>&lt;number&gt;</a:t>
            </a:fld>
            <a:endParaRPr/>
          </a:p>
        </p:txBody>
      </p:sp>
      <p:sp>
        <p:nvSpPr>
          <p:cNvPr id="89" name="PlaceHolder 8"/>
          <p:cNvSpPr>
            <a:spLocks noGrp="1"/>
          </p:cNvSpPr>
          <p:nvPr>
            <p:ph type="title"/>
          </p:nvPr>
        </p:nvSpPr>
        <p:spPr>
          <a:xfrm>
            <a:off x="457200" y="273600"/>
            <a:ext cx="8229240" cy="1144800"/>
          </a:xfrm>
          <a:prstGeom prst="rect">
            <a:avLst/>
          </a:prstGeom>
        </p:spPr>
        <p:txBody>
          <a:bodyPr anchor="ctr" bIns="0" lIns="0" rIns="0" tIns="0" wrap="none"/>
          <a:p>
            <a:r>
              <a:rPr lang="en-US"/>
              <a:t>Click to edit the title text format</a:t>
            </a:r>
            <a:endParaRPr/>
          </a:p>
        </p:txBody>
      </p:sp>
      <p:sp>
        <p:nvSpPr>
          <p:cNvPr id="90" name="PlaceHolder 9"/>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TextShape 1"/>
          <p:cNvSpPr txBox="1"/>
          <p:nvPr/>
        </p:nvSpPr>
        <p:spPr>
          <a:xfrm>
            <a:off x="533520" y="1371600"/>
            <a:ext cx="7851240" cy="1828440"/>
          </a:xfrm>
          <a:prstGeom prst="rect">
            <a:avLst/>
          </a:prstGeom>
        </p:spPr>
        <p:txBody>
          <a:bodyPr anchor="b" bIns="0" lIns="0" rIns="18360" tIns="0"/>
          <a:p>
            <a:pPr>
              <a:lnSpc>
                <a:spcPct val="100000"/>
              </a:lnSpc>
            </a:pPr>
            <a:r>
              <a:rPr b="1" lang="en-US" sz="5600">
                <a:solidFill>
                  <a:srgbClr val="50e0ea"/>
                </a:solidFill>
                <a:latin typeface="Calibri"/>
              </a:rPr>
              <a:t>Bloom Filters </a:t>
            </a:r>
            <a:endParaRPr/>
          </a:p>
        </p:txBody>
      </p:sp>
      <p:sp>
        <p:nvSpPr>
          <p:cNvPr id="124" name="TextShape 2"/>
          <p:cNvSpPr txBox="1"/>
          <p:nvPr/>
        </p:nvSpPr>
        <p:spPr>
          <a:xfrm>
            <a:off x="533520" y="3228480"/>
            <a:ext cx="7854480" cy="1752120"/>
          </a:xfrm>
          <a:prstGeom prst="rect">
            <a:avLst/>
          </a:prstGeom>
        </p:spPr>
        <p:txBody>
          <a:bodyPr bIns="45000" lIns="0" rIns="18360" tIns="45000"/>
          <a:p>
            <a:pPr algn="r">
              <a:lnSpc>
                <a:spcPct val="100000"/>
              </a:lnSpc>
            </a:pPr>
            <a:r>
              <a:rPr b="1" lang="en-US" sz="2600">
                <a:solidFill>
                  <a:srgbClr val="000000"/>
                </a:solidFill>
                <a:latin typeface="Constantia"/>
              </a:rPr>
              <a:t>Applications in Computer Networks</a:t>
            </a:r>
            <a:endParaRPr/>
          </a:p>
          <a:p>
            <a:pPr algn="r">
              <a:lnSpc>
                <a:spcPct val="100000"/>
              </a:lnSpc>
            </a:pPr>
            <a:r>
              <a:rPr b="1" lang="en-US" sz="2600">
                <a:solidFill>
                  <a:srgbClr val="000000"/>
                </a:solidFill>
                <a:latin typeface="Constantia"/>
              </a:rPr>
              <a:t>ECE 658 Internet Engineering</a:t>
            </a:r>
            <a:endParaRPr/>
          </a:p>
          <a:p>
            <a:pPr algn="r">
              <a:lnSpc>
                <a:spcPct val="100000"/>
              </a:lnSpc>
            </a:pPr>
            <a:r>
              <a:rPr b="1" lang="en-US" sz="2600">
                <a:solidFill>
                  <a:srgbClr val="000000"/>
                </a:solidFill>
                <a:latin typeface="Constantia"/>
              </a:rPr>
              <a:t>Bennie Blunt, Jr</a:t>
            </a:r>
            <a:endParaRPr/>
          </a:p>
          <a:p>
            <a:pPr algn="r">
              <a:lnSpc>
                <a:spcPct val="100000"/>
              </a:lnSpc>
            </a:pPr>
            <a:r>
              <a:rPr b="1" lang="en-US" sz="2600">
                <a:solidFill>
                  <a:srgbClr val="000000"/>
                </a:solidFill>
                <a:latin typeface="Constantia"/>
              </a:rPr>
              <a:t>April 14, 2013</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TextShape 1"/>
          <p:cNvSpPr txBox="1"/>
          <p:nvPr/>
        </p:nvSpPr>
        <p:spPr>
          <a:xfrm>
            <a:off x="609480" y="4800600"/>
            <a:ext cx="8229240" cy="1142640"/>
          </a:xfrm>
          <a:prstGeom prst="rect">
            <a:avLst/>
          </a:prstGeom>
        </p:spPr>
        <p:txBody>
          <a:bodyPr anchor="b" bIns="0" lIns="0" rIns="0" tIns="45000"/>
          <a:p>
            <a:pPr algn="ctr">
              <a:lnSpc>
                <a:spcPct val="100000"/>
              </a:lnSpc>
            </a:pPr>
            <a:r>
              <a:rPr lang="en-US" sz="2000">
                <a:solidFill>
                  <a:srgbClr val="04617b"/>
                </a:solidFill>
                <a:latin typeface="Calibri"/>
              </a:rPr>
              <a:t>Example taken from [7]</a:t>
            </a:r>
            <a:endParaRPr/>
          </a:p>
        </p:txBody>
      </p:sp>
      <p:pic>
        <p:nvPicPr>
          <p:cNvPr descr="" id="140" name="Picture 2"/>
          <p:cNvPicPr/>
          <p:nvPr/>
        </p:nvPicPr>
        <p:blipFill>
          <a:blip r:embed="rId1"/>
          <a:stretch>
            <a:fillRect/>
          </a:stretch>
        </p:blipFill>
        <p:spPr>
          <a:xfrm>
            <a:off x="457200" y="914400"/>
            <a:ext cx="7924320" cy="3087000"/>
          </a:xfrm>
          <a:prstGeom prst="rect">
            <a:avLst/>
          </a:prstGeom>
        </p:spPr>
      </p:pic>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TextShape 1"/>
          <p:cNvSpPr txBox="1"/>
          <p:nvPr/>
        </p:nvSpPr>
        <p:spPr>
          <a:xfrm>
            <a:off x="457200" y="704160"/>
            <a:ext cx="8229240" cy="1142640"/>
          </a:xfrm>
          <a:prstGeom prst="rect">
            <a:avLst/>
          </a:prstGeom>
        </p:spPr>
        <p:txBody>
          <a:bodyPr anchor="b" bIns="0" lIns="0" rIns="0" tIns="45000"/>
          <a:p>
            <a:pPr algn="ctr">
              <a:lnSpc>
                <a:spcPct val="100000"/>
              </a:lnSpc>
            </a:pPr>
            <a:r>
              <a:rPr lang="en-US" sz="5000">
                <a:solidFill>
                  <a:srgbClr val="04617b"/>
                </a:solidFill>
                <a:latin typeface="Calibri"/>
              </a:rPr>
              <a:t>Example uses for Bloom Filters in computer networks</a:t>
            </a:r>
            <a:endParaRPr/>
          </a:p>
        </p:txBody>
      </p:sp>
      <p:sp>
        <p:nvSpPr>
          <p:cNvPr id="142" name="TextShape 2"/>
          <p:cNvSpPr txBox="1"/>
          <p:nvPr/>
        </p:nvSpPr>
        <p:spPr>
          <a:xfrm>
            <a:off x="457200" y="1935360"/>
            <a:ext cx="8229240" cy="4388760"/>
          </a:xfrm>
          <a:prstGeom prst="rect">
            <a:avLst/>
          </a:prstGeom>
        </p:spPr>
        <p:txBody>
          <a:bodyPr bIns="45000" lIns="90000" rIns="90000" tIns="45000"/>
          <a:p>
            <a:pPr>
              <a:lnSpc>
                <a:spcPct val="100000"/>
              </a:lnSpc>
              <a:buSzPct val="95000"/>
              <a:buFont charset="2" typeface="Wingdings 2"/>
              <a:buChar char=""/>
            </a:pPr>
            <a:r>
              <a:rPr lang="en-US" sz="2600">
                <a:solidFill>
                  <a:srgbClr val="000000"/>
                </a:solidFill>
                <a:latin typeface="Constantia"/>
              </a:rPr>
              <a:t>Collaborating in overlay and peer-to-peer networks: Bloom filters can be used for summarizing content to aid collaborations in overlay and peer-to-peer networks.</a:t>
            </a:r>
            <a:endParaRPr/>
          </a:p>
          <a:p>
            <a:pPr>
              <a:lnSpc>
                <a:spcPct val="100000"/>
              </a:lnSpc>
              <a:buSzPct val="95000"/>
              <a:buFont charset="2" typeface="Wingdings 2"/>
              <a:buChar char=""/>
            </a:pPr>
            <a:r>
              <a:rPr lang="en-US" sz="2600">
                <a:solidFill>
                  <a:srgbClr val="000000"/>
                </a:solidFill>
                <a:latin typeface="Constantia"/>
              </a:rPr>
              <a:t>Resource routing: Bloom filters allow probabilistic algorithms for locating resources</a:t>
            </a:r>
            <a:endParaRPr/>
          </a:p>
          <a:p>
            <a:pPr>
              <a:lnSpc>
                <a:spcPct val="100000"/>
              </a:lnSpc>
              <a:buSzPct val="95000"/>
              <a:buFont charset="2" typeface="Wingdings 2"/>
              <a:buChar char=""/>
            </a:pPr>
            <a:r>
              <a:rPr lang="en-US" sz="2600">
                <a:solidFill>
                  <a:srgbClr val="000000"/>
                </a:solidFill>
                <a:latin typeface="Constantia"/>
              </a:rPr>
              <a:t>Packet routing: Bloom filters provide a means to speed up or simplify packet routing protocols.</a:t>
            </a:r>
            <a:endParaRPr/>
          </a:p>
          <a:p>
            <a:pPr>
              <a:lnSpc>
                <a:spcPct val="100000"/>
              </a:lnSpc>
              <a:buSzPct val="95000"/>
              <a:buFont charset="2" typeface="Wingdings 2"/>
              <a:buChar char=""/>
            </a:pPr>
            <a:r>
              <a:rPr lang="en-US" sz="2600">
                <a:solidFill>
                  <a:srgbClr val="000000"/>
                </a:solidFill>
                <a:latin typeface="Constantia"/>
              </a:rPr>
              <a:t>Measurement: Bloom filters provide a useful tool for measurement infrastructures used to create data summaries in routers or other network devices  [2]</a:t>
            </a:r>
            <a:endParaRPr/>
          </a:p>
          <a:p>
            <a:pPr>
              <a:lnSpc>
                <a:spcPct val="100000"/>
              </a:lnSpc>
              <a:buSzPct val="95000"/>
              <a:buFont charset="2" typeface="Wingdings 2"/>
              <a:buChar char=""/>
            </a:pPr>
            <a:r>
              <a:rPr lang="en-US" sz="2600">
                <a:solidFill>
                  <a:srgbClr val="000000"/>
                </a:solidFill>
                <a:latin typeface="Constantia"/>
              </a:rPr>
              <a:t>Deep Packet Inspection using Parallel Bloom Filters  [7]</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TextShape 1"/>
          <p:cNvSpPr txBox="1"/>
          <p:nvPr/>
        </p:nvSpPr>
        <p:spPr>
          <a:xfrm>
            <a:off x="457200" y="704160"/>
            <a:ext cx="8229240" cy="1048320"/>
          </a:xfrm>
          <a:prstGeom prst="rect">
            <a:avLst/>
          </a:prstGeom>
        </p:spPr>
        <p:txBody>
          <a:bodyPr anchor="b" bIns="0" lIns="0" rIns="0" tIns="45000"/>
          <a:p>
            <a:pPr algn="ctr">
              <a:lnSpc>
                <a:spcPct val="100000"/>
              </a:lnSpc>
            </a:pPr>
            <a:r>
              <a:rPr lang="en-US" sz="5000">
                <a:solidFill>
                  <a:srgbClr val="04617b"/>
                </a:solidFill>
                <a:latin typeface="Calibri"/>
              </a:rPr>
              <a:t>
</a:t>
            </a:r>
            <a:r>
              <a:rPr lang="en-US" sz="5000">
                <a:solidFill>
                  <a:srgbClr val="04617b"/>
                </a:solidFill>
                <a:latin typeface="Calibri"/>
              </a:rPr>
              <a:t>
</a:t>
            </a:r>
            <a:r>
              <a:rPr lang="en-US" sz="5000">
                <a:solidFill>
                  <a:srgbClr val="04617b"/>
                </a:solidFill>
                <a:latin typeface="Calibri"/>
              </a:rPr>
              <a:t>                                                        </a:t>
            </a:r>
            <a:r>
              <a:rPr lang="en-US" sz="5000">
                <a:solidFill>
                  <a:srgbClr val="04617b"/>
                </a:solidFill>
                <a:latin typeface="Calibri"/>
              </a:rPr>
              <a:t>
</a:t>
            </a:r>
            <a:r>
              <a:rPr lang="en-US" sz="5000">
                <a:solidFill>
                  <a:srgbClr val="04617b"/>
                </a:solidFill>
                <a:latin typeface="Calibri"/>
              </a:rPr>
              <a:t>Extensions and Applications</a:t>
            </a:r>
            <a:r>
              <a:rPr lang="en-US" sz="5000">
                <a:solidFill>
                  <a:srgbClr val="04617b"/>
                </a:solidFill>
                <a:latin typeface="Calibri"/>
              </a:rPr>
              <a:t>
</a:t>
            </a:r>
            <a:endParaRPr/>
          </a:p>
        </p:txBody>
      </p:sp>
      <p:sp>
        <p:nvSpPr>
          <p:cNvPr id="144" name="TextShape 2"/>
          <p:cNvSpPr txBox="1"/>
          <p:nvPr/>
        </p:nvSpPr>
        <p:spPr>
          <a:xfrm>
            <a:off x="457200" y="1935360"/>
            <a:ext cx="8229240" cy="4388760"/>
          </a:xfrm>
          <a:prstGeom prst="rect">
            <a:avLst/>
          </a:prstGeom>
        </p:spPr>
        <p:txBody>
          <a:bodyPr bIns="45000" lIns="90000" rIns="90000" tIns="45000"/>
          <a:p>
            <a:pPr>
              <a:lnSpc>
                <a:spcPct val="100000"/>
              </a:lnSpc>
              <a:buSzPct val="95000"/>
              <a:buFont charset="2" typeface="Wingdings 2"/>
              <a:buChar char=""/>
            </a:pPr>
            <a:r>
              <a:rPr lang="en-US" sz="2600">
                <a:solidFill>
                  <a:srgbClr val="000000"/>
                </a:solidFill>
                <a:latin typeface="Constantia"/>
              </a:rPr>
              <a:t>Counting filters - provide a way to implement a </a:t>
            </a:r>
            <a:r>
              <a:rPr i="1" lang="en-US" sz="2600">
                <a:solidFill>
                  <a:srgbClr val="000000"/>
                </a:solidFill>
                <a:latin typeface="Constantia"/>
              </a:rPr>
              <a:t>delete</a:t>
            </a:r>
            <a:r>
              <a:rPr lang="en-US" sz="2600">
                <a:solidFill>
                  <a:srgbClr val="000000"/>
                </a:solidFill>
                <a:latin typeface="Constantia"/>
              </a:rPr>
              <a:t> operation on a Bloom filter without recreating the filter afresh []</a:t>
            </a:r>
            <a:endParaRPr/>
          </a:p>
          <a:p>
            <a:pPr>
              <a:lnSpc>
                <a:spcPct val="100000"/>
              </a:lnSpc>
              <a:buSzPct val="95000"/>
              <a:buFont charset="2" typeface="Wingdings 2"/>
              <a:buChar char=""/>
            </a:pPr>
            <a:r>
              <a:rPr lang="en-US" sz="2600">
                <a:solidFill>
                  <a:srgbClr val="000000"/>
                </a:solidFill>
                <a:latin typeface="Constantia"/>
              </a:rPr>
              <a:t>Data synchronization </a:t>
            </a:r>
            <a:r>
              <a:rPr b="1" lang="en-US" sz="2600">
                <a:solidFill>
                  <a:srgbClr val="000000"/>
                </a:solidFill>
                <a:latin typeface="Constantia"/>
              </a:rPr>
              <a:t>- </a:t>
            </a:r>
            <a:r>
              <a:rPr lang="en-US" sz="2600">
                <a:solidFill>
                  <a:srgbClr val="000000"/>
                </a:solidFill>
                <a:latin typeface="Constantia"/>
              </a:rPr>
              <a:t>Bloom filters can be used for approximate data synchronization [9]</a:t>
            </a:r>
            <a:endParaRPr/>
          </a:p>
          <a:p>
            <a:pPr>
              <a:lnSpc>
                <a:spcPct val="100000"/>
              </a:lnSpc>
              <a:buSzPct val="95000"/>
              <a:buFont charset="2" typeface="Wingdings 2"/>
              <a:buChar char=""/>
            </a:pPr>
            <a:r>
              <a:rPr lang="en-US" sz="2600">
                <a:solidFill>
                  <a:srgbClr val="000000"/>
                </a:solidFill>
                <a:latin typeface="Constantia"/>
              </a:rPr>
              <a:t>stable Bloom filters – The idea is that since there is no way to store the entire history of a stream (which can be infinite), Stable Bloom filters continuously evict stale information to make room for more recent elements [8]</a:t>
            </a:r>
            <a:endParaRPr/>
          </a:p>
          <a:p>
            <a:pPr>
              <a:lnSpc>
                <a:spcPct val="100000"/>
              </a:lnSpc>
              <a:buSzPct val="95000"/>
              <a:buFont charset="2" typeface="Wingdings 2"/>
              <a:buChar char=""/>
            </a:pPr>
            <a:r>
              <a:rPr lang="en-US" sz="2600">
                <a:solidFill>
                  <a:srgbClr val="000000"/>
                </a:solidFill>
                <a:latin typeface="Constantia"/>
              </a:rPr>
              <a:t>compact approximates – associates to each key an element of a lattice (the standard Bloom filters being the case of the Boolean two-element lattice). Instead of a bit array, they have an array of lattice elements [11]</a:t>
            </a:r>
            <a:endParaRPr/>
          </a:p>
          <a:p>
            <a:pPr>
              <a:lnSpc>
                <a:spcPct val="100000"/>
              </a:lnSpc>
              <a:buSzPct val="95000"/>
              <a:buFont charset="2" typeface="Wingdings 2"/>
              <a:buChar char=""/>
            </a:pPr>
            <a:r>
              <a:rPr lang="en-US" sz="2600">
                <a:solidFill>
                  <a:srgbClr val="000000"/>
                </a:solidFill>
                <a:latin typeface="Constantia"/>
              </a:rPr>
              <a:t>scalable Bloom filters – technique is based on sequences of standard bloom filters with increasing capacity and tighter false positive probabilities, so as to ensure that a maximum false positive probability can be set beforehand [10]</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TextShape 1"/>
          <p:cNvSpPr txBox="1"/>
          <p:nvPr/>
        </p:nvSpPr>
        <p:spPr>
          <a:xfrm>
            <a:off x="457200" y="704160"/>
            <a:ext cx="8229240" cy="1142640"/>
          </a:xfrm>
          <a:prstGeom prst="rect">
            <a:avLst/>
          </a:prstGeom>
        </p:spPr>
        <p:txBody>
          <a:bodyPr anchor="b" bIns="0" lIns="0" rIns="0" tIns="45000"/>
          <a:p>
            <a:pPr algn="ctr">
              <a:lnSpc>
                <a:spcPct val="100000"/>
              </a:lnSpc>
            </a:pPr>
            <a:r>
              <a:rPr lang="en-US" sz="5000">
                <a:solidFill>
                  <a:srgbClr val="04617b"/>
                </a:solidFill>
                <a:latin typeface="Calibri"/>
              </a:rPr>
              <a:t>Extensions and Applications</a:t>
            </a:r>
            <a:r>
              <a:rPr lang="en-US" sz="5000">
                <a:solidFill>
                  <a:srgbClr val="04617b"/>
                </a:solidFill>
                <a:latin typeface="Calibri"/>
              </a:rPr>
              <a:t>
</a:t>
            </a:r>
            <a:endParaRPr/>
          </a:p>
        </p:txBody>
      </p:sp>
      <p:sp>
        <p:nvSpPr>
          <p:cNvPr id="146" name="TextShape 2"/>
          <p:cNvSpPr txBox="1"/>
          <p:nvPr/>
        </p:nvSpPr>
        <p:spPr>
          <a:xfrm>
            <a:off x="457200" y="1935360"/>
            <a:ext cx="8229240" cy="4388760"/>
          </a:xfrm>
          <a:prstGeom prst="rect">
            <a:avLst/>
          </a:prstGeom>
        </p:spPr>
        <p:txBody>
          <a:bodyPr bIns="45000" lIns="90000" rIns="90000" tIns="45000"/>
          <a:p>
            <a:pPr>
              <a:lnSpc>
                <a:spcPct val="100000"/>
              </a:lnSpc>
              <a:buSzPct val="95000"/>
              <a:buFont charset="2" typeface="Wingdings 2"/>
              <a:buChar char=""/>
            </a:pPr>
            <a:r>
              <a:rPr lang="en-US" sz="2600">
                <a:solidFill>
                  <a:srgbClr val="000000"/>
                </a:solidFill>
                <a:latin typeface="Constantia"/>
              </a:rPr>
              <a:t>attenuated Bloom filters – using attenuated Bloom filters consisting of multiple layers, services at more than one hop distance can be discovered while avoiding saturation of the Bloom filter by attenuating (shifting out) bits set by sources further away [12]</a:t>
            </a:r>
            <a:endParaRPr/>
          </a:p>
          <a:p>
            <a:pPr>
              <a:lnSpc>
                <a:spcPct val="100000"/>
              </a:lnSpc>
              <a:buSzPct val="95000"/>
              <a:buFont charset="2" typeface="Wingdings 2"/>
              <a:buChar char=""/>
            </a:pPr>
            <a:r>
              <a:rPr lang="en-US" sz="2600">
                <a:solidFill>
                  <a:srgbClr val="000000"/>
                </a:solidFill>
                <a:latin typeface="Constantia"/>
              </a:rPr>
              <a:t>Character Dependent Multi-Bloom Filters – used in network forensics and allows for wildcard queries[13]</a:t>
            </a:r>
            <a:endParaRPr/>
          </a:p>
          <a:p>
            <a:pPr>
              <a:lnSpc>
                <a:spcPct val="100000"/>
              </a:lnSpc>
            </a:pP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TextShape 1"/>
          <p:cNvSpPr txBox="1"/>
          <p:nvPr/>
        </p:nvSpPr>
        <p:spPr>
          <a:xfrm>
            <a:off x="1371600" y="304920"/>
            <a:ext cx="7314840" cy="1541880"/>
          </a:xfrm>
          <a:prstGeom prst="rect">
            <a:avLst/>
          </a:prstGeom>
        </p:spPr>
        <p:txBody>
          <a:bodyPr anchor="b" bIns="0" lIns="0" rIns="0" tIns="45000"/>
          <a:p>
            <a:pPr algn="ctr">
              <a:lnSpc>
                <a:spcPct val="100000"/>
              </a:lnSpc>
            </a:pPr>
            <a:r>
              <a:rPr lang="en-US" sz="3100">
                <a:solidFill>
                  <a:srgbClr val="04617b"/>
                </a:solidFill>
                <a:latin typeface="Calibri"/>
              </a:rPr>
              <a:t>
</a:t>
            </a:r>
            <a:r>
              <a:rPr lang="en-US" sz="3100">
                <a:solidFill>
                  <a:srgbClr val="04617b"/>
                </a:solidFill>
                <a:latin typeface="Calibri"/>
              </a:rPr>
              <a:t>
</a:t>
            </a:r>
            <a:r>
              <a:rPr lang="en-US" sz="3100">
                <a:solidFill>
                  <a:srgbClr val="04617b"/>
                </a:solidFill>
                <a:latin typeface="Calibri"/>
              </a:rPr>
              <a:t>
</a:t>
            </a:r>
            <a:r>
              <a:rPr lang="en-US" sz="3100">
                <a:solidFill>
                  <a:srgbClr val="04617b"/>
                </a:solidFill>
                <a:latin typeface="Calibri"/>
              </a:rPr>
              <a:t>
</a:t>
            </a:r>
            <a:r>
              <a:rPr lang="en-US" sz="3100">
                <a:solidFill>
                  <a:srgbClr val="04617b"/>
                </a:solidFill>
                <a:latin typeface="Calibri"/>
              </a:rPr>
              <a:t>
</a:t>
            </a:r>
            <a:r>
              <a:rPr lang="en-US" sz="3100">
                <a:solidFill>
                  <a:srgbClr val="04617b"/>
                </a:solidFill>
                <a:latin typeface="Calibri"/>
              </a:rPr>
              <a:t>
</a:t>
            </a:r>
            <a:r>
              <a:rPr lang="en-US" sz="3100">
                <a:solidFill>
                  <a:srgbClr val="04617b"/>
                </a:solidFill>
                <a:latin typeface="Calibri"/>
              </a:rPr>
              <a:t>
</a:t>
            </a:r>
            <a:r>
              <a:rPr lang="en-US" sz="3100">
                <a:solidFill>
                  <a:srgbClr val="04617b"/>
                </a:solidFill>
                <a:latin typeface="Calibri"/>
              </a:rPr>
              <a:t>                                                                                             </a:t>
            </a:r>
            <a:r>
              <a:rPr lang="en-US" sz="3100">
                <a:solidFill>
                  <a:srgbClr val="04617b"/>
                </a:solidFill>
                <a:latin typeface="Calibri"/>
              </a:rPr>
              <a:t>
</a:t>
            </a:r>
            <a:r>
              <a:rPr lang="en-US" sz="3100">
                <a:solidFill>
                  <a:srgbClr val="04617b"/>
                </a:solidFill>
                <a:latin typeface="Calibri"/>
              </a:rPr>
              <a:t>
</a:t>
            </a:r>
            <a:r>
              <a:rPr lang="en-US" sz="3100">
                <a:solidFill>
                  <a:srgbClr val="04617b"/>
                </a:solidFill>
                <a:latin typeface="Calibri"/>
              </a:rPr>
              <a:t>
</a:t>
            </a:r>
            <a:r>
              <a:rPr lang="en-US" sz="3100">
                <a:solidFill>
                  <a:srgbClr val="04617b"/>
                </a:solidFill>
                <a:latin typeface="Calibri"/>
              </a:rPr>
              <a:t>
</a:t>
            </a:r>
            <a:r>
              <a:rPr lang="en-US" sz="3100">
                <a:solidFill>
                  <a:srgbClr val="04617b"/>
                </a:solidFill>
                <a:latin typeface="Calibri"/>
              </a:rPr>
              <a:t>
</a:t>
            </a:r>
            <a:r>
              <a:rPr lang="en-US" sz="3100">
                <a:solidFill>
                  <a:srgbClr val="04617b"/>
                </a:solidFill>
                <a:latin typeface="Calibri"/>
              </a:rPr>
              <a:t>
</a:t>
            </a:r>
            <a:r>
              <a:rPr lang="en-US" sz="3100">
                <a:solidFill>
                  <a:srgbClr val="04617b"/>
                </a:solidFill>
                <a:latin typeface="Calibri"/>
              </a:rPr>
              <a:t>                      </a:t>
            </a:r>
            <a:r>
              <a:rPr lang="en-US" sz="3100">
                <a:solidFill>
                  <a:srgbClr val="04617b"/>
                </a:solidFill>
                <a:latin typeface="Calibri"/>
              </a:rPr>
              <a:t>
</a:t>
            </a:r>
            <a:r>
              <a:rPr lang="en-US" sz="3100">
                <a:solidFill>
                  <a:srgbClr val="04617b"/>
                </a:solidFill>
                <a:latin typeface="Calibri"/>
              </a:rPr>
              <a:t>                                                                                            </a:t>
            </a:r>
            <a:r>
              <a:rPr lang="en-US" sz="3100">
                <a:solidFill>
                  <a:srgbClr val="04617b"/>
                </a:solidFill>
                <a:latin typeface="Calibri"/>
              </a:rPr>
              <a:t>Motivation and application of Bloom filters to the </a:t>
            </a:r>
            <a:r>
              <a:rPr lang="en-US" sz="3100">
                <a:solidFill>
                  <a:srgbClr val="04617b"/>
                </a:solidFill>
                <a:latin typeface="Calibri"/>
              </a:rPr>
              <a:t>
</a:t>
            </a:r>
            <a:r>
              <a:rPr lang="en-US" sz="3100">
                <a:solidFill>
                  <a:srgbClr val="04617b"/>
                </a:solidFill>
                <a:latin typeface="Calibri"/>
              </a:rPr>
              <a:t>Army's network routing issues</a:t>
            </a:r>
            <a:r>
              <a:rPr lang="en-US" sz="5000">
                <a:solidFill>
                  <a:srgbClr val="04617b"/>
                </a:solidFill>
                <a:latin typeface="Calibri"/>
              </a:rPr>
              <a:t>
</a:t>
            </a:r>
            <a:endParaRPr/>
          </a:p>
        </p:txBody>
      </p:sp>
      <p:pic>
        <p:nvPicPr>
          <p:cNvPr descr="" id="148" name="Picture 2"/>
          <p:cNvPicPr/>
          <p:nvPr/>
        </p:nvPicPr>
        <p:blipFill>
          <a:blip r:embed="rId1"/>
          <a:stretch>
            <a:fillRect/>
          </a:stretch>
        </p:blipFill>
        <p:spPr>
          <a:xfrm>
            <a:off x="685800" y="1935000"/>
            <a:ext cx="7772040" cy="4389120"/>
          </a:xfrm>
          <a:prstGeom prst="rect">
            <a:avLst/>
          </a:prstGeom>
        </p:spPr>
      </p:pic>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TextShape 1"/>
          <p:cNvSpPr txBox="1"/>
          <p:nvPr/>
        </p:nvSpPr>
        <p:spPr>
          <a:xfrm>
            <a:off x="457200" y="704160"/>
            <a:ext cx="8229240" cy="1142640"/>
          </a:xfrm>
          <a:prstGeom prst="rect">
            <a:avLst/>
          </a:prstGeom>
        </p:spPr>
        <p:txBody>
          <a:bodyPr anchor="b" bIns="0" lIns="0" rIns="0" tIns="45000"/>
          <a:p>
            <a:pPr algn="ctr">
              <a:lnSpc>
                <a:spcPct val="100000"/>
              </a:lnSpc>
            </a:pPr>
            <a:r>
              <a:rPr lang="en-US" sz="5000">
                <a:solidFill>
                  <a:srgbClr val="04617b"/>
                </a:solidFill>
                <a:latin typeface="Calibri"/>
              </a:rPr>
              <a:t> </a:t>
            </a:r>
            <a:r>
              <a:rPr lang="en-US" sz="5000">
                <a:solidFill>
                  <a:srgbClr val="04617b"/>
                </a:solidFill>
                <a:latin typeface="Calibri"/>
              </a:rPr>
              <a:t>Why not use routing protocols</a:t>
            </a:r>
            <a:r>
              <a:rPr lang="en-US" sz="5000">
                <a:solidFill>
                  <a:srgbClr val="04617b"/>
                </a:solidFill>
                <a:latin typeface="Calibri"/>
              </a:rPr>
              <a:t>
</a:t>
            </a:r>
            <a:r>
              <a:rPr lang="en-US" sz="5000">
                <a:solidFill>
                  <a:srgbClr val="04617b"/>
                </a:solidFill>
                <a:latin typeface="Calibri"/>
              </a:rPr>
              <a:t>in existence ?</a:t>
            </a:r>
            <a:endParaRPr/>
          </a:p>
        </p:txBody>
      </p:sp>
      <p:sp>
        <p:nvSpPr>
          <p:cNvPr id="150" name="TextShape 2"/>
          <p:cNvSpPr txBox="1"/>
          <p:nvPr/>
        </p:nvSpPr>
        <p:spPr>
          <a:xfrm>
            <a:off x="457200" y="1935360"/>
            <a:ext cx="8229240" cy="4388760"/>
          </a:xfrm>
          <a:prstGeom prst="rect">
            <a:avLst/>
          </a:prstGeom>
        </p:spPr>
        <p:txBody>
          <a:bodyPr bIns="45000" lIns="90000" rIns="90000" tIns="45000"/>
          <a:p>
            <a:pPr>
              <a:lnSpc>
                <a:spcPct val="100000"/>
              </a:lnSpc>
              <a:buSzPct val="95000"/>
              <a:buFont charset="2" typeface="Wingdings 2"/>
              <a:buChar char=""/>
            </a:pPr>
            <a:r>
              <a:rPr lang="en-US" sz="2600">
                <a:solidFill>
                  <a:srgbClr val="000000"/>
                </a:solidFill>
                <a:latin typeface="Constantia"/>
              </a:rPr>
              <a:t>OSPF – link state(proactive), hierarchical (uses gateways), load balance across multiple links, standards based, tried and proven</a:t>
            </a:r>
            <a:endParaRPr/>
          </a:p>
          <a:p>
            <a:pPr lvl="1">
              <a:lnSpc>
                <a:spcPct val="100000"/>
              </a:lnSpc>
              <a:buSzPct val="85000"/>
              <a:buFont charset="2" typeface="Wingdings 2"/>
              <a:buChar char=""/>
            </a:pPr>
            <a:r>
              <a:rPr lang="en-US" sz="2400">
                <a:solidFill>
                  <a:srgbClr val="000000"/>
                </a:solidFill>
                <a:latin typeface="Constantia"/>
              </a:rPr>
              <a:t>The problem is it wasn’t designed for mobility</a:t>
            </a:r>
            <a:endParaRPr/>
          </a:p>
          <a:p>
            <a:pPr lvl="1">
              <a:lnSpc>
                <a:spcPct val="100000"/>
              </a:lnSpc>
              <a:buSzPct val="85000"/>
              <a:buFont charset="2" typeface="Wingdings 2"/>
              <a:buChar char=""/>
            </a:pPr>
            <a:r>
              <a:rPr lang="en-US" sz="2400">
                <a:solidFill>
                  <a:srgbClr val="000000"/>
                </a:solidFill>
                <a:latin typeface="Constantia"/>
              </a:rPr>
              <a:t>Nodes would generate constant link state changes, gateway elections, cause area zero splits, etc.</a:t>
            </a:r>
            <a:endParaRPr/>
          </a:p>
          <a:p>
            <a:pPr lvl="1">
              <a:lnSpc>
                <a:spcPct val="100000"/>
              </a:lnSpc>
              <a:buSzPct val="85000"/>
              <a:buFont charset="2" typeface="Wingdings 2"/>
              <a:buChar char=""/>
            </a:pPr>
            <a:r>
              <a:rPr lang="en-US" sz="2400">
                <a:solidFill>
                  <a:srgbClr val="000000"/>
                </a:solidFill>
                <a:latin typeface="Constantia"/>
              </a:rPr>
              <a:t>To date OSPF MANET extensions haven’t worked out well either</a:t>
            </a:r>
            <a:endParaRPr/>
          </a:p>
          <a:p>
            <a:pPr lvl="1">
              <a:lnSpc>
                <a:spcPct val="100000"/>
              </a:lnSpc>
              <a:buSzPct val="85000"/>
              <a:buFont charset="2" typeface="Wingdings 2"/>
              <a:buChar char=""/>
            </a:pPr>
            <a:r>
              <a:rPr lang="en-US" sz="2400">
                <a:solidFill>
                  <a:srgbClr val="000000"/>
                </a:solidFill>
                <a:latin typeface="Constantia"/>
              </a:rPr>
              <a:t>Most mobile routers (tactical) are really using RIPv2, great for small static networks </a:t>
            </a:r>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TextShape 1"/>
          <p:cNvSpPr txBox="1"/>
          <p:nvPr/>
        </p:nvSpPr>
        <p:spPr>
          <a:xfrm>
            <a:off x="457200" y="704160"/>
            <a:ext cx="8229240" cy="1142640"/>
          </a:xfrm>
          <a:prstGeom prst="rect">
            <a:avLst/>
          </a:prstGeom>
        </p:spPr>
        <p:txBody>
          <a:bodyPr anchor="b" bIns="0" lIns="0" rIns="0" tIns="45000"/>
          <a:p>
            <a:pPr algn="ctr">
              <a:lnSpc>
                <a:spcPct val="100000"/>
              </a:lnSpc>
            </a:pPr>
            <a:r>
              <a:rPr lang="en-US" sz="5000">
                <a:solidFill>
                  <a:srgbClr val="04617b"/>
                </a:solidFill>
                <a:latin typeface="Calibri"/>
              </a:rPr>
              <a:t>What about BGP ?</a:t>
            </a:r>
            <a:endParaRPr/>
          </a:p>
        </p:txBody>
      </p:sp>
      <p:sp>
        <p:nvSpPr>
          <p:cNvPr id="152" name="TextShape 2"/>
          <p:cNvSpPr txBox="1"/>
          <p:nvPr/>
        </p:nvSpPr>
        <p:spPr>
          <a:xfrm>
            <a:off x="457200" y="1935360"/>
            <a:ext cx="8229240" cy="4388760"/>
          </a:xfrm>
          <a:prstGeom prst="rect">
            <a:avLst/>
          </a:prstGeom>
        </p:spPr>
        <p:txBody>
          <a:bodyPr bIns="45000" lIns="90000" rIns="90000" tIns="45000"/>
          <a:p>
            <a:pPr>
              <a:lnSpc>
                <a:spcPct val="100000"/>
              </a:lnSpc>
              <a:buSzPct val="95000"/>
              <a:buFont charset="2" typeface="Wingdings 2"/>
              <a:buChar char=""/>
            </a:pPr>
            <a:r>
              <a:rPr lang="en-US" sz="2600">
                <a:solidFill>
                  <a:srgbClr val="000000"/>
                </a:solidFill>
                <a:latin typeface="Constantia"/>
              </a:rPr>
              <a:t>Border Gateway Protocol 4 (BGP4) – was designed to enable routing between domains separately administered</a:t>
            </a:r>
            <a:endParaRPr/>
          </a:p>
          <a:p>
            <a:pPr lvl="1">
              <a:buSzPct val="75000"/>
              <a:buFont typeface="StarSymbol"/>
              <a:buChar char=""/>
            </a:pPr>
            <a:r>
              <a:rPr lang="en-US" sz="2100">
                <a:solidFill>
                  <a:srgbClr val="000000"/>
                </a:solidFill>
                <a:latin typeface="Constantia"/>
              </a:rPr>
              <a:t>All types of mechanism to handle extremely large networks and policy - multi-exit discriminator (MED), address summarization, hierarchical, peering between gateways, federations, route reflecters, etc.</a:t>
            </a:r>
            <a:endParaRPr/>
          </a:p>
          <a:p>
            <a:pPr lvl="1">
              <a:buSzPct val="75000"/>
              <a:buFont typeface="StarSymbol"/>
              <a:buChar char=""/>
            </a:pPr>
            <a:r>
              <a:rPr lang="en-US" sz="2100">
                <a:solidFill>
                  <a:srgbClr val="000000"/>
                </a:solidFill>
                <a:latin typeface="Constantia"/>
              </a:rPr>
              <a:t>Tried and proven; used to stitch the internet and service providers networks together</a:t>
            </a:r>
            <a:endParaRPr/>
          </a:p>
          <a:p>
            <a:pPr lvl="1">
              <a:buSzPct val="75000"/>
              <a:buFont typeface="StarSymbol"/>
              <a:buChar char=""/>
            </a:pPr>
            <a:r>
              <a:rPr lang="en-US" sz="2100">
                <a:solidFill>
                  <a:srgbClr val="000000"/>
                </a:solidFill>
                <a:latin typeface="Constantia"/>
              </a:rPr>
              <a:t>It has it issues but it does work</a:t>
            </a:r>
            <a:endParaRPr/>
          </a:p>
          <a:p>
            <a:pPr>
              <a:lnSpc>
                <a:spcPct val="100000"/>
              </a:lnSpc>
              <a:buSzPct val="95000"/>
              <a:buFont charset="2" typeface="Wingdings 2"/>
              <a:buChar char=""/>
            </a:pPr>
            <a:r>
              <a:rPr lang="en-US" sz="2600">
                <a:solidFill>
                  <a:srgbClr val="000000"/>
                </a:solidFill>
                <a:latin typeface="Constantia"/>
              </a:rPr>
              <a:t>Unfortunately tactical networks are mobile</a:t>
            </a:r>
            <a:endParaRPr/>
          </a:p>
          <a:p>
            <a:pPr lvl="1">
              <a:buSzPct val="75000"/>
              <a:buFont typeface="StarSymbol"/>
              <a:buChar char=""/>
            </a:pPr>
            <a:r>
              <a:rPr lang="en-US" sz="2100">
                <a:solidFill>
                  <a:srgbClr val="000000"/>
                </a:solidFill>
                <a:latin typeface="Constantia"/>
              </a:rPr>
              <a:t>There won’t always be a hierarchy, gateways will need to be configured to communicate with new gateways</a:t>
            </a:r>
            <a:endParaRPr/>
          </a:p>
          <a:p>
            <a:pPr lvl="1">
              <a:buSzPct val="75000"/>
              <a:buFont typeface="StarSymbol"/>
              <a:buChar char=""/>
            </a:pPr>
            <a:r>
              <a:rPr lang="en-US" sz="2100">
                <a:solidFill>
                  <a:srgbClr val="000000"/>
                </a:solidFill>
                <a:latin typeface="Constantia"/>
              </a:rPr>
              <a:t>Gateways will change</a:t>
            </a:r>
            <a:endParaRPr/>
          </a:p>
          <a:p>
            <a:pPr lvl="1">
              <a:buSzPct val="75000"/>
              <a:buFont typeface="StarSymbol"/>
              <a:buChar char=""/>
            </a:pPr>
            <a:r>
              <a:rPr lang="en-US" sz="2100">
                <a:solidFill>
                  <a:srgbClr val="000000"/>
                </a:solidFill>
                <a:latin typeface="Constantia"/>
              </a:rPr>
              <a:t>As nodes move the address space loses it’s nice neat aggregation</a:t>
            </a:r>
            <a:endParaRPr/>
          </a:p>
          <a:p>
            <a:pPr lvl="1">
              <a:buSzPct val="75000"/>
              <a:buFont typeface="StarSymbol"/>
              <a:buChar char=""/>
            </a:pPr>
            <a:r>
              <a:rPr lang="en-US" sz="2100">
                <a:solidFill>
                  <a:srgbClr val="000000"/>
                </a:solidFill>
                <a:latin typeface="Constantia"/>
              </a:rPr>
              <a:t>BGP has to peer and have reachability through it’s interior gateway protocol (IGP), usually OSPF, ISIS</a:t>
            </a:r>
            <a:endParaRPr/>
          </a:p>
          <a:p>
            <a:pPr lvl="1">
              <a:buSzPct val="75000"/>
              <a:buFont typeface="StarSymbol"/>
              <a:buChar char=""/>
            </a:pPr>
            <a:r>
              <a:rPr lang="en-US" sz="2100">
                <a:solidFill>
                  <a:srgbClr val="000000"/>
                </a:solidFill>
                <a:latin typeface="Constantia"/>
              </a:rPr>
              <a:t>Not very friendly to constant change, that is why dampening is used to handle route flaps</a:t>
            </a:r>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TextShape 1"/>
          <p:cNvSpPr txBox="1"/>
          <p:nvPr/>
        </p:nvSpPr>
        <p:spPr>
          <a:xfrm>
            <a:off x="457200" y="704160"/>
            <a:ext cx="8229240" cy="1142640"/>
          </a:xfrm>
          <a:prstGeom prst="rect">
            <a:avLst/>
          </a:prstGeom>
        </p:spPr>
        <p:txBody>
          <a:bodyPr anchor="b" bIns="0" lIns="0" rIns="0" tIns="45000"/>
          <a:p>
            <a:pPr algn="ctr">
              <a:lnSpc>
                <a:spcPct val="100000"/>
              </a:lnSpc>
            </a:pPr>
            <a:r>
              <a:rPr lang="en-US" sz="5000">
                <a:solidFill>
                  <a:srgbClr val="04617b"/>
                </a:solidFill>
                <a:latin typeface="Calibri"/>
              </a:rPr>
              <a:t>What about the existing MANET routing protocols ?</a:t>
            </a:r>
            <a:endParaRPr/>
          </a:p>
        </p:txBody>
      </p:sp>
      <p:sp>
        <p:nvSpPr>
          <p:cNvPr id="154" name="TextShape 2"/>
          <p:cNvSpPr txBox="1"/>
          <p:nvPr/>
        </p:nvSpPr>
        <p:spPr>
          <a:xfrm>
            <a:off x="457200" y="1935360"/>
            <a:ext cx="8229240" cy="4388760"/>
          </a:xfrm>
          <a:prstGeom prst="rect">
            <a:avLst/>
          </a:prstGeom>
        </p:spPr>
        <p:txBody>
          <a:bodyPr bIns="45000" lIns="90000" rIns="90000" tIns="45000"/>
          <a:p>
            <a:pPr>
              <a:lnSpc>
                <a:spcPct val="100000"/>
              </a:lnSpc>
              <a:buSzPct val="95000"/>
              <a:buFont charset="2" typeface="Wingdings 2"/>
              <a:buChar char=""/>
            </a:pPr>
            <a:r>
              <a:rPr lang="en-US" sz="2600">
                <a:solidFill>
                  <a:srgbClr val="000000"/>
                </a:solidFill>
                <a:latin typeface="Constantia"/>
              </a:rPr>
              <a:t>MANET protocols were designed to handle mobility and to be self organizing to a point</a:t>
            </a:r>
            <a:endParaRPr/>
          </a:p>
          <a:p>
            <a:pPr lvl="1">
              <a:lnSpc>
                <a:spcPct val="100000"/>
              </a:lnSpc>
              <a:buSzPct val="85000"/>
              <a:buFont charset="2" typeface="Wingdings 2"/>
              <a:buChar char=""/>
            </a:pPr>
            <a:r>
              <a:rPr lang="en-US" sz="2400">
                <a:solidFill>
                  <a:srgbClr val="000000"/>
                </a:solidFill>
                <a:latin typeface="Constantia"/>
              </a:rPr>
              <a:t>proactive – OLSR [15], Better approach to mobile adhoc networking (BATMAN)[16], others </a:t>
            </a:r>
            <a:endParaRPr/>
          </a:p>
          <a:p>
            <a:pPr lvl="1">
              <a:lnSpc>
                <a:spcPct val="100000"/>
              </a:lnSpc>
              <a:buSzPct val="85000"/>
              <a:buFont charset="2" typeface="Wingdings 2"/>
              <a:buChar char=""/>
            </a:pPr>
            <a:r>
              <a:rPr lang="en-US" sz="2400">
                <a:solidFill>
                  <a:srgbClr val="000000"/>
                </a:solidFill>
                <a:latin typeface="Constantia"/>
              </a:rPr>
              <a:t>Reactive – Ad hoc On-demand Distance Vector(AODV)[17], Dynamic Source Routing (DSR)[18], others </a:t>
            </a:r>
            <a:endParaRPr/>
          </a:p>
          <a:p>
            <a:pPr lvl="1">
              <a:lnSpc>
                <a:spcPct val="100000"/>
              </a:lnSpc>
              <a:buSzPct val="85000"/>
              <a:buFont charset="2" typeface="Wingdings 2"/>
              <a:buChar char=""/>
            </a:pPr>
            <a:r>
              <a:rPr lang="en-US" sz="2400">
                <a:solidFill>
                  <a:srgbClr val="000000"/>
                </a:solidFill>
                <a:latin typeface="Constantia"/>
              </a:rPr>
              <a:t>Hybrid – ZRP (Zone Routing Protocol)[19]</a:t>
            </a:r>
            <a:endParaRPr/>
          </a:p>
          <a:p>
            <a:pPr lvl="1">
              <a:lnSpc>
                <a:spcPct val="100000"/>
              </a:lnSpc>
              <a:buSzPct val="85000"/>
              <a:buFont charset="2" typeface="Wingdings 2"/>
              <a:buChar char=""/>
            </a:pPr>
            <a:r>
              <a:rPr lang="en-US" sz="2400">
                <a:solidFill>
                  <a:srgbClr val="000000"/>
                </a:solidFill>
                <a:latin typeface="Constantia"/>
              </a:rPr>
              <a:t>Hierarchical Routing Protocols - CBRP (Cluster Based Routing Protocol) [20]</a:t>
            </a:r>
            <a:endParaRPr/>
          </a:p>
          <a:p>
            <a:pPr lvl="1">
              <a:lnSpc>
                <a:spcPct val="100000"/>
              </a:lnSpc>
              <a:buSzPct val="85000"/>
              <a:buFont charset="2" typeface="Wingdings 2"/>
              <a:buChar char=""/>
            </a:pPr>
            <a:r>
              <a:rPr lang="en-US" sz="2400">
                <a:solidFill>
                  <a:srgbClr val="000000"/>
                </a:solidFill>
                <a:latin typeface="Constantia"/>
              </a:rPr>
              <a:t>FSR (Fisheye State Routing protocol) [21]</a:t>
            </a:r>
            <a:endParaRPr/>
          </a:p>
          <a:p>
            <a:pPr lvl="1">
              <a:lnSpc>
                <a:spcPct val="100000"/>
              </a:lnSpc>
              <a:buSzPct val="85000"/>
              <a:buFont charset="2" typeface="Wingdings 2"/>
              <a:buChar char=""/>
            </a:pPr>
            <a:r>
              <a:rPr lang="en-US" sz="2400">
                <a:solidFill>
                  <a:srgbClr val="000000"/>
                </a:solidFill>
                <a:latin typeface="Constantia"/>
              </a:rPr>
              <a:t>Others - IMEP (Internet Manet Encapsulation Protocol) [22]</a:t>
            </a:r>
            <a:endParaRPr/>
          </a:p>
          <a:p>
            <a:endParaRPr/>
          </a:p>
          <a:p>
            <a:endParaRPr/>
          </a:p>
          <a:p>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TextShape 1"/>
          <p:cNvSpPr txBox="1"/>
          <p:nvPr/>
        </p:nvSpPr>
        <p:spPr>
          <a:xfrm>
            <a:off x="457200" y="704160"/>
            <a:ext cx="8229240" cy="1142640"/>
          </a:xfrm>
          <a:prstGeom prst="rect">
            <a:avLst/>
          </a:prstGeom>
        </p:spPr>
        <p:txBody>
          <a:bodyPr anchor="b" bIns="0" lIns="0" rIns="0" tIns="45000"/>
          <a:p>
            <a:pPr algn="ctr">
              <a:lnSpc>
                <a:spcPct val="100000"/>
              </a:lnSpc>
            </a:pPr>
            <a:r>
              <a:rPr lang="en-US" sz="5000">
                <a:solidFill>
                  <a:srgbClr val="04617b"/>
                </a:solidFill>
                <a:latin typeface="Calibri"/>
              </a:rPr>
              <a:t>Existing MANET shortcomings pertaining to Tactical networks</a:t>
            </a:r>
            <a:endParaRPr/>
          </a:p>
        </p:txBody>
      </p:sp>
      <p:sp>
        <p:nvSpPr>
          <p:cNvPr id="156" name="TextShape 2"/>
          <p:cNvSpPr txBox="1"/>
          <p:nvPr/>
        </p:nvSpPr>
        <p:spPr>
          <a:xfrm>
            <a:off x="457200" y="1935360"/>
            <a:ext cx="8229240" cy="4388760"/>
          </a:xfrm>
          <a:prstGeom prst="rect">
            <a:avLst/>
          </a:prstGeom>
        </p:spPr>
        <p:txBody>
          <a:bodyPr bIns="45000" lIns="90000" rIns="90000" tIns="45000"/>
          <a:p>
            <a:pPr>
              <a:lnSpc>
                <a:spcPct val="100000"/>
              </a:lnSpc>
              <a:buSzPct val="95000"/>
              <a:buFont charset="2" typeface="Wingdings 2"/>
              <a:buChar char=""/>
            </a:pPr>
            <a:r>
              <a:rPr lang="en-US" sz="2600">
                <a:solidFill>
                  <a:srgbClr val="000000"/>
                </a:solidFill>
                <a:latin typeface="Constantia"/>
              </a:rPr>
              <a:t>While the aforementioned protocols and many others have usable features, none fit the needs of the Army’s tactical networks</a:t>
            </a:r>
            <a:endParaRPr/>
          </a:p>
          <a:p>
            <a:pPr>
              <a:lnSpc>
                <a:spcPct val="100000"/>
              </a:lnSpc>
              <a:buSzPct val="95000"/>
              <a:buFont charset="2" typeface="Wingdings 2"/>
              <a:buChar char=""/>
            </a:pPr>
            <a:r>
              <a:rPr lang="en-US" sz="2600">
                <a:solidFill>
                  <a:srgbClr val="000000"/>
                </a:solidFill>
                <a:latin typeface="Constantia"/>
              </a:rPr>
              <a:t>There have been numerous surveys, studies, simulations, retrofitting existing protocols</a:t>
            </a:r>
            <a:endParaRPr/>
          </a:p>
          <a:p>
            <a:pPr lvl="1">
              <a:lnSpc>
                <a:spcPct val="100000"/>
              </a:lnSpc>
              <a:buSzPct val="85000"/>
              <a:buFont charset="2" typeface="Wingdings 2"/>
              <a:buChar char=""/>
            </a:pPr>
            <a:r>
              <a:rPr lang="en-US" sz="2400">
                <a:solidFill>
                  <a:srgbClr val="000000"/>
                </a:solidFill>
                <a:latin typeface="Constantia"/>
              </a:rPr>
              <a:t>Usually use unrealistic mobility patterns like random waypoint</a:t>
            </a:r>
            <a:endParaRPr/>
          </a:p>
          <a:p>
            <a:pPr lvl="1">
              <a:lnSpc>
                <a:spcPct val="100000"/>
              </a:lnSpc>
              <a:buSzPct val="85000"/>
              <a:buFont charset="2" typeface="Wingdings 2"/>
              <a:buChar char=""/>
            </a:pPr>
            <a:r>
              <a:rPr lang="en-US" sz="2400">
                <a:solidFill>
                  <a:srgbClr val="000000"/>
                </a:solidFill>
                <a:latin typeface="Constantia"/>
              </a:rPr>
              <a:t>None that I have read to date scale upwards of 2500 nodes</a:t>
            </a:r>
            <a:endParaRPr/>
          </a:p>
          <a:p>
            <a:pPr lvl="1">
              <a:lnSpc>
                <a:spcPct val="100000"/>
              </a:lnSpc>
              <a:buSzPct val="85000"/>
              <a:buFont charset="2" typeface="Wingdings 2"/>
              <a:buChar char=""/>
            </a:pPr>
            <a:r>
              <a:rPr lang="en-US" sz="2400">
                <a:solidFill>
                  <a:srgbClr val="000000"/>
                </a:solidFill>
                <a:latin typeface="Constantia"/>
              </a:rPr>
              <a:t>Don’t address the issue of discontinuous address space, dynamic gateway, routing domain splits and merges</a:t>
            </a:r>
            <a:endParaRPr/>
          </a:p>
          <a:p>
            <a:pPr lvl="1">
              <a:lnSpc>
                <a:spcPct val="100000"/>
              </a:lnSpc>
              <a:buSzPct val="85000"/>
              <a:buFont charset="2" typeface="Wingdings 2"/>
              <a:buChar char=""/>
            </a:pPr>
            <a:r>
              <a:rPr lang="en-US" sz="2400">
                <a:solidFill>
                  <a:srgbClr val="000000"/>
                </a:solidFill>
                <a:latin typeface="Constantia"/>
              </a:rPr>
              <a:t>Inter-domain routing </a:t>
            </a:r>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57" name="Picture 2"/>
          <p:cNvPicPr/>
          <p:nvPr/>
        </p:nvPicPr>
        <p:blipFill>
          <a:blip r:embed="rId1"/>
          <a:stretch>
            <a:fillRect/>
          </a:stretch>
        </p:blipFill>
        <p:spPr>
          <a:xfrm>
            <a:off x="152280" y="1143000"/>
            <a:ext cx="8762760" cy="5409720"/>
          </a:xfrm>
          <a:prstGeom prst="rect">
            <a:avLst/>
          </a:prstGeom>
        </p:spPr>
      </p:pic>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TextShape 1"/>
          <p:cNvSpPr txBox="1"/>
          <p:nvPr/>
        </p:nvSpPr>
        <p:spPr>
          <a:xfrm>
            <a:off x="457200" y="704160"/>
            <a:ext cx="8229240" cy="1142640"/>
          </a:xfrm>
          <a:prstGeom prst="rect">
            <a:avLst/>
          </a:prstGeom>
        </p:spPr>
        <p:txBody>
          <a:bodyPr anchor="b" bIns="0" lIns="0" rIns="0" tIns="45000"/>
          <a:p>
            <a:pPr algn="ctr">
              <a:lnSpc>
                <a:spcPct val="100000"/>
              </a:lnSpc>
            </a:pPr>
            <a:r>
              <a:rPr lang="en-US" sz="5000">
                <a:solidFill>
                  <a:srgbClr val="04617b"/>
                </a:solidFill>
                <a:latin typeface="Calibri"/>
              </a:rPr>
              <a:t>Outline</a:t>
            </a:r>
            <a:endParaRPr/>
          </a:p>
        </p:txBody>
      </p:sp>
      <p:sp>
        <p:nvSpPr>
          <p:cNvPr id="126" name="TextShape 2"/>
          <p:cNvSpPr txBox="1"/>
          <p:nvPr/>
        </p:nvSpPr>
        <p:spPr>
          <a:xfrm>
            <a:off x="457200" y="1935360"/>
            <a:ext cx="8229240" cy="4388760"/>
          </a:xfrm>
          <a:prstGeom prst="rect">
            <a:avLst/>
          </a:prstGeom>
        </p:spPr>
        <p:txBody>
          <a:bodyPr bIns="45000" lIns="90000" rIns="90000" tIns="45000"/>
          <a:p>
            <a:pPr>
              <a:lnSpc>
                <a:spcPct val="100000"/>
              </a:lnSpc>
              <a:buSzPct val="95000"/>
              <a:buFont charset="2" typeface="Wingdings 2"/>
              <a:buChar char=""/>
            </a:pPr>
            <a:r>
              <a:rPr lang="en-US" sz="2600">
                <a:solidFill>
                  <a:srgbClr val="000000"/>
                </a:solidFill>
                <a:latin typeface="Constantia"/>
              </a:rPr>
              <a:t>Introduction</a:t>
            </a:r>
            <a:endParaRPr/>
          </a:p>
          <a:p>
            <a:pPr>
              <a:lnSpc>
                <a:spcPct val="100000"/>
              </a:lnSpc>
              <a:buSzPct val="95000"/>
              <a:buFont charset="2" typeface="Wingdings 2"/>
              <a:buChar char=""/>
            </a:pPr>
            <a:r>
              <a:rPr lang="en-US" sz="2600">
                <a:solidFill>
                  <a:srgbClr val="000000"/>
                </a:solidFill>
                <a:latin typeface="Constantia"/>
              </a:rPr>
              <a:t>Brief History of Bloom Filters</a:t>
            </a:r>
            <a:endParaRPr/>
          </a:p>
          <a:p>
            <a:pPr>
              <a:lnSpc>
                <a:spcPct val="100000"/>
              </a:lnSpc>
              <a:buSzPct val="95000"/>
              <a:buFont charset="2" typeface="Wingdings 2"/>
              <a:buChar char=""/>
            </a:pPr>
            <a:r>
              <a:rPr lang="en-US" sz="2600">
                <a:solidFill>
                  <a:srgbClr val="000000"/>
                </a:solidFill>
                <a:latin typeface="Constantia"/>
              </a:rPr>
              <a:t>Theory of the Bloom filter</a:t>
            </a:r>
            <a:endParaRPr/>
          </a:p>
          <a:p>
            <a:pPr>
              <a:lnSpc>
                <a:spcPct val="100000"/>
              </a:lnSpc>
              <a:buSzPct val="95000"/>
              <a:buFont charset="2" typeface="Wingdings 2"/>
              <a:buChar char=""/>
            </a:pPr>
            <a:r>
              <a:rPr lang="en-US" sz="2600">
                <a:solidFill>
                  <a:srgbClr val="000000"/>
                </a:solidFill>
                <a:latin typeface="Constantia"/>
              </a:rPr>
              <a:t>Several uses for Bloom Filters in computer networks</a:t>
            </a:r>
            <a:endParaRPr/>
          </a:p>
          <a:p>
            <a:pPr>
              <a:lnSpc>
                <a:spcPct val="100000"/>
              </a:lnSpc>
              <a:buSzPct val="95000"/>
              <a:buFont charset="2" typeface="Wingdings 2"/>
              <a:buChar char=""/>
            </a:pPr>
            <a:r>
              <a:rPr lang="en-US" sz="2600">
                <a:solidFill>
                  <a:srgbClr val="000000"/>
                </a:solidFill>
                <a:latin typeface="Constantia"/>
              </a:rPr>
              <a:t>Motivation and application of Bloom filters to the Army's network routing issues</a:t>
            </a:r>
            <a:endParaRPr/>
          </a:p>
          <a:p>
            <a:pPr>
              <a:lnSpc>
                <a:spcPct val="100000"/>
              </a:lnSpc>
              <a:buSzPct val="95000"/>
              <a:buFont charset="2" typeface="Wingdings 2"/>
              <a:buChar char=""/>
            </a:pPr>
            <a:r>
              <a:rPr lang="en-US" sz="2600">
                <a:solidFill>
                  <a:srgbClr val="000000"/>
                </a:solidFill>
                <a:latin typeface="Constantia"/>
              </a:rPr>
              <a:t>current routing protocols in use in the lower tactical internet</a:t>
            </a:r>
            <a:endParaRPr/>
          </a:p>
          <a:p>
            <a:pPr>
              <a:lnSpc>
                <a:spcPct val="100000"/>
              </a:lnSpc>
              <a:buSzPct val="95000"/>
              <a:buFont charset="2" typeface="Wingdings 2"/>
              <a:buChar char=""/>
            </a:pPr>
            <a:r>
              <a:rPr lang="en-US" sz="2600">
                <a:solidFill>
                  <a:srgbClr val="000000"/>
                </a:solidFill>
                <a:latin typeface="Constantia"/>
              </a:rPr>
              <a:t>Inter-domain routing mobility (IDRM)</a:t>
            </a:r>
            <a:endParaRPr/>
          </a:p>
          <a:p>
            <a:pPr>
              <a:lnSpc>
                <a:spcPct val="100000"/>
              </a:lnSpc>
              <a:buSzPct val="95000"/>
              <a:buFont charset="2" typeface="Wingdings 2"/>
              <a:buChar char=""/>
            </a:pPr>
            <a:r>
              <a:rPr lang="en-US" sz="2600">
                <a:solidFill>
                  <a:srgbClr val="000000"/>
                </a:solidFill>
                <a:latin typeface="Constantia"/>
              </a:rPr>
              <a:t>future research areas</a:t>
            </a:r>
            <a:endParaRPr/>
          </a:p>
          <a:p>
            <a:pPr>
              <a:lnSpc>
                <a:spcPct val="100000"/>
              </a:lnSpc>
            </a:pPr>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TextShape 1"/>
          <p:cNvSpPr txBox="1"/>
          <p:nvPr/>
        </p:nvSpPr>
        <p:spPr>
          <a:xfrm>
            <a:off x="457200" y="704160"/>
            <a:ext cx="8229240" cy="1142640"/>
          </a:xfrm>
          <a:prstGeom prst="rect">
            <a:avLst/>
          </a:prstGeom>
        </p:spPr>
        <p:txBody>
          <a:bodyPr anchor="b" bIns="0" lIns="0" rIns="0" tIns="45000"/>
          <a:p>
            <a:pPr algn="ctr">
              <a:lnSpc>
                <a:spcPct val="100000"/>
              </a:lnSpc>
            </a:pPr>
            <a:r>
              <a:rPr lang="en-US" sz="5000">
                <a:solidFill>
                  <a:srgbClr val="04617b"/>
                </a:solidFill>
                <a:latin typeface="Calibri"/>
              </a:rPr>
              <a:t>What are the needs of a tactical network</a:t>
            </a:r>
            <a:endParaRPr/>
          </a:p>
        </p:txBody>
      </p:sp>
      <p:sp>
        <p:nvSpPr>
          <p:cNvPr id="159" name="TextShape 2"/>
          <p:cNvSpPr txBox="1"/>
          <p:nvPr/>
        </p:nvSpPr>
        <p:spPr>
          <a:xfrm>
            <a:off x="457200" y="1935360"/>
            <a:ext cx="8229240" cy="4388760"/>
          </a:xfrm>
          <a:prstGeom prst="rect">
            <a:avLst/>
          </a:prstGeom>
        </p:spPr>
        <p:txBody>
          <a:bodyPr bIns="45000" lIns="90000" rIns="90000" tIns="45000"/>
          <a:p>
            <a:pPr>
              <a:lnSpc>
                <a:spcPct val="100000"/>
              </a:lnSpc>
              <a:buSzPct val="95000"/>
              <a:buFont charset="2" typeface="Wingdings 2"/>
              <a:buChar char=""/>
            </a:pPr>
            <a:r>
              <a:rPr lang="en-US" sz="2600">
                <a:solidFill>
                  <a:srgbClr val="000000"/>
                </a:solidFill>
                <a:latin typeface="Constantia"/>
              </a:rPr>
              <a:t>Connectivity to the edge where the dismounted soldiers are</a:t>
            </a:r>
            <a:endParaRPr/>
          </a:p>
          <a:p>
            <a:pPr>
              <a:lnSpc>
                <a:spcPct val="100000"/>
              </a:lnSpc>
              <a:buSzPct val="95000"/>
              <a:buFont charset="2" typeface="Wingdings 2"/>
              <a:buChar char=""/>
            </a:pPr>
            <a:r>
              <a:rPr lang="en-US" sz="2600">
                <a:solidFill>
                  <a:srgbClr val="000000"/>
                </a:solidFill>
                <a:latin typeface="Constantia"/>
              </a:rPr>
              <a:t>Support soldiers mobility within their routing domain, but more importantly outside that domain</a:t>
            </a:r>
            <a:endParaRPr/>
          </a:p>
          <a:p>
            <a:pPr>
              <a:lnSpc>
                <a:spcPct val="100000"/>
              </a:lnSpc>
              <a:buSzPct val="95000"/>
              <a:buFont charset="2" typeface="Wingdings 2"/>
              <a:buChar char=""/>
            </a:pPr>
            <a:r>
              <a:rPr lang="en-US" sz="2600">
                <a:solidFill>
                  <a:srgbClr val="000000"/>
                </a:solidFill>
                <a:latin typeface="Constantia"/>
              </a:rPr>
              <a:t>Dynamic configurations while in transit</a:t>
            </a:r>
            <a:endParaRPr/>
          </a:p>
          <a:p>
            <a:pPr>
              <a:lnSpc>
                <a:spcPct val="100000"/>
              </a:lnSpc>
              <a:buSzPct val="95000"/>
              <a:buFont charset="2" typeface="Wingdings 2"/>
              <a:buChar char=""/>
            </a:pPr>
            <a:r>
              <a:rPr lang="en-US" sz="2600">
                <a:solidFill>
                  <a:srgbClr val="000000"/>
                </a:solidFill>
                <a:latin typeface="Constantia"/>
              </a:rPr>
              <a:t>Inter-domain routing, secure transmission, mobile network management, quality of service to support converged applications, and others</a:t>
            </a:r>
            <a:endParaRPr/>
          </a:p>
          <a:p>
            <a:pPr>
              <a:lnSpc>
                <a:spcPct val="100000"/>
              </a:lnSpc>
              <a:buSzPct val="95000"/>
              <a:buFont charset="2" typeface="Wingdings 2"/>
              <a:buChar char=""/>
            </a:pPr>
            <a:r>
              <a:rPr lang="en-US" sz="2600">
                <a:solidFill>
                  <a:srgbClr val="000000"/>
                </a:solidFill>
                <a:latin typeface="Constantia"/>
              </a:rPr>
              <a:t>Bloom filters can contribute to the inter-domain routing need</a:t>
            </a:r>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TextShape 1"/>
          <p:cNvSpPr txBox="1"/>
          <p:nvPr/>
        </p:nvSpPr>
        <p:spPr>
          <a:xfrm>
            <a:off x="457200" y="704160"/>
            <a:ext cx="8229240" cy="1142640"/>
          </a:xfrm>
          <a:prstGeom prst="rect">
            <a:avLst/>
          </a:prstGeom>
        </p:spPr>
        <p:txBody>
          <a:bodyPr anchor="b" bIns="0" lIns="0" rIns="0" tIns="45000"/>
          <a:p>
            <a:pPr algn="ctr">
              <a:lnSpc>
                <a:spcPct val="100000"/>
              </a:lnSpc>
            </a:pPr>
            <a:r>
              <a:rPr lang="en-US" sz="5000">
                <a:solidFill>
                  <a:srgbClr val="04617b"/>
                </a:solidFill>
                <a:latin typeface="Calibri"/>
              </a:rPr>
              <a:t>Origin of the work on IDRM</a:t>
            </a:r>
            <a:endParaRPr/>
          </a:p>
        </p:txBody>
      </p:sp>
      <p:sp>
        <p:nvSpPr>
          <p:cNvPr id="161" name="TextShape 2"/>
          <p:cNvSpPr txBox="1"/>
          <p:nvPr/>
        </p:nvSpPr>
        <p:spPr>
          <a:xfrm>
            <a:off x="457200" y="1935360"/>
            <a:ext cx="8229240" cy="4388760"/>
          </a:xfrm>
          <a:prstGeom prst="rect">
            <a:avLst/>
          </a:prstGeom>
        </p:spPr>
        <p:txBody>
          <a:bodyPr bIns="45000" lIns="90000" rIns="90000" tIns="45000"/>
          <a:p>
            <a:pPr>
              <a:lnSpc>
                <a:spcPct val="100000"/>
              </a:lnSpc>
              <a:buFont typeface="Arial"/>
              <a:buChar char="•"/>
            </a:pPr>
            <a:r>
              <a:rPr lang="en-US" sz="2600">
                <a:solidFill>
                  <a:srgbClr val="000000"/>
                </a:solidFill>
                <a:latin typeface="Constantia"/>
              </a:rPr>
              <a:t>IMR was originally developed under the ARL USUK-ITA </a:t>
            </a:r>
            <a:endParaRPr/>
          </a:p>
          <a:p>
            <a:pPr lvl="1">
              <a:lnSpc>
                <a:spcPct val="100000"/>
              </a:lnSpc>
              <a:buFont typeface="Arial"/>
              <a:buChar char="•"/>
            </a:pPr>
            <a:r>
              <a:rPr lang="en-US" sz="2400">
                <a:solidFill>
                  <a:srgbClr val="000000"/>
                </a:solidFill>
                <a:latin typeface="Constantia"/>
              </a:rPr>
              <a:t>Research project from 2007 – 2009</a:t>
            </a:r>
            <a:endParaRPr/>
          </a:p>
          <a:p>
            <a:endParaRPr/>
          </a:p>
          <a:p>
            <a:pPr lvl="1">
              <a:lnSpc>
                <a:spcPct val="100000"/>
              </a:lnSpc>
              <a:buFont typeface="Arial"/>
              <a:buChar char="•"/>
            </a:pPr>
            <a:r>
              <a:rPr lang="en-US" sz="2400">
                <a:solidFill>
                  <a:srgbClr val="000000"/>
                </a:solidFill>
                <a:latin typeface="Constantia"/>
              </a:rPr>
              <a:t> </a:t>
            </a:r>
            <a:r>
              <a:rPr lang="en-US" sz="2400">
                <a:solidFill>
                  <a:srgbClr val="000000"/>
                </a:solidFill>
                <a:latin typeface="Constantia"/>
              </a:rPr>
              <a:t>Joint US UK International Technology Alliance (US UK ITA)</a:t>
            </a:r>
            <a:endParaRPr/>
          </a:p>
          <a:p>
            <a:pPr lvl="1">
              <a:buFont typeface="Arial"/>
              <a:buChar char="•"/>
            </a:pPr>
            <a:r>
              <a:rPr lang="en-US" sz="2100">
                <a:solidFill>
                  <a:srgbClr val="000000"/>
                </a:solidFill>
                <a:latin typeface="Constantia"/>
              </a:rPr>
              <a:t>Matching funds (6.1) from MoD (Ministry of Defense) and ARL</a:t>
            </a:r>
            <a:endParaRPr/>
          </a:p>
          <a:p>
            <a:pPr lvl="1">
              <a:buFont typeface="Arial"/>
              <a:buChar char="•"/>
            </a:pPr>
            <a:r>
              <a:rPr lang="en-US" sz="2100">
                <a:solidFill>
                  <a:srgbClr val="000000"/>
                </a:solidFill>
                <a:latin typeface="Constantia"/>
              </a:rPr>
              <a:t>Funded researchers at Cambridge University, UCLA, and IBM</a:t>
            </a:r>
            <a:endParaRPr/>
          </a:p>
          <a:p>
            <a:endParaRPr/>
          </a:p>
          <a:p>
            <a:pPr>
              <a:lnSpc>
                <a:spcPct val="100000"/>
              </a:lnSpc>
              <a:buFont typeface="Arial"/>
              <a:buChar char="•"/>
            </a:pPr>
            <a:r>
              <a:rPr lang="en-US" sz="2600">
                <a:solidFill>
                  <a:srgbClr val="000000"/>
                </a:solidFill>
                <a:latin typeface="Constantia"/>
              </a:rPr>
              <a:t> </a:t>
            </a:r>
            <a:r>
              <a:rPr lang="en-US" sz="2600">
                <a:solidFill>
                  <a:srgbClr val="000000"/>
                </a:solidFill>
                <a:latin typeface="Constantia"/>
              </a:rPr>
              <a:t>QUEST obtained S&amp;TCD mission funding to investigate, prototype, develop,    </a:t>
            </a:r>
            <a:endParaRPr/>
          </a:p>
          <a:p>
            <a:pPr>
              <a:lnSpc>
                <a:spcPct val="100000"/>
              </a:lnSpc>
            </a:pPr>
            <a:r>
              <a:rPr lang="en-US" sz="2600">
                <a:solidFill>
                  <a:srgbClr val="000000"/>
                </a:solidFill>
                <a:latin typeface="Constantia"/>
              </a:rPr>
              <a:t>   </a:t>
            </a:r>
            <a:r>
              <a:rPr lang="en-US" sz="2600">
                <a:solidFill>
                  <a:srgbClr val="000000"/>
                </a:solidFill>
                <a:latin typeface="Constantia"/>
              </a:rPr>
              <a:t>and eventually standardize an Inter-MANET Routing (IMR) protocol </a:t>
            </a:r>
            <a:endParaRPr/>
          </a:p>
          <a:p>
            <a:pPr>
              <a:lnSpc>
                <a:spcPct val="100000"/>
              </a:lnSpc>
            </a:pPr>
            <a:r>
              <a:rPr lang="en-US" sz="2600">
                <a:solidFill>
                  <a:srgbClr val="000000"/>
                </a:solidFill>
                <a:latin typeface="Constantia"/>
              </a:rPr>
              <a:t>   </a:t>
            </a:r>
            <a:r>
              <a:rPr lang="en-US" sz="2600">
                <a:solidFill>
                  <a:srgbClr val="000000"/>
                </a:solidFill>
                <a:latin typeface="Constantia"/>
              </a:rPr>
              <a:t>based upon Army requirements</a:t>
            </a:r>
            <a:endParaRPr/>
          </a:p>
          <a:p>
            <a:pPr>
              <a:lnSpc>
                <a:spcPct val="100000"/>
              </a:lnSpc>
            </a:pPr>
            <a:endParaRPr/>
          </a:p>
          <a:p>
            <a:pPr>
              <a:lnSpc>
                <a:spcPct val="100000"/>
              </a:lnSpc>
              <a:buFont typeface="Arial"/>
              <a:buChar char="•"/>
            </a:pPr>
            <a:r>
              <a:rPr lang="en-US" sz="2600">
                <a:solidFill>
                  <a:srgbClr val="000000"/>
                </a:solidFill>
                <a:latin typeface="Constantia"/>
              </a:rPr>
              <a:t> </a:t>
            </a:r>
            <a:r>
              <a:rPr lang="en-US" sz="2600">
                <a:solidFill>
                  <a:srgbClr val="000000"/>
                </a:solidFill>
                <a:latin typeface="Constantia"/>
              </a:rPr>
              <a:t>OSD NCCP (Network Communications Capabilities Program) funding to investigate joint services need for MIDR</a:t>
            </a:r>
            <a:endParaRPr/>
          </a:p>
          <a:p>
            <a:pPr>
              <a:lnSpc>
                <a:spcPct val="100000"/>
              </a:lnSpc>
            </a:pPr>
            <a:endParaRPr/>
          </a:p>
          <a:p>
            <a:pPr>
              <a:lnSpc>
                <a:spcPct val="100000"/>
              </a:lnSpc>
              <a:buFont typeface="Arial"/>
              <a:buChar char="•"/>
            </a:pPr>
            <a:r>
              <a:rPr lang="en-US" sz="2600">
                <a:solidFill>
                  <a:srgbClr val="000000"/>
                </a:solidFill>
                <a:latin typeface="Constantia"/>
              </a:rPr>
              <a:t> </a:t>
            </a:r>
            <a:r>
              <a:rPr lang="en-US" sz="2600">
                <a:solidFill>
                  <a:srgbClr val="000000"/>
                </a:solidFill>
                <a:latin typeface="Constantia"/>
              </a:rPr>
              <a:t>QUEST is funding Professor Mario Gerla at UCLA to help with aspects of IMR</a:t>
            </a:r>
            <a:endParaRPr/>
          </a:p>
          <a:p>
            <a:pPr>
              <a:lnSpc>
                <a:spcPct val="100000"/>
              </a:lnSpc>
            </a:pPr>
            <a:endParaRPr/>
          </a:p>
        </p:txBody>
      </p:sp>
      <p:pic>
        <p:nvPicPr>
          <p:cNvPr descr="" id="162" name="Picture 2"/>
          <p:cNvPicPr/>
          <p:nvPr/>
        </p:nvPicPr>
        <p:blipFill>
          <a:blip r:embed="rId1"/>
          <a:stretch>
            <a:fillRect/>
          </a:stretch>
        </p:blipFill>
        <p:spPr>
          <a:xfrm>
            <a:off x="762120" y="5943600"/>
            <a:ext cx="753840" cy="801360"/>
          </a:xfrm>
          <a:prstGeom prst="rect">
            <a:avLst/>
          </a:prstGeom>
        </p:spPr>
      </p:pic>
      <p:pic>
        <p:nvPicPr>
          <p:cNvPr descr="" id="163" name="Picture 4"/>
          <p:cNvPicPr/>
          <p:nvPr/>
        </p:nvPicPr>
        <p:blipFill>
          <a:blip r:embed="rId2"/>
          <a:stretch>
            <a:fillRect/>
          </a:stretch>
        </p:blipFill>
        <p:spPr>
          <a:xfrm>
            <a:off x="2133720" y="6095880"/>
            <a:ext cx="923400" cy="587160"/>
          </a:xfrm>
          <a:prstGeom prst="rect">
            <a:avLst/>
          </a:prstGeom>
        </p:spPr>
      </p:pic>
      <p:pic>
        <p:nvPicPr>
          <p:cNvPr descr="" id="164" name="Picture 3"/>
          <p:cNvPicPr/>
          <p:nvPr/>
        </p:nvPicPr>
        <p:blipFill>
          <a:blip r:embed="rId3"/>
          <a:stretch>
            <a:fillRect/>
          </a:stretch>
        </p:blipFill>
        <p:spPr>
          <a:xfrm>
            <a:off x="3733920" y="5860800"/>
            <a:ext cx="914040" cy="874440"/>
          </a:xfrm>
          <a:prstGeom prst="rect">
            <a:avLst/>
          </a:prstGeom>
        </p:spPr>
      </p:pic>
      <p:pic>
        <p:nvPicPr>
          <p:cNvPr descr="" id="165" name="Picture 2"/>
          <p:cNvPicPr/>
          <p:nvPr/>
        </p:nvPicPr>
        <p:blipFill>
          <a:blip r:embed="rId4"/>
          <a:stretch>
            <a:fillRect/>
          </a:stretch>
        </p:blipFill>
        <p:spPr>
          <a:xfrm>
            <a:off x="5181480" y="6084720"/>
            <a:ext cx="3528720" cy="772920"/>
          </a:xfrm>
          <a:prstGeom prst="rect">
            <a:avLst/>
          </a:prstGeom>
        </p:spPr>
      </p:pic>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TextShape 1"/>
          <p:cNvSpPr txBox="1"/>
          <p:nvPr/>
        </p:nvSpPr>
        <p:spPr>
          <a:xfrm>
            <a:off x="457200" y="704160"/>
            <a:ext cx="8229240" cy="1142640"/>
          </a:xfrm>
          <a:prstGeom prst="rect">
            <a:avLst/>
          </a:prstGeom>
        </p:spPr>
        <p:txBody>
          <a:bodyPr anchor="b" bIns="0" lIns="0" rIns="0" tIns="45000"/>
          <a:p>
            <a:pPr algn="ctr">
              <a:lnSpc>
                <a:spcPct val="100000"/>
              </a:lnSpc>
            </a:pPr>
            <a:r>
              <a:rPr lang="en-US" sz="4400">
                <a:solidFill>
                  <a:srgbClr val="04617b"/>
                </a:solidFill>
                <a:latin typeface="Calibri"/>
              </a:rPr>
              <a:t>Inter-domain routing mobility (IDRM)</a:t>
            </a:r>
            <a:r>
              <a:rPr lang="en-US" sz="5000">
                <a:solidFill>
                  <a:srgbClr val="04617b"/>
                </a:solidFill>
                <a:latin typeface="Calibri"/>
              </a:rPr>
              <a:t>
</a:t>
            </a:r>
            <a:endParaRPr/>
          </a:p>
        </p:txBody>
      </p:sp>
      <p:sp>
        <p:nvSpPr>
          <p:cNvPr id="167" name="TextShape 2"/>
          <p:cNvSpPr txBox="1"/>
          <p:nvPr/>
        </p:nvSpPr>
        <p:spPr>
          <a:xfrm>
            <a:off x="457200" y="1935360"/>
            <a:ext cx="8229240" cy="4388760"/>
          </a:xfrm>
          <a:prstGeom prst="rect">
            <a:avLst/>
          </a:prstGeom>
        </p:spPr>
        <p:txBody>
          <a:bodyPr bIns="45000" lIns="90000" rIns="90000" tIns="45000"/>
          <a:p>
            <a:pPr>
              <a:lnSpc>
                <a:spcPct val="100000"/>
              </a:lnSpc>
              <a:buSzPct val="95000"/>
              <a:buFont typeface="Arial"/>
              <a:buChar char="•"/>
            </a:pPr>
            <a:r>
              <a:rPr lang="en-US" sz="2400">
                <a:solidFill>
                  <a:srgbClr val="000000"/>
                </a:solidFill>
                <a:latin typeface="Constantia"/>
              </a:rPr>
              <a:t>IMR will enable inter-domain routing for MANETs</a:t>
            </a:r>
            <a:endParaRPr/>
          </a:p>
          <a:p>
            <a:pPr lvl="1">
              <a:lnSpc>
                <a:spcPct val="100000"/>
              </a:lnSpc>
              <a:buSzPct val="85000"/>
              <a:buFont typeface="Arial"/>
              <a:buChar char="•"/>
            </a:pPr>
            <a:r>
              <a:rPr lang="en-US" sz="2400">
                <a:solidFill>
                  <a:srgbClr val="000000"/>
                </a:solidFill>
                <a:latin typeface="Constantia"/>
              </a:rPr>
              <a:t>Still allows domain control of its own routing policy</a:t>
            </a:r>
            <a:endParaRPr/>
          </a:p>
          <a:p>
            <a:pPr>
              <a:lnSpc>
                <a:spcPct val="100000"/>
              </a:lnSpc>
              <a:buSzPct val="95000"/>
              <a:buFont typeface="Arial"/>
              <a:buChar char="•"/>
            </a:pPr>
            <a:r>
              <a:rPr lang="en-US" sz="2400">
                <a:solidFill>
                  <a:srgbClr val="000000"/>
                </a:solidFill>
                <a:latin typeface="Constantia"/>
              </a:rPr>
              <a:t>Each domain will have one (or more) gateway(s)</a:t>
            </a:r>
            <a:endParaRPr/>
          </a:p>
          <a:p>
            <a:pPr lvl="1">
              <a:lnSpc>
                <a:spcPct val="100000"/>
              </a:lnSpc>
              <a:buSzPct val="85000"/>
              <a:buFont typeface="Arial"/>
              <a:buChar char="•"/>
            </a:pPr>
            <a:r>
              <a:rPr lang="en-US" sz="2400">
                <a:solidFill>
                  <a:srgbClr val="000000"/>
                </a:solidFill>
                <a:latin typeface="Constantia"/>
              </a:rPr>
              <a:t>The gateway will run an IGP (ie, AODV, DSDV, etc.) and IMR protocol</a:t>
            </a:r>
            <a:endParaRPr/>
          </a:p>
          <a:p>
            <a:pPr lvl="1">
              <a:lnSpc>
                <a:spcPct val="100000"/>
              </a:lnSpc>
              <a:buSzPct val="85000"/>
              <a:buFont typeface="Arial"/>
              <a:buChar char="•"/>
            </a:pPr>
            <a:r>
              <a:rPr lang="en-US" sz="2400">
                <a:solidFill>
                  <a:srgbClr val="000000"/>
                </a:solidFill>
                <a:latin typeface="Constantia"/>
              </a:rPr>
              <a:t>Gateway has knowledge and connectivity of other domain’s gateways</a:t>
            </a:r>
            <a:endParaRPr/>
          </a:p>
          <a:p>
            <a:pPr lvl="1">
              <a:lnSpc>
                <a:spcPct val="100000"/>
              </a:lnSpc>
              <a:buSzPct val="85000"/>
              <a:buFont typeface="Arial"/>
              <a:buChar char="•"/>
            </a:pPr>
            <a:r>
              <a:rPr lang="en-US" sz="2400">
                <a:solidFill>
                  <a:srgbClr val="000000"/>
                </a:solidFill>
                <a:latin typeface="Constantia"/>
              </a:rPr>
              <a:t>They bridge technology seams between MANETs at physical, MAC, or protocol translation (ie., run multiple radio technologies)</a:t>
            </a:r>
            <a:endParaRPr/>
          </a:p>
          <a:p>
            <a:pPr lvl="1">
              <a:lnSpc>
                <a:spcPct val="100000"/>
              </a:lnSpc>
              <a:buSzPct val="85000"/>
              <a:buFont typeface="Arial"/>
              <a:buChar char="•"/>
            </a:pPr>
            <a:r>
              <a:rPr lang="en-US" sz="2400">
                <a:solidFill>
                  <a:srgbClr val="000000"/>
                </a:solidFill>
                <a:latin typeface="Constantia"/>
              </a:rPr>
              <a:t>It supports internal gateway selection and detects network splits and merges</a:t>
            </a:r>
            <a:endParaRPr/>
          </a:p>
          <a:p>
            <a:pPr>
              <a:lnSpc>
                <a:spcPct val="100000"/>
              </a:lnSpc>
            </a:pPr>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TextShape 1"/>
          <p:cNvSpPr txBox="1"/>
          <p:nvPr/>
        </p:nvSpPr>
        <p:spPr>
          <a:xfrm>
            <a:off x="457200" y="704160"/>
            <a:ext cx="8229240" cy="1142640"/>
          </a:xfrm>
          <a:prstGeom prst="rect">
            <a:avLst/>
          </a:prstGeom>
        </p:spPr>
        <p:txBody>
          <a:bodyPr anchor="b" bIns="0" lIns="0" rIns="0" tIns="45000"/>
          <a:p>
            <a:pPr algn="ctr">
              <a:lnSpc>
                <a:spcPct val="100000"/>
              </a:lnSpc>
            </a:pPr>
            <a:r>
              <a:rPr lang="en-US" sz="5000">
                <a:solidFill>
                  <a:srgbClr val="04617b"/>
                </a:solidFill>
                <a:latin typeface="Calibri"/>
              </a:rPr>
              <a:t>IDRM functionality</a:t>
            </a:r>
            <a:endParaRPr/>
          </a:p>
        </p:txBody>
      </p:sp>
      <p:sp>
        <p:nvSpPr>
          <p:cNvPr id="169" name="TextShape 2"/>
          <p:cNvSpPr txBox="1"/>
          <p:nvPr/>
        </p:nvSpPr>
        <p:spPr>
          <a:xfrm>
            <a:off x="457200" y="1935360"/>
            <a:ext cx="8229240" cy="4388760"/>
          </a:xfrm>
          <a:prstGeom prst="rect">
            <a:avLst/>
          </a:prstGeom>
        </p:spPr>
        <p:txBody>
          <a:bodyPr bIns="45000" lIns="90000" rIns="90000" tIns="45000"/>
          <a:p>
            <a:pPr>
              <a:lnSpc>
                <a:spcPct val="100000"/>
              </a:lnSpc>
              <a:buSzPct val="95000"/>
              <a:buFont typeface="Arial"/>
              <a:buChar char="•"/>
            </a:pPr>
            <a:r>
              <a:rPr lang="en-US" sz="1600">
                <a:solidFill>
                  <a:srgbClr val="000000"/>
                </a:solidFill>
                <a:latin typeface="Constantia"/>
              </a:rPr>
              <a:t>Handling domain-level topology changes</a:t>
            </a:r>
            <a:endParaRPr/>
          </a:p>
          <a:p>
            <a:pPr lvl="1">
              <a:lnSpc>
                <a:spcPct val="100000"/>
              </a:lnSpc>
              <a:buSzPct val="85000"/>
              <a:buFont typeface="Arial"/>
              <a:buChar char="•"/>
            </a:pPr>
            <a:r>
              <a:rPr lang="en-US" sz="1600">
                <a:solidFill>
                  <a:srgbClr val="000000"/>
                </a:solidFill>
                <a:latin typeface="Constantia"/>
              </a:rPr>
              <a:t>Gateways maintain a soft state by periodically sending beacons to each other</a:t>
            </a:r>
            <a:endParaRPr/>
          </a:p>
          <a:p>
            <a:pPr lvl="1">
              <a:lnSpc>
                <a:spcPct val="100000"/>
              </a:lnSpc>
              <a:buSzPct val="85000"/>
              <a:buFont typeface="Arial"/>
              <a:buChar char="•"/>
            </a:pPr>
            <a:r>
              <a:rPr lang="en-US" sz="1600">
                <a:solidFill>
                  <a:srgbClr val="000000"/>
                </a:solidFill>
                <a:latin typeface="Constantia"/>
              </a:rPr>
              <a:t>After a partition is detected, gateways in same partition should generate a new MANET ID (domain)</a:t>
            </a:r>
            <a:endParaRPr/>
          </a:p>
          <a:p>
            <a:pPr lvl="1">
              <a:lnSpc>
                <a:spcPct val="100000"/>
              </a:lnSpc>
              <a:buSzPct val="85000"/>
              <a:buFont typeface="Arial"/>
              <a:buChar char="•"/>
            </a:pPr>
            <a:r>
              <a:rPr lang="en-US" sz="1600">
                <a:solidFill>
                  <a:srgbClr val="000000"/>
                </a:solidFill>
                <a:latin typeface="Constantia"/>
              </a:rPr>
              <a:t>A pseudo random number generator is used using IDs of all gateways to limit gateway ID collisions</a:t>
            </a:r>
            <a:endParaRPr/>
          </a:p>
          <a:p>
            <a:pPr>
              <a:lnSpc>
                <a:spcPct val="100000"/>
              </a:lnSpc>
              <a:buSzPct val="95000"/>
              <a:buFont typeface="Arial"/>
              <a:buChar char="•"/>
            </a:pPr>
            <a:r>
              <a:rPr lang="en-US" sz="1600">
                <a:solidFill>
                  <a:srgbClr val="000000"/>
                </a:solidFill>
                <a:latin typeface="Constantia"/>
              </a:rPr>
              <a:t>Membership announcement and management</a:t>
            </a:r>
            <a:endParaRPr/>
          </a:p>
          <a:p>
            <a:pPr lvl="1">
              <a:lnSpc>
                <a:spcPct val="100000"/>
              </a:lnSpc>
              <a:buSzPct val="85000"/>
              <a:buFont typeface="Arial"/>
              <a:buChar char="•"/>
            </a:pPr>
            <a:r>
              <a:rPr lang="en-US" sz="1600">
                <a:solidFill>
                  <a:srgbClr val="000000"/>
                </a:solidFill>
                <a:latin typeface="Constantia"/>
              </a:rPr>
              <a:t>In addition to MANET ID generation, the gateway will collect the IDs of all the nodes in it’s MANET for advertisement to other domains</a:t>
            </a:r>
            <a:endParaRPr/>
          </a:p>
          <a:p>
            <a:pPr lvl="1">
              <a:lnSpc>
                <a:spcPct val="100000"/>
              </a:lnSpc>
              <a:buSzPct val="85000"/>
              <a:buFont typeface="Arial"/>
              <a:buChar char="•"/>
            </a:pPr>
            <a:r>
              <a:rPr lang="en-US" sz="1600">
                <a:solidFill>
                  <a:srgbClr val="000000"/>
                </a:solidFill>
                <a:latin typeface="Constantia"/>
              </a:rPr>
              <a:t>The membership list can be just a plain membership digest for smaller domains less than a 1000</a:t>
            </a:r>
            <a:endParaRPr/>
          </a:p>
          <a:p>
            <a:pPr lvl="1">
              <a:lnSpc>
                <a:spcPct val="100000"/>
              </a:lnSpc>
              <a:buSzPct val="85000"/>
              <a:buFont typeface="Arial"/>
              <a:buChar char="•"/>
            </a:pPr>
            <a:r>
              <a:rPr lang="en-US" sz="1600">
                <a:solidFill>
                  <a:srgbClr val="000000"/>
                </a:solidFill>
                <a:latin typeface="Constantia"/>
              </a:rPr>
              <a:t>For larger domains a more scalable solution based on bloom filters is used</a:t>
            </a:r>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TextShape 1"/>
          <p:cNvSpPr txBox="1"/>
          <p:nvPr/>
        </p:nvSpPr>
        <p:spPr>
          <a:xfrm>
            <a:off x="457200" y="704160"/>
            <a:ext cx="8229240" cy="1142640"/>
          </a:xfrm>
          <a:prstGeom prst="rect">
            <a:avLst/>
          </a:prstGeom>
        </p:spPr>
        <p:txBody>
          <a:bodyPr anchor="b" bIns="0" lIns="0" rIns="0" tIns="45000"/>
          <a:p>
            <a:pPr algn="ctr">
              <a:lnSpc>
                <a:spcPct val="100000"/>
              </a:lnSpc>
            </a:pPr>
            <a:r>
              <a:rPr lang="en-US" sz="5000">
                <a:solidFill>
                  <a:srgbClr val="04617b"/>
                </a:solidFill>
                <a:latin typeface="Calibri"/>
              </a:rPr>
              <a:t>IDRM functionality continued</a:t>
            </a:r>
            <a:endParaRPr/>
          </a:p>
        </p:txBody>
      </p:sp>
      <p:sp>
        <p:nvSpPr>
          <p:cNvPr id="171" name="TextShape 2"/>
          <p:cNvSpPr txBox="1"/>
          <p:nvPr/>
        </p:nvSpPr>
        <p:spPr>
          <a:xfrm>
            <a:off x="457200" y="1935360"/>
            <a:ext cx="8229240" cy="4388760"/>
          </a:xfrm>
          <a:prstGeom prst="rect">
            <a:avLst/>
          </a:prstGeom>
        </p:spPr>
        <p:txBody>
          <a:bodyPr bIns="45000" lIns="90000" rIns="90000" tIns="45000"/>
          <a:p>
            <a:pPr>
              <a:lnSpc>
                <a:spcPct val="100000"/>
              </a:lnSpc>
              <a:buSzPct val="95000"/>
              <a:buFont typeface="Arial"/>
              <a:buChar char="•"/>
            </a:pPr>
            <a:r>
              <a:rPr lang="en-US" sz="2600">
                <a:solidFill>
                  <a:srgbClr val="000000"/>
                </a:solidFill>
                <a:latin typeface="Constantia"/>
              </a:rPr>
              <a:t>Policy support</a:t>
            </a:r>
            <a:endParaRPr/>
          </a:p>
          <a:p>
            <a:pPr lvl="1">
              <a:lnSpc>
                <a:spcPct val="100000"/>
              </a:lnSpc>
              <a:buSzPct val="85000"/>
              <a:buFont typeface="Arial"/>
              <a:buChar char="•"/>
            </a:pPr>
            <a:r>
              <a:rPr lang="en-US" sz="2400">
                <a:solidFill>
                  <a:srgbClr val="000000"/>
                </a:solidFill>
                <a:latin typeface="Constantia"/>
              </a:rPr>
              <a:t>Inter-domain routing policy similar to BGP, using path vector routing</a:t>
            </a:r>
            <a:endParaRPr/>
          </a:p>
          <a:p>
            <a:pPr lvl="1">
              <a:lnSpc>
                <a:spcPct val="100000"/>
              </a:lnSpc>
              <a:buSzPct val="85000"/>
              <a:buFont typeface="Arial"/>
              <a:buChar char="•"/>
            </a:pPr>
            <a:r>
              <a:rPr lang="en-US" sz="2400">
                <a:solidFill>
                  <a:srgbClr val="000000"/>
                </a:solidFill>
                <a:latin typeface="Constantia"/>
              </a:rPr>
              <a:t>Administrator can still enforce next-hop-based policy routing</a:t>
            </a:r>
            <a:endParaRPr/>
          </a:p>
          <a:p>
            <a:pPr>
              <a:lnSpc>
                <a:spcPct val="100000"/>
              </a:lnSpc>
              <a:buSzPct val="95000"/>
              <a:buFont typeface="Arial"/>
              <a:buChar char="•"/>
            </a:pPr>
            <a:r>
              <a:rPr lang="en-US" sz="2600">
                <a:solidFill>
                  <a:srgbClr val="000000"/>
                </a:solidFill>
                <a:latin typeface="Constantia"/>
              </a:rPr>
              <a:t>Data plane operations</a:t>
            </a:r>
            <a:endParaRPr/>
          </a:p>
          <a:p>
            <a:pPr lvl="1">
              <a:lnSpc>
                <a:spcPct val="100000"/>
              </a:lnSpc>
              <a:buSzPct val="85000"/>
              <a:buFont typeface="Arial"/>
              <a:buChar char="•"/>
            </a:pPr>
            <a:r>
              <a:rPr lang="en-US" sz="2400">
                <a:solidFill>
                  <a:srgbClr val="000000"/>
                </a:solidFill>
                <a:latin typeface="Constantia"/>
              </a:rPr>
              <a:t>When a node sends packets destined for an external domain, it sends them to the reachable intra-domain gateway</a:t>
            </a:r>
            <a:endParaRPr/>
          </a:p>
          <a:p>
            <a:pPr lvl="1">
              <a:lnSpc>
                <a:spcPct val="100000"/>
              </a:lnSpc>
              <a:buSzPct val="85000"/>
              <a:buFont typeface="Arial"/>
              <a:buChar char="•"/>
            </a:pPr>
            <a:r>
              <a:rPr lang="en-US" sz="2400">
                <a:solidFill>
                  <a:srgbClr val="000000"/>
                </a:solidFill>
                <a:latin typeface="Constantia"/>
              </a:rPr>
              <a:t>The gateway sends the packet to the destination gateway where the destination node resides</a:t>
            </a:r>
            <a:endParaRPr/>
          </a:p>
          <a:p>
            <a:pPr lvl="1">
              <a:lnSpc>
                <a:spcPct val="100000"/>
              </a:lnSpc>
              <a:buSzPct val="85000"/>
              <a:buFont typeface="Arial"/>
              <a:buChar char="•"/>
            </a:pPr>
            <a:r>
              <a:rPr lang="en-US" sz="2400">
                <a:solidFill>
                  <a:srgbClr val="000000"/>
                </a:solidFill>
                <a:latin typeface="Constantia"/>
              </a:rPr>
              <a:t>If for some reason the destination is unreachable, the IMR doesn’t provide feedback so it doesn’t generate unnecessary traffic</a:t>
            </a:r>
            <a:endParaRPr/>
          </a:p>
          <a:p>
            <a:pPr>
              <a:lnSpc>
                <a:spcPct val="100000"/>
              </a:lnSpc>
            </a:pPr>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TextShape 1"/>
          <p:cNvSpPr txBox="1"/>
          <p:nvPr/>
        </p:nvSpPr>
        <p:spPr>
          <a:xfrm>
            <a:off x="457200" y="704160"/>
            <a:ext cx="8229240" cy="1142640"/>
          </a:xfrm>
          <a:prstGeom prst="rect">
            <a:avLst/>
          </a:prstGeom>
        </p:spPr>
        <p:txBody>
          <a:bodyPr anchor="b" bIns="0" lIns="0" rIns="0" tIns="45000"/>
          <a:p>
            <a:pPr algn="ctr">
              <a:lnSpc>
                <a:spcPct val="100000"/>
              </a:lnSpc>
            </a:pPr>
            <a:r>
              <a:rPr lang="en-US" sz="5000">
                <a:solidFill>
                  <a:srgbClr val="04617b"/>
                </a:solidFill>
                <a:latin typeface="Calibri"/>
              </a:rPr>
              <a:t>More IDRM functionality </a:t>
            </a:r>
            <a:endParaRPr/>
          </a:p>
        </p:txBody>
      </p:sp>
      <p:sp>
        <p:nvSpPr>
          <p:cNvPr id="173" name="TextShape 2"/>
          <p:cNvSpPr txBox="1"/>
          <p:nvPr/>
        </p:nvSpPr>
        <p:spPr>
          <a:xfrm>
            <a:off x="457200" y="1935360"/>
            <a:ext cx="8229240" cy="4388760"/>
          </a:xfrm>
          <a:prstGeom prst="rect">
            <a:avLst/>
          </a:prstGeom>
        </p:spPr>
        <p:txBody>
          <a:bodyPr bIns="45000" lIns="90000" rIns="90000" tIns="45000"/>
          <a:p>
            <a:pPr>
              <a:lnSpc>
                <a:spcPct val="100000"/>
              </a:lnSpc>
              <a:buSzPct val="95000"/>
              <a:buFont typeface="Arial"/>
              <a:buChar char="•"/>
            </a:pPr>
            <a:r>
              <a:rPr lang="en-US" sz="2800">
                <a:solidFill>
                  <a:srgbClr val="000000"/>
                </a:solidFill>
                <a:latin typeface="Constantia"/>
              </a:rPr>
              <a:t>Three types of nodes: Normal, Gateway, Gateway Candidate</a:t>
            </a:r>
            <a:endParaRPr/>
          </a:p>
          <a:p>
            <a:pPr>
              <a:lnSpc>
                <a:spcPct val="100000"/>
              </a:lnSpc>
              <a:buSzPct val="95000"/>
              <a:buFont typeface="Arial"/>
              <a:buChar char="•"/>
            </a:pPr>
            <a:r>
              <a:rPr lang="en-US" sz="2800">
                <a:solidFill>
                  <a:srgbClr val="000000"/>
                </a:solidFill>
                <a:latin typeface="Constantia"/>
              </a:rPr>
              <a:t>IMR info message is beaconed between all the Gateways and Gateway Candidates.  Normal Nodes do not hear this message.</a:t>
            </a:r>
            <a:endParaRPr/>
          </a:p>
          <a:p>
            <a:pPr>
              <a:lnSpc>
                <a:spcPct val="100000"/>
              </a:lnSpc>
              <a:buSzPct val="95000"/>
              <a:buFont typeface="Arial"/>
              <a:buChar char="•"/>
            </a:pPr>
            <a:r>
              <a:rPr lang="en-US" sz="2800">
                <a:solidFill>
                  <a:srgbClr val="000000"/>
                </a:solidFill>
                <a:latin typeface="Constantia"/>
              </a:rPr>
              <a:t>Each Gateway Candidate announces the number of neighbors (currently one hop) it has via IMR info message</a:t>
            </a:r>
            <a:endParaRPr/>
          </a:p>
          <a:p>
            <a:pPr>
              <a:lnSpc>
                <a:spcPct val="100000"/>
              </a:lnSpc>
              <a:buSzPct val="95000"/>
              <a:buFont typeface="Arial"/>
              <a:buChar char="•"/>
            </a:pPr>
            <a:r>
              <a:rPr lang="en-US" sz="2800">
                <a:solidFill>
                  <a:srgbClr val="000000"/>
                </a:solidFill>
                <a:latin typeface="Constantia"/>
              </a:rPr>
              <a:t>The Gateway Candidate with the most neighbors will be elected the new active Gateway</a:t>
            </a:r>
            <a:endParaRPr/>
          </a:p>
          <a:p>
            <a:pPr>
              <a:lnSpc>
                <a:spcPct val="100000"/>
              </a:lnSpc>
            </a:pPr>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TextShape 1"/>
          <p:cNvSpPr txBox="1"/>
          <p:nvPr/>
        </p:nvSpPr>
        <p:spPr>
          <a:xfrm>
            <a:off x="457200" y="704160"/>
            <a:ext cx="8229240" cy="1142640"/>
          </a:xfrm>
          <a:prstGeom prst="rect">
            <a:avLst/>
          </a:prstGeom>
        </p:spPr>
        <p:txBody>
          <a:bodyPr anchor="b" bIns="0" lIns="0" rIns="0" tIns="45000"/>
          <a:p>
            <a:pPr algn="ctr">
              <a:lnSpc>
                <a:spcPct val="100000"/>
              </a:lnSpc>
            </a:pPr>
            <a:r>
              <a:rPr lang="en-US" sz="5000">
                <a:solidFill>
                  <a:srgbClr val="04617b"/>
                </a:solidFill>
                <a:latin typeface="Calibri"/>
              </a:rPr>
              <a:t>Bloom Filter routing (IDRM)</a:t>
            </a:r>
            <a:endParaRPr/>
          </a:p>
        </p:txBody>
      </p:sp>
      <p:sp>
        <p:nvSpPr>
          <p:cNvPr id="175" name="TextShape 2"/>
          <p:cNvSpPr txBox="1"/>
          <p:nvPr/>
        </p:nvSpPr>
        <p:spPr>
          <a:xfrm>
            <a:off x="457200" y="1935360"/>
            <a:ext cx="8229240" cy="4388760"/>
          </a:xfrm>
          <a:prstGeom prst="rect">
            <a:avLst/>
          </a:prstGeom>
        </p:spPr>
        <p:txBody>
          <a:bodyPr bIns="45000" lIns="90000" rIns="90000" tIns="45000"/>
          <a:p>
            <a:pPr>
              <a:lnSpc>
                <a:spcPct val="100000"/>
              </a:lnSpc>
              <a:buSzPct val="95000"/>
              <a:buFont typeface="Arial"/>
              <a:buChar char="•"/>
            </a:pPr>
            <a:r>
              <a:rPr lang="en-US">
                <a:solidFill>
                  <a:srgbClr val="000000"/>
                </a:solidFill>
                <a:latin typeface="Constantia"/>
              </a:rPr>
              <a:t>A bloom filter (BF) is a method for representing a set of </a:t>
            </a:r>
            <a:r>
              <a:rPr i="1" lang="en-US">
                <a:solidFill>
                  <a:srgbClr val="000000"/>
                </a:solidFill>
                <a:latin typeface="Constantia"/>
              </a:rPr>
              <a:t>n </a:t>
            </a:r>
            <a:r>
              <a:rPr lang="en-US">
                <a:solidFill>
                  <a:srgbClr val="000000"/>
                </a:solidFill>
                <a:latin typeface="Constantia"/>
              </a:rPr>
              <a:t> elements in a compact data structure which allows for membership queries</a:t>
            </a:r>
            <a:endParaRPr/>
          </a:p>
          <a:p>
            <a:pPr>
              <a:lnSpc>
                <a:spcPct val="100000"/>
              </a:lnSpc>
              <a:buSzPct val="95000"/>
              <a:buFont typeface="Arial"/>
              <a:buChar char="•"/>
            </a:pPr>
            <a:r>
              <a:rPr lang="en-US">
                <a:solidFill>
                  <a:srgbClr val="000000"/>
                </a:solidFill>
                <a:latin typeface="Constantia"/>
              </a:rPr>
              <a:t>Solves current IP aggregation issue (where prefix based schema in BGP not viable to properly aggregate IP addresses in MANET)</a:t>
            </a:r>
            <a:endParaRPr/>
          </a:p>
          <a:p>
            <a:pPr>
              <a:lnSpc>
                <a:spcPct val="100000"/>
              </a:lnSpc>
              <a:buSzPct val="95000"/>
              <a:buFont typeface="Arial"/>
              <a:buChar char="•"/>
            </a:pPr>
            <a:r>
              <a:rPr lang="en-US">
                <a:solidFill>
                  <a:srgbClr val="000000"/>
                </a:solidFill>
                <a:latin typeface="Constantia"/>
              </a:rPr>
              <a:t>Each MANET generates one bloom filter of all members</a:t>
            </a:r>
            <a:endParaRPr/>
          </a:p>
          <a:p>
            <a:pPr>
              <a:lnSpc>
                <a:spcPct val="100000"/>
              </a:lnSpc>
              <a:buSzPct val="95000"/>
              <a:buFont typeface="Arial"/>
              <a:buChar char="•"/>
            </a:pPr>
            <a:r>
              <a:rPr lang="en-US">
                <a:solidFill>
                  <a:srgbClr val="000000"/>
                </a:solidFill>
                <a:latin typeface="Constantia"/>
              </a:rPr>
              <a:t>MANETs exchange bloom filters with each other</a:t>
            </a:r>
            <a:endParaRPr/>
          </a:p>
          <a:p>
            <a:pPr>
              <a:lnSpc>
                <a:spcPct val="100000"/>
              </a:lnSpc>
              <a:buSzPct val="95000"/>
              <a:buFont typeface="Arial"/>
              <a:buChar char="•"/>
            </a:pPr>
            <a:r>
              <a:rPr lang="en-US">
                <a:solidFill>
                  <a:srgbClr val="000000"/>
                </a:solidFill>
                <a:latin typeface="Constantia"/>
              </a:rPr>
              <a:t>BF has two functions</a:t>
            </a:r>
            <a:endParaRPr/>
          </a:p>
          <a:p>
            <a:pPr lvl="1">
              <a:lnSpc>
                <a:spcPct val="100000"/>
              </a:lnSpc>
              <a:buSzPct val="85000"/>
              <a:buFont typeface="Arial"/>
              <a:buChar char="•"/>
            </a:pPr>
            <a:r>
              <a:rPr lang="en-US" sz="1600">
                <a:solidFill>
                  <a:srgbClr val="000000"/>
                </a:solidFill>
                <a:latin typeface="Constantia"/>
              </a:rPr>
              <a:t>constructBF: inserts the member's IP address into  the BF in his group</a:t>
            </a:r>
            <a:endParaRPr/>
          </a:p>
          <a:p>
            <a:pPr lvl="1">
              <a:lnSpc>
                <a:spcPct val="100000"/>
              </a:lnSpc>
              <a:buSzPct val="85000"/>
              <a:buFont typeface="Arial"/>
              <a:buChar char="•"/>
            </a:pPr>
            <a:r>
              <a:rPr lang="en-US" sz="1600">
                <a:solidFill>
                  <a:srgbClr val="000000"/>
                </a:solidFill>
                <a:latin typeface="Constantia"/>
              </a:rPr>
              <a:t>Bfcontain: returns TRUE or FALSE to decide if a IP exists in this BF or not</a:t>
            </a:r>
            <a:endParaRPr/>
          </a:p>
          <a:p>
            <a:pPr>
              <a:lnSpc>
                <a:spcPct val="100000"/>
              </a:lnSpc>
              <a:buSzPct val="95000"/>
              <a:buFont typeface="Arial"/>
              <a:buChar char="•"/>
            </a:pPr>
            <a:r>
              <a:rPr lang="en-US">
                <a:solidFill>
                  <a:srgbClr val="000000"/>
                </a:solidFill>
                <a:latin typeface="Constantia"/>
              </a:rPr>
              <a:t>The BF is helpful for the scalability.  Since we cannot use the traditional IP prefix to identify and digest each group, the BF is a good substitute to work as the group ID and member digest</a:t>
            </a:r>
            <a:endParaRPr/>
          </a:p>
          <a:p>
            <a:pPr>
              <a:lnSpc>
                <a:spcPct val="100000"/>
              </a:lnSpc>
            </a:pPr>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6" name="TextShape 1"/>
          <p:cNvSpPr txBox="1"/>
          <p:nvPr/>
        </p:nvSpPr>
        <p:spPr>
          <a:xfrm>
            <a:off x="457200" y="704160"/>
            <a:ext cx="8229240" cy="1142640"/>
          </a:xfrm>
          <a:prstGeom prst="rect">
            <a:avLst/>
          </a:prstGeom>
        </p:spPr>
        <p:txBody>
          <a:bodyPr anchor="b" bIns="0" lIns="0" rIns="0" tIns="45000"/>
          <a:p>
            <a:pPr algn="ctr">
              <a:lnSpc>
                <a:spcPct val="100000"/>
              </a:lnSpc>
            </a:pPr>
            <a:r>
              <a:rPr lang="en-US" sz="5000">
                <a:solidFill>
                  <a:srgbClr val="04617b"/>
                </a:solidFill>
                <a:latin typeface="Calibri"/>
              </a:rPr>
              <a:t>Think of id1, id2…. As network prefixes</a:t>
            </a:r>
            <a:endParaRPr/>
          </a:p>
        </p:txBody>
      </p:sp>
      <p:sp>
        <p:nvSpPr>
          <p:cNvPr id="177" name="TextShape 2"/>
          <p:cNvSpPr txBox="1"/>
          <p:nvPr/>
        </p:nvSpPr>
        <p:spPr>
          <a:xfrm>
            <a:off x="457200" y="1935360"/>
            <a:ext cx="8229240" cy="4388760"/>
          </a:xfrm>
          <a:prstGeom prst="rect">
            <a:avLst/>
          </a:prstGeom>
        </p:spPr>
        <p:txBody>
          <a:bodyPr bIns="45000" lIns="90000" rIns="90000" tIns="45000"/>
          <a:p>
            <a:pPr>
              <a:lnSpc>
                <a:spcPct val="100000"/>
              </a:lnSpc>
              <a:buSzPct val="95000"/>
              <a:buFont typeface="Arial"/>
              <a:buChar char="•"/>
            </a:pPr>
            <a:r>
              <a:rPr lang="en-US" sz="2800">
                <a:solidFill>
                  <a:srgbClr val="000000"/>
                </a:solidFill>
                <a:latin typeface="Constantia"/>
              </a:rPr>
              <a:t>Figure 1 shows the construction of the Bloom Filter according to a plain member list. </a:t>
            </a:r>
            <a:endParaRPr/>
          </a:p>
          <a:p>
            <a:pPr>
              <a:lnSpc>
                <a:spcPct val="100000"/>
              </a:lnSpc>
              <a:buSzPct val="95000"/>
              <a:buFont typeface="Arial"/>
              <a:buChar char="•"/>
            </a:pPr>
            <a:r>
              <a:rPr lang="en-US" sz="2800">
                <a:solidFill>
                  <a:srgbClr val="000000"/>
                </a:solidFill>
                <a:latin typeface="Constantia"/>
              </a:rPr>
              <a:t>A bit vector of m bits is used to represent a set of n members {</a:t>
            </a:r>
            <a:r>
              <a:rPr i="1" lang="en-US" sz="2800">
                <a:solidFill>
                  <a:srgbClr val="000000"/>
                </a:solidFill>
                <a:latin typeface="Constantia"/>
              </a:rPr>
              <a:t>id1, id2, …, idn</a:t>
            </a:r>
            <a:r>
              <a:rPr lang="en-US" sz="2800">
                <a:solidFill>
                  <a:srgbClr val="000000"/>
                </a:solidFill>
                <a:latin typeface="Constantia"/>
              </a:rPr>
              <a:t>}. </a:t>
            </a:r>
            <a:endParaRPr/>
          </a:p>
          <a:p>
            <a:pPr>
              <a:lnSpc>
                <a:spcPct val="100000"/>
              </a:lnSpc>
              <a:buSzPct val="95000"/>
              <a:buFont typeface="Arial"/>
              <a:buChar char="•"/>
            </a:pPr>
            <a:r>
              <a:rPr lang="en-US" sz="2800">
                <a:solidFill>
                  <a:srgbClr val="000000"/>
                </a:solidFill>
                <a:latin typeface="Constantia"/>
              </a:rPr>
              <a:t>Originally all the bits in the Bloom Filter are set to “0”. By hashing each item using a hash function of </a:t>
            </a:r>
            <a:r>
              <a:rPr i="1" lang="en-US" sz="2800">
                <a:solidFill>
                  <a:srgbClr val="000000"/>
                </a:solidFill>
                <a:latin typeface="Constantia"/>
              </a:rPr>
              <a:t>log 2 (m)</a:t>
            </a:r>
            <a:r>
              <a:rPr lang="en-US" sz="2800">
                <a:solidFill>
                  <a:srgbClr val="000000"/>
                </a:solidFill>
                <a:latin typeface="Constantia"/>
              </a:rPr>
              <a:t> bits, the Bloom Filter will set the corresponding bit to “1” To check the membership of the element x, it is sufficient to verify whether the bit corresponding to </a:t>
            </a:r>
            <a:r>
              <a:rPr i="1" lang="en-US" sz="2800">
                <a:solidFill>
                  <a:srgbClr val="000000"/>
                </a:solidFill>
                <a:latin typeface="Constantia"/>
              </a:rPr>
              <a:t>h(x)</a:t>
            </a:r>
            <a:r>
              <a:rPr lang="en-US" sz="2800">
                <a:solidFill>
                  <a:srgbClr val="000000"/>
                </a:solidFill>
                <a:latin typeface="Constantia"/>
              </a:rPr>
              <a:t> is set to “1”.</a:t>
            </a:r>
            <a:endParaRPr/>
          </a:p>
          <a:p>
            <a:pPr>
              <a:lnSpc>
                <a:spcPct val="100000"/>
              </a:lnSpc>
              <a:buSzPct val="95000"/>
              <a:buFont typeface="Arial"/>
              <a:buChar char="•"/>
            </a:pPr>
            <a:r>
              <a:rPr lang="en-US" sz="2800">
                <a:solidFill>
                  <a:srgbClr val="000000"/>
                </a:solidFill>
                <a:latin typeface="Constantia"/>
              </a:rPr>
              <a:t> </a:t>
            </a:r>
            <a:r>
              <a:rPr lang="en-US" sz="2800">
                <a:solidFill>
                  <a:srgbClr val="000000"/>
                </a:solidFill>
                <a:latin typeface="Constantia"/>
              </a:rPr>
              <a:t>The verification will cause “false positive”, i.e., an element not belonging to the set may be checked as a member. But Bloom Filter is free from false negatives, i.e., any element verified as a non-member shall not belong to the set. </a:t>
            </a:r>
            <a:endParaRPr/>
          </a:p>
          <a:p>
            <a:pPr>
              <a:lnSpc>
                <a:spcPct val="100000"/>
              </a:lnSpc>
              <a:buSzPct val="95000"/>
              <a:buFont typeface="Arial"/>
              <a:buChar char="•"/>
            </a:pPr>
            <a:r>
              <a:rPr lang="en-US" sz="2800">
                <a:solidFill>
                  <a:srgbClr val="000000"/>
                </a:solidFill>
                <a:latin typeface="Constantia"/>
              </a:rPr>
              <a:t>Many hash functions such as MD5 and SHA-1 are evenly distributed in the “bit vector” domain, so the false positive probability can be decreased to a large extent.</a:t>
            </a:r>
            <a:endParaRPr/>
          </a:p>
          <a:p>
            <a:pPr>
              <a:lnSpc>
                <a:spcPct val="100000"/>
              </a:lnSpc>
            </a:pPr>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8" name="TextShape 1"/>
          <p:cNvSpPr txBox="1"/>
          <p:nvPr/>
        </p:nvSpPr>
        <p:spPr>
          <a:xfrm>
            <a:off x="457200" y="704160"/>
            <a:ext cx="8229240" cy="1142640"/>
          </a:xfrm>
          <a:prstGeom prst="rect">
            <a:avLst/>
          </a:prstGeom>
        </p:spPr>
        <p:txBody>
          <a:bodyPr anchor="b" bIns="0" lIns="0" rIns="0" tIns="45000"/>
          <a:p>
            <a:pPr algn="ctr">
              <a:lnSpc>
                <a:spcPct val="100000"/>
              </a:lnSpc>
            </a:pPr>
            <a:r>
              <a:rPr lang="en-US" sz="5000">
                <a:solidFill>
                  <a:srgbClr val="04617b"/>
                </a:solidFill>
                <a:latin typeface="Calibri"/>
              </a:rPr>
              <a:t>Example</a:t>
            </a:r>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9" name="TextShape 1"/>
          <p:cNvSpPr txBox="1"/>
          <p:nvPr/>
        </p:nvSpPr>
        <p:spPr>
          <a:xfrm>
            <a:off x="457200" y="704160"/>
            <a:ext cx="8229240" cy="1142640"/>
          </a:xfrm>
          <a:prstGeom prst="rect">
            <a:avLst/>
          </a:prstGeom>
        </p:spPr>
        <p:txBody>
          <a:bodyPr anchor="b" bIns="0" lIns="0" rIns="0" tIns="45000"/>
          <a:p>
            <a:pPr algn="ctr">
              <a:lnSpc>
                <a:spcPct val="100000"/>
              </a:lnSpc>
            </a:pPr>
            <a:r>
              <a:rPr lang="en-US" sz="5000">
                <a:solidFill>
                  <a:srgbClr val="04617b"/>
                </a:solidFill>
                <a:latin typeface="Calibri"/>
              </a:rPr>
              <a:t>Example of split/merge</a:t>
            </a:r>
            <a:endParaRPr/>
          </a:p>
        </p:txBody>
      </p:sp>
      <p:pic>
        <p:nvPicPr>
          <p:cNvPr descr="" id="180" name="Picture 2"/>
          <p:cNvPicPr/>
          <p:nvPr/>
        </p:nvPicPr>
        <p:blipFill>
          <a:blip r:embed="rId1"/>
          <a:stretch>
            <a:fillRect/>
          </a:stretch>
        </p:blipFill>
        <p:spPr>
          <a:xfrm>
            <a:off x="609480" y="1935000"/>
            <a:ext cx="7924320" cy="4389120"/>
          </a:xfrm>
          <a:prstGeom prst="rect">
            <a:avLst/>
          </a:prstGeom>
        </p:spPr>
      </p:pic>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TextShape 1"/>
          <p:cNvSpPr txBox="1"/>
          <p:nvPr/>
        </p:nvSpPr>
        <p:spPr>
          <a:xfrm>
            <a:off x="457200" y="685800"/>
            <a:ext cx="8229240" cy="1142640"/>
          </a:xfrm>
          <a:prstGeom prst="rect">
            <a:avLst/>
          </a:prstGeom>
        </p:spPr>
        <p:txBody>
          <a:bodyPr anchor="b" bIns="0" lIns="0" rIns="0" tIns="45000"/>
          <a:p>
            <a:pPr algn="ctr">
              <a:lnSpc>
                <a:spcPct val="100000"/>
              </a:lnSpc>
            </a:pPr>
            <a:r>
              <a:rPr lang="en-US" sz="5000">
                <a:solidFill>
                  <a:srgbClr val="04617b"/>
                </a:solidFill>
                <a:latin typeface="Calibri"/>
              </a:rPr>
              <a:t>Introduction</a:t>
            </a:r>
            <a:endParaRPr/>
          </a:p>
        </p:txBody>
      </p:sp>
      <p:sp>
        <p:nvSpPr>
          <p:cNvPr id="128" name="TextShape 2"/>
          <p:cNvSpPr txBox="1"/>
          <p:nvPr/>
        </p:nvSpPr>
        <p:spPr>
          <a:xfrm>
            <a:off x="457200" y="1935360"/>
            <a:ext cx="8229240" cy="4388760"/>
          </a:xfrm>
          <a:prstGeom prst="rect">
            <a:avLst/>
          </a:prstGeom>
        </p:spPr>
        <p:txBody>
          <a:bodyPr bIns="45000" lIns="90000" rIns="90000" tIns="45000"/>
          <a:p>
            <a:pPr>
              <a:lnSpc>
                <a:spcPct val="100000"/>
              </a:lnSpc>
              <a:buSzPct val="95000"/>
              <a:buFont charset="2" typeface="Wingdings 2"/>
              <a:buChar char=""/>
            </a:pPr>
            <a:r>
              <a:rPr lang="en-US" sz="2600">
                <a:solidFill>
                  <a:srgbClr val="000000"/>
                </a:solidFill>
                <a:latin typeface="Constantia"/>
              </a:rPr>
              <a:t>Over the years the US Army has inherited a conglomerate of heterogeneous networks</a:t>
            </a:r>
            <a:endParaRPr/>
          </a:p>
          <a:p>
            <a:pPr>
              <a:lnSpc>
                <a:spcPct val="100000"/>
              </a:lnSpc>
              <a:buSzPct val="95000"/>
              <a:buFont charset="2" typeface="Wingdings 2"/>
              <a:buChar char=""/>
            </a:pPr>
            <a:r>
              <a:rPr lang="en-US" sz="2600">
                <a:solidFill>
                  <a:srgbClr val="000000"/>
                </a:solidFill>
                <a:latin typeface="Constantia"/>
              </a:rPr>
              <a:t>They began connecting these networks together with an attempt to create a homogenous centrally administered network to support the war fighter</a:t>
            </a:r>
            <a:endParaRPr/>
          </a:p>
          <a:p>
            <a:pPr>
              <a:lnSpc>
                <a:spcPct val="100000"/>
              </a:lnSpc>
              <a:buSzPct val="95000"/>
              <a:buFont charset="2" typeface="Wingdings 2"/>
              <a:buChar char=""/>
            </a:pPr>
            <a:r>
              <a:rPr lang="en-US" sz="2600">
                <a:solidFill>
                  <a:srgbClr val="000000"/>
                </a:solidFill>
                <a:latin typeface="Constantia"/>
              </a:rPr>
              <a:t>That network connects to the Department of Defense’s Global Information Grid for collaboration with Joint Services and US Allies</a:t>
            </a:r>
            <a:endParaRPr/>
          </a:p>
          <a:p>
            <a:pPr>
              <a:lnSpc>
                <a:spcPct val="100000"/>
              </a:lnSpc>
              <a:buSzPct val="95000"/>
              <a:buFont charset="2" typeface="Wingdings 2"/>
              <a:buChar char=""/>
            </a:pPr>
            <a:r>
              <a:rPr lang="en-US" sz="2600">
                <a:solidFill>
                  <a:srgbClr val="000000"/>
                </a:solidFill>
                <a:latin typeface="Constantia"/>
              </a:rPr>
              <a:t>One of the major issues is the use of terrestrial based routing protocols like OSPF, RIP and BGP for mobile networks</a:t>
            </a:r>
            <a:endParaRPr/>
          </a:p>
          <a:p>
            <a:pPr>
              <a:lnSpc>
                <a:spcPct val="100000"/>
              </a:lnSpc>
              <a:buSzPct val="95000"/>
              <a:buFont charset="2" typeface="Wingdings 2"/>
              <a:buChar char=""/>
            </a:pPr>
            <a:r>
              <a:rPr lang="en-US" sz="2600">
                <a:solidFill>
                  <a:srgbClr val="000000"/>
                </a:solidFill>
                <a:latin typeface="Constantia"/>
              </a:rPr>
              <a:t>Those protocols work fine for fixed locations, but were not well suited as the network was pushed out to the edge</a:t>
            </a:r>
            <a:endParaRPr/>
          </a:p>
          <a:p>
            <a:pPr>
              <a:lnSpc>
                <a:spcPct val="100000"/>
              </a:lnSpc>
              <a:buSzPct val="95000"/>
              <a:buFont charset="2" typeface="Wingdings 2"/>
              <a:buChar char=""/>
            </a:pPr>
            <a:r>
              <a:rPr lang="en-US" sz="2600">
                <a:solidFill>
                  <a:srgbClr val="000000"/>
                </a:solidFill>
                <a:latin typeface="Constantia"/>
              </a:rPr>
              <a:t>In addition to pushing that network out to the soldiers on missions, those soldiers are on the move</a:t>
            </a:r>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1" name="TextShape 1"/>
          <p:cNvSpPr txBox="1"/>
          <p:nvPr/>
        </p:nvSpPr>
        <p:spPr>
          <a:xfrm>
            <a:off x="457200" y="704160"/>
            <a:ext cx="8229240" cy="1142640"/>
          </a:xfrm>
          <a:prstGeom prst="rect">
            <a:avLst/>
          </a:prstGeom>
        </p:spPr>
        <p:txBody>
          <a:bodyPr anchor="b" bIns="0" lIns="0" rIns="0" tIns="45000"/>
          <a:p>
            <a:pPr algn="ctr">
              <a:lnSpc>
                <a:spcPct val="100000"/>
              </a:lnSpc>
            </a:pPr>
            <a:r>
              <a:rPr lang="en-US" sz="5000">
                <a:solidFill>
                  <a:srgbClr val="04617b"/>
                </a:solidFill>
                <a:latin typeface="Calibri"/>
              </a:rPr>
              <a:t>How does IDRM handle splits and merges ?</a:t>
            </a:r>
            <a:endParaRPr/>
          </a:p>
        </p:txBody>
      </p:sp>
      <p:sp>
        <p:nvSpPr>
          <p:cNvPr id="182" name="TextShape 2"/>
          <p:cNvSpPr txBox="1"/>
          <p:nvPr/>
        </p:nvSpPr>
        <p:spPr>
          <a:xfrm>
            <a:off x="457200" y="1935360"/>
            <a:ext cx="8229240" cy="4388760"/>
          </a:xfrm>
          <a:prstGeom prst="rect">
            <a:avLst/>
          </a:prstGeom>
        </p:spPr>
        <p:txBody>
          <a:bodyPr bIns="45000" lIns="90000" rIns="90000" tIns="45000"/>
          <a:p>
            <a:pPr>
              <a:lnSpc>
                <a:spcPct val="100000"/>
              </a:lnSpc>
              <a:buSzPct val="95000"/>
              <a:buFont typeface="Arial"/>
              <a:buChar char="•"/>
            </a:pPr>
            <a:r>
              <a:rPr lang="en-US">
                <a:solidFill>
                  <a:srgbClr val="000000"/>
                </a:solidFill>
                <a:latin typeface="Constantia"/>
              </a:rPr>
              <a:t>The previous diagram shows five platoons and one company node</a:t>
            </a:r>
            <a:endParaRPr/>
          </a:p>
          <a:p>
            <a:pPr>
              <a:lnSpc>
                <a:spcPct val="100000"/>
              </a:lnSpc>
              <a:buSzPct val="95000"/>
              <a:buFont typeface="Arial"/>
              <a:buChar char="•"/>
            </a:pPr>
            <a:r>
              <a:rPr lang="en-US">
                <a:solidFill>
                  <a:srgbClr val="000000"/>
                </a:solidFill>
                <a:latin typeface="Constantia"/>
              </a:rPr>
              <a:t>Each group represents a MANET with one gateway</a:t>
            </a:r>
            <a:endParaRPr/>
          </a:p>
          <a:p>
            <a:pPr>
              <a:lnSpc>
                <a:spcPct val="100000"/>
              </a:lnSpc>
              <a:buSzPct val="95000"/>
              <a:buFont typeface="Arial"/>
              <a:buChar char="•"/>
            </a:pPr>
            <a:r>
              <a:rPr lang="en-US">
                <a:solidFill>
                  <a:srgbClr val="000000"/>
                </a:solidFill>
                <a:latin typeface="Constantia"/>
              </a:rPr>
              <a:t>If a platoon or a few members of a platoon were to migrate away from there home platoon</a:t>
            </a:r>
            <a:endParaRPr/>
          </a:p>
          <a:p>
            <a:pPr lvl="1">
              <a:lnSpc>
                <a:spcPct val="100000"/>
              </a:lnSpc>
              <a:buSzPct val="85000"/>
              <a:buFont typeface="Arial"/>
              <a:buChar char="•"/>
            </a:pPr>
            <a:r>
              <a:rPr lang="en-US">
                <a:solidFill>
                  <a:srgbClr val="000000"/>
                </a:solidFill>
                <a:latin typeface="Constantia"/>
              </a:rPr>
              <a:t>A node that is a candidate gateway would detect the split</a:t>
            </a:r>
            <a:endParaRPr/>
          </a:p>
          <a:p>
            <a:pPr lvl="1">
              <a:lnSpc>
                <a:spcPct val="100000"/>
              </a:lnSpc>
              <a:buSzPct val="85000"/>
              <a:buFont typeface="Arial"/>
              <a:buChar char="•"/>
            </a:pPr>
            <a:r>
              <a:rPr lang="en-US">
                <a:solidFill>
                  <a:srgbClr val="000000"/>
                </a:solidFill>
                <a:latin typeface="Constantia"/>
              </a:rPr>
              <a:t>A gateway election would occur and the candidate node with the most adjacencies would win</a:t>
            </a:r>
            <a:endParaRPr/>
          </a:p>
          <a:p>
            <a:pPr lvl="1">
              <a:lnSpc>
                <a:spcPct val="100000"/>
              </a:lnSpc>
              <a:buSzPct val="85000"/>
              <a:buFont typeface="Arial"/>
              <a:buChar char="•"/>
            </a:pPr>
            <a:r>
              <a:rPr lang="en-US">
                <a:solidFill>
                  <a:srgbClr val="000000"/>
                </a:solidFill>
                <a:latin typeface="Constantia"/>
              </a:rPr>
              <a:t>A new MANET id would be created for the new MANET</a:t>
            </a:r>
            <a:endParaRPr/>
          </a:p>
          <a:p>
            <a:pPr lvl="1">
              <a:lnSpc>
                <a:spcPct val="100000"/>
              </a:lnSpc>
              <a:buSzPct val="85000"/>
              <a:buFont typeface="Arial"/>
              <a:buChar char="•"/>
            </a:pPr>
            <a:r>
              <a:rPr lang="en-US">
                <a:solidFill>
                  <a:srgbClr val="000000"/>
                </a:solidFill>
                <a:latin typeface="Constantia"/>
              </a:rPr>
              <a:t>The newly elected gateway would try and establish communication with ant gateway it is able to close a L2 radio link with</a:t>
            </a:r>
            <a:endParaRPr/>
          </a:p>
          <a:p>
            <a:pPr lvl="1">
              <a:lnSpc>
                <a:spcPct val="100000"/>
              </a:lnSpc>
              <a:buSzPct val="85000"/>
              <a:buFont typeface="Arial"/>
              <a:buChar char="•"/>
            </a:pPr>
            <a:r>
              <a:rPr lang="en-US">
                <a:solidFill>
                  <a:srgbClr val="000000"/>
                </a:solidFill>
                <a:latin typeface="Constantia"/>
              </a:rPr>
              <a:t>The gateways would exchange prefixes and the new MANET would now be able to communicate through the new connected path</a:t>
            </a:r>
            <a:endParaRPr/>
          </a:p>
          <a:p>
            <a:pPr>
              <a:lnSpc>
                <a:spcPct val="100000"/>
              </a:lnSpc>
            </a:pPr>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3" name="TextShape 1"/>
          <p:cNvSpPr txBox="1"/>
          <p:nvPr/>
        </p:nvSpPr>
        <p:spPr>
          <a:xfrm>
            <a:off x="457200" y="704160"/>
            <a:ext cx="8229240" cy="1142640"/>
          </a:xfrm>
          <a:prstGeom prst="rect">
            <a:avLst/>
          </a:prstGeom>
        </p:spPr>
        <p:txBody>
          <a:bodyPr anchor="b" bIns="0" lIns="0" rIns="0" tIns="45000"/>
          <a:p>
            <a:endParaRPr/>
          </a:p>
        </p:txBody>
      </p:sp>
      <p:sp>
        <p:nvSpPr>
          <p:cNvPr id="184" name="TextShape 2"/>
          <p:cNvSpPr txBox="1"/>
          <p:nvPr/>
        </p:nvSpPr>
        <p:spPr>
          <a:xfrm>
            <a:off x="457200" y="1935360"/>
            <a:ext cx="8229240" cy="4388760"/>
          </a:xfrm>
          <a:prstGeom prst="rect">
            <a:avLst/>
          </a:prstGeom>
        </p:spPr>
        <p:txBody>
          <a:bodyPr bIns="45000" lIns="90000" rIns="90000" tIns="45000"/>
          <a:p>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5" name="TextShape 1"/>
          <p:cNvSpPr txBox="1"/>
          <p:nvPr/>
        </p:nvSpPr>
        <p:spPr>
          <a:xfrm>
            <a:off x="457200" y="704160"/>
            <a:ext cx="8229240" cy="1142640"/>
          </a:xfrm>
          <a:prstGeom prst="rect">
            <a:avLst/>
          </a:prstGeom>
        </p:spPr>
        <p:txBody>
          <a:bodyPr anchor="b" bIns="0" lIns="0" rIns="0" tIns="45000"/>
          <a:p>
            <a:endParaRPr/>
          </a:p>
        </p:txBody>
      </p:sp>
      <p:sp>
        <p:nvSpPr>
          <p:cNvPr id="186" name="TextShape 2"/>
          <p:cNvSpPr txBox="1"/>
          <p:nvPr/>
        </p:nvSpPr>
        <p:spPr>
          <a:xfrm>
            <a:off x="457200" y="1935360"/>
            <a:ext cx="8229240" cy="4388760"/>
          </a:xfrm>
          <a:prstGeom prst="rect">
            <a:avLst/>
          </a:prstGeom>
        </p:spPr>
        <p:txBody>
          <a:bodyPr bIns="45000" lIns="90000" rIns="90000" tIns="45000"/>
          <a:p>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7" name="TextShape 1"/>
          <p:cNvSpPr txBox="1"/>
          <p:nvPr/>
        </p:nvSpPr>
        <p:spPr>
          <a:xfrm>
            <a:off x="457200" y="704160"/>
            <a:ext cx="8229240" cy="1142640"/>
          </a:xfrm>
          <a:prstGeom prst="rect">
            <a:avLst/>
          </a:prstGeom>
        </p:spPr>
        <p:txBody>
          <a:bodyPr anchor="b" bIns="0" lIns="0" rIns="0" tIns="45000"/>
          <a:p>
            <a:endParaRPr/>
          </a:p>
        </p:txBody>
      </p:sp>
      <p:sp>
        <p:nvSpPr>
          <p:cNvPr id="188" name="TextShape 2"/>
          <p:cNvSpPr txBox="1"/>
          <p:nvPr/>
        </p:nvSpPr>
        <p:spPr>
          <a:xfrm>
            <a:off x="457200" y="1935360"/>
            <a:ext cx="8229240" cy="4388760"/>
          </a:xfrm>
          <a:prstGeom prst="rect">
            <a:avLst/>
          </a:prstGeom>
        </p:spPr>
        <p:txBody>
          <a:bodyPr bIns="45000" lIns="90000" rIns="90000" tIns="45000"/>
          <a:p>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9" name="TextShape 1"/>
          <p:cNvSpPr txBox="1"/>
          <p:nvPr/>
        </p:nvSpPr>
        <p:spPr>
          <a:xfrm>
            <a:off x="457200" y="152280"/>
            <a:ext cx="8229240" cy="1694160"/>
          </a:xfrm>
          <a:prstGeom prst="rect">
            <a:avLst/>
          </a:prstGeom>
        </p:spPr>
        <p:txBody>
          <a:bodyPr anchor="b" bIns="0" lIns="0" rIns="0" tIns="45000"/>
          <a:p>
            <a:pPr algn="ctr">
              <a:lnSpc>
                <a:spcPct val="100000"/>
              </a:lnSpc>
            </a:pPr>
            <a:r>
              <a:rPr lang="en-US" sz="4000">
                <a:solidFill>
                  <a:srgbClr val="04617b"/>
                </a:solidFill>
                <a:latin typeface="Calibri"/>
              </a:rPr>
              <a:t>
</a:t>
            </a:r>
            <a:r>
              <a:rPr lang="en-US" sz="4000">
                <a:solidFill>
                  <a:srgbClr val="04617b"/>
                </a:solidFill>
                <a:latin typeface="Calibri"/>
              </a:rPr>
              <a:t>
</a:t>
            </a:r>
            <a:r>
              <a:rPr lang="en-US" sz="4000">
                <a:solidFill>
                  <a:srgbClr val="04617b"/>
                </a:solidFill>
                <a:latin typeface="Calibri"/>
              </a:rPr>
              <a:t>testing of current IDRM features against the requirements</a:t>
            </a:r>
            <a:r>
              <a:rPr lang="en-US" sz="5000">
                <a:solidFill>
                  <a:srgbClr val="04617b"/>
                </a:solidFill>
                <a:latin typeface="Calibri"/>
              </a:rPr>
              <a:t>
</a:t>
            </a:r>
            <a:endParaRPr/>
          </a:p>
        </p:txBody>
      </p:sp>
      <p:sp>
        <p:nvSpPr>
          <p:cNvPr id="190" name="TextShape 2"/>
          <p:cNvSpPr txBox="1"/>
          <p:nvPr/>
        </p:nvSpPr>
        <p:spPr>
          <a:xfrm>
            <a:off x="457200" y="1935360"/>
            <a:ext cx="8229240" cy="4388760"/>
          </a:xfrm>
          <a:prstGeom prst="rect">
            <a:avLst/>
          </a:prstGeom>
        </p:spPr>
        <p:txBody>
          <a:bodyPr bIns="45000" lIns="90000" rIns="90000" tIns="45000"/>
          <a:p>
            <a:pPr>
              <a:lnSpc>
                <a:spcPct val="100000"/>
              </a:lnSpc>
              <a:buSzPct val="95000"/>
              <a:buFont charset="2" typeface="Wingdings 2"/>
              <a:buChar char=""/>
            </a:pPr>
            <a:r>
              <a:rPr lang="en-US" sz="2600">
                <a:solidFill>
                  <a:srgbClr val="000000"/>
                </a:solidFill>
                <a:latin typeface="Constantia"/>
              </a:rPr>
              <a:t>handle splits and merges caused by troop mobility</a:t>
            </a:r>
            <a:endParaRPr/>
          </a:p>
          <a:p>
            <a:pPr>
              <a:lnSpc>
                <a:spcPct val="100000"/>
              </a:lnSpc>
              <a:buSzPct val="95000"/>
              <a:buFont charset="2" typeface="Wingdings 2"/>
              <a:buChar char=""/>
            </a:pPr>
            <a:r>
              <a:rPr lang="en-US" sz="2600">
                <a:solidFill>
                  <a:srgbClr val="000000"/>
                </a:solidFill>
                <a:latin typeface="Constantia"/>
              </a:rPr>
              <a:t>handling of discontinuous address space </a:t>
            </a:r>
            <a:endParaRPr/>
          </a:p>
          <a:p>
            <a:pPr>
              <a:lnSpc>
                <a:spcPct val="100000"/>
              </a:lnSpc>
              <a:buSzPct val="95000"/>
              <a:buFont charset="2" typeface="Wingdings 2"/>
              <a:buChar char=""/>
            </a:pPr>
            <a:r>
              <a:rPr lang="en-US" sz="2600">
                <a:solidFill>
                  <a:srgbClr val="000000"/>
                </a:solidFill>
                <a:latin typeface="Constantia"/>
              </a:rPr>
              <a:t>dynamic gateway selection for new domain</a:t>
            </a:r>
            <a:endParaRPr/>
          </a:p>
          <a:p>
            <a:pPr>
              <a:lnSpc>
                <a:spcPct val="100000"/>
              </a:lnSpc>
              <a:buSzPct val="95000"/>
              <a:buFont charset="2" typeface="Wingdings 2"/>
              <a:buChar char=""/>
            </a:pPr>
            <a:r>
              <a:rPr lang="en-US" sz="2600">
                <a:solidFill>
                  <a:srgbClr val="000000"/>
                </a:solidFill>
                <a:latin typeface="Constantia"/>
              </a:rPr>
              <a:t>network connectivity after split and a merge</a:t>
            </a:r>
            <a:endParaRPr/>
          </a:p>
          <a:p>
            <a:pPr>
              <a:lnSpc>
                <a:spcPct val="100000"/>
              </a:lnSpc>
              <a:buSzPct val="95000"/>
              <a:buFont charset="2" typeface="Wingdings 2"/>
              <a:buChar char=""/>
            </a:pPr>
            <a:r>
              <a:rPr lang="en-US" sz="2600">
                <a:solidFill>
                  <a:srgbClr val="000000"/>
                </a:solidFill>
                <a:latin typeface="Constantia"/>
              </a:rPr>
              <a:t>route convergence time</a:t>
            </a:r>
            <a:endParaRPr/>
          </a:p>
          <a:p>
            <a:pPr>
              <a:lnSpc>
                <a:spcPct val="100000"/>
              </a:lnSpc>
              <a:buSzPct val="95000"/>
              <a:buFont charset="2" typeface="Wingdings 2"/>
              <a:buChar char=""/>
            </a:pPr>
            <a:r>
              <a:rPr lang="en-US" sz="2600">
                <a:solidFill>
                  <a:srgbClr val="000000"/>
                </a:solidFill>
                <a:latin typeface="Constantia"/>
              </a:rPr>
              <a:t>application (voice, data,) performance</a:t>
            </a:r>
            <a:endParaRPr/>
          </a:p>
          <a:p>
            <a:pPr>
              <a:lnSpc>
                <a:spcPct val="100000"/>
              </a:lnSpc>
              <a:buSzPct val="95000"/>
              <a:buFont charset="2" typeface="Wingdings 2"/>
              <a:buChar char=""/>
            </a:pPr>
            <a:r>
              <a:rPr lang="en-US" sz="2600">
                <a:solidFill>
                  <a:srgbClr val="000000"/>
                </a:solidFill>
                <a:latin typeface="Constantia"/>
              </a:rPr>
              <a:t>overhead generated</a:t>
            </a:r>
            <a:endParaRPr/>
          </a:p>
          <a:p>
            <a:pPr>
              <a:lnSpc>
                <a:spcPct val="100000"/>
              </a:lnSpc>
            </a:pPr>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1" name="TextShape 1"/>
          <p:cNvSpPr txBox="1"/>
          <p:nvPr/>
        </p:nvSpPr>
        <p:spPr>
          <a:xfrm>
            <a:off x="457200" y="704160"/>
            <a:ext cx="8229240" cy="1142640"/>
          </a:xfrm>
          <a:prstGeom prst="rect">
            <a:avLst/>
          </a:prstGeom>
        </p:spPr>
        <p:txBody>
          <a:bodyPr anchor="b" bIns="0" lIns="0" rIns="0" tIns="45000"/>
          <a:p>
            <a:pPr algn="ctr">
              <a:lnSpc>
                <a:spcPct val="100000"/>
              </a:lnSpc>
            </a:pPr>
            <a:r>
              <a:rPr lang="en-US" sz="5000">
                <a:solidFill>
                  <a:srgbClr val="04617b"/>
                </a:solidFill>
                <a:latin typeface="Calibri"/>
              </a:rPr>
              <a:t>
</a:t>
            </a:r>
            <a:r>
              <a:rPr lang="en-US" sz="5000">
                <a:solidFill>
                  <a:srgbClr val="04617b"/>
                </a:solidFill>
                <a:latin typeface="Calibri"/>
              </a:rPr>
              <a:t>Future Areas That Need Work</a:t>
            </a:r>
            <a:r>
              <a:rPr lang="en-US" sz="5000">
                <a:solidFill>
                  <a:srgbClr val="04617b"/>
                </a:solidFill>
                <a:latin typeface="Calibri"/>
              </a:rPr>
              <a:t>
</a:t>
            </a:r>
            <a:endParaRPr/>
          </a:p>
        </p:txBody>
      </p:sp>
      <p:sp>
        <p:nvSpPr>
          <p:cNvPr id="192" name="TextShape 2"/>
          <p:cNvSpPr txBox="1"/>
          <p:nvPr/>
        </p:nvSpPr>
        <p:spPr>
          <a:xfrm>
            <a:off x="457200" y="1935360"/>
            <a:ext cx="8229240" cy="4388760"/>
          </a:xfrm>
          <a:prstGeom prst="rect">
            <a:avLst/>
          </a:prstGeom>
        </p:spPr>
        <p:txBody>
          <a:bodyPr bIns="45000" lIns="90000" rIns="90000" tIns="45000"/>
          <a:p>
            <a:pPr>
              <a:lnSpc>
                <a:spcPct val="100000"/>
              </a:lnSpc>
              <a:buSzPct val="95000"/>
              <a:buFont charset="2" typeface="Wingdings 2"/>
              <a:buChar char=""/>
            </a:pPr>
            <a:r>
              <a:rPr lang="en-US" sz="2600">
                <a:solidFill>
                  <a:srgbClr val="000000"/>
                </a:solidFill>
                <a:latin typeface="Constantia"/>
              </a:rPr>
              <a:t>how to secure the protocol</a:t>
            </a:r>
            <a:endParaRPr/>
          </a:p>
          <a:p>
            <a:pPr>
              <a:lnSpc>
                <a:spcPct val="100000"/>
              </a:lnSpc>
              <a:buSzPct val="95000"/>
              <a:buFont charset="2" typeface="Wingdings 2"/>
              <a:buChar char=""/>
            </a:pPr>
            <a:r>
              <a:rPr lang="en-US" sz="2600">
                <a:solidFill>
                  <a:srgbClr val="000000"/>
                </a:solidFill>
                <a:latin typeface="Constantia"/>
              </a:rPr>
              <a:t>multicast routing (will it support multicast)</a:t>
            </a:r>
            <a:endParaRPr/>
          </a:p>
          <a:p>
            <a:pPr>
              <a:lnSpc>
                <a:spcPct val="100000"/>
              </a:lnSpc>
              <a:buSzPct val="95000"/>
              <a:buFont charset="2" typeface="Wingdings 2"/>
              <a:buChar char=""/>
            </a:pPr>
            <a:r>
              <a:rPr lang="en-US" sz="2600">
                <a:solidFill>
                  <a:srgbClr val="000000"/>
                </a:solidFill>
                <a:latin typeface="Constantia"/>
              </a:rPr>
              <a:t>quality of service mechanisms</a:t>
            </a:r>
            <a:endParaRPr/>
          </a:p>
          <a:p>
            <a:pPr>
              <a:lnSpc>
                <a:spcPct val="100000"/>
              </a:lnSpc>
              <a:buSzPct val="95000"/>
              <a:buFont charset="2" typeface="Wingdings 2"/>
              <a:buChar char=""/>
            </a:pPr>
            <a:r>
              <a:rPr lang="en-US" sz="2600">
                <a:solidFill>
                  <a:srgbClr val="000000"/>
                </a:solidFill>
                <a:latin typeface="Constantia"/>
              </a:rPr>
              <a:t>How will it handle more than one positive for a search</a:t>
            </a:r>
            <a:endParaRPr/>
          </a:p>
          <a:p>
            <a:pPr>
              <a:lnSpc>
                <a:spcPct val="100000"/>
              </a:lnSpc>
              <a:buSzPct val="95000"/>
              <a:buFont charset="2" typeface="Wingdings 2"/>
              <a:buChar char=""/>
            </a:pPr>
            <a:r>
              <a:rPr lang="en-US" sz="2600">
                <a:solidFill>
                  <a:srgbClr val="000000"/>
                </a:solidFill>
                <a:latin typeface="Constantia"/>
              </a:rPr>
              <a:t>Code that works on outside simulator (on a Linux OS natively)</a:t>
            </a:r>
            <a:endParaRPr/>
          </a:p>
          <a:p>
            <a:pPr lvl="1">
              <a:lnSpc>
                <a:spcPct val="100000"/>
              </a:lnSpc>
              <a:buSzPct val="85000"/>
              <a:buFont charset="2" typeface="Wingdings 2"/>
              <a:buChar char=""/>
            </a:pPr>
            <a:r>
              <a:rPr lang="en-US" sz="2400">
                <a:solidFill>
                  <a:srgbClr val="000000"/>
                </a:solidFill>
                <a:latin typeface="Constantia"/>
              </a:rPr>
              <a:t>Test those nodes within a live network lab environment </a:t>
            </a:r>
            <a:endParaRPr/>
          </a:p>
          <a:p>
            <a:pPr>
              <a:lnSpc>
                <a:spcPct val="100000"/>
              </a:lnSpc>
              <a:buSzPct val="95000"/>
              <a:buFont charset="2" typeface="Wingdings 2"/>
              <a:buChar char=""/>
            </a:pPr>
            <a:r>
              <a:rPr lang="en-US" sz="2600">
                <a:solidFill>
                  <a:srgbClr val="000000"/>
                </a:solidFill>
                <a:latin typeface="Constantia"/>
              </a:rPr>
              <a:t>Circulate code within the community and to industry</a:t>
            </a:r>
            <a:endParaRPr/>
          </a:p>
          <a:p>
            <a:pPr>
              <a:lnSpc>
                <a:spcPct val="100000"/>
              </a:lnSpc>
              <a:buSzPct val="95000"/>
              <a:buFont charset="2" typeface="Wingdings 2"/>
              <a:buChar char=""/>
            </a:pPr>
            <a:r>
              <a:rPr lang="en-US" sz="2600">
                <a:solidFill>
                  <a:srgbClr val="000000"/>
                </a:solidFill>
                <a:latin typeface="Constantia"/>
              </a:rPr>
              <a:t>Support for multicast, native or overlay</a:t>
            </a:r>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3" name="TextShape 1"/>
          <p:cNvSpPr txBox="1"/>
          <p:nvPr/>
        </p:nvSpPr>
        <p:spPr>
          <a:xfrm>
            <a:off x="457200" y="704160"/>
            <a:ext cx="8229240" cy="1142640"/>
          </a:xfrm>
          <a:prstGeom prst="rect">
            <a:avLst/>
          </a:prstGeom>
        </p:spPr>
        <p:txBody>
          <a:bodyPr anchor="b" bIns="0" lIns="0" rIns="0" tIns="45000"/>
          <a:p>
            <a:pPr algn="ctr">
              <a:lnSpc>
                <a:spcPct val="100000"/>
              </a:lnSpc>
            </a:pPr>
            <a:r>
              <a:rPr lang="en-US" sz="5000">
                <a:solidFill>
                  <a:srgbClr val="04617b"/>
                </a:solidFill>
                <a:latin typeface="Calibri"/>
              </a:rPr>
              <a:t>References</a:t>
            </a:r>
            <a:endParaRPr/>
          </a:p>
        </p:txBody>
      </p:sp>
      <p:sp>
        <p:nvSpPr>
          <p:cNvPr id="194" name="TextShape 2"/>
          <p:cNvSpPr txBox="1"/>
          <p:nvPr/>
        </p:nvSpPr>
        <p:spPr>
          <a:xfrm>
            <a:off x="457200" y="1935360"/>
            <a:ext cx="8229240" cy="4388760"/>
          </a:xfrm>
          <a:prstGeom prst="rect">
            <a:avLst/>
          </a:prstGeom>
        </p:spPr>
        <p:txBody>
          <a:bodyPr bIns="45000" lIns="90000" rIns="90000" tIns="45000"/>
          <a:p>
            <a:pPr>
              <a:lnSpc>
                <a:spcPct val="100000"/>
              </a:lnSpc>
            </a:pPr>
            <a:r>
              <a:rPr lang="en-US" sz="2600">
                <a:solidFill>
                  <a:srgbClr val="000000"/>
                </a:solidFill>
                <a:latin typeface="Constantia"/>
              </a:rPr>
              <a:t>1. Calvert, Kenneth L., James Griffioen, and Su Wen. "Lightweight network support for scalable end-to-end services." </a:t>
            </a:r>
            <a:r>
              <a:rPr i="1" lang="en-US" sz="2600">
                <a:solidFill>
                  <a:srgbClr val="000000"/>
                </a:solidFill>
                <a:latin typeface="Constantia"/>
              </a:rPr>
              <a:t>ACM SIGCOMM Computer Communication Review</a:t>
            </a:r>
            <a:r>
              <a:rPr lang="en-US" sz="2600">
                <a:solidFill>
                  <a:srgbClr val="000000"/>
                </a:solidFill>
                <a:latin typeface="Constantia"/>
              </a:rPr>
              <a:t> 32.4 (2002): 265-278.</a:t>
            </a:r>
            <a:endParaRPr/>
          </a:p>
          <a:p>
            <a:pPr>
              <a:lnSpc>
                <a:spcPct val="100000"/>
              </a:lnSpc>
            </a:pPr>
            <a:r>
              <a:rPr lang="en-US" sz="2600">
                <a:solidFill>
                  <a:srgbClr val="000000"/>
                </a:solidFill>
                <a:latin typeface="Constantia"/>
              </a:rPr>
              <a:t>2.  Broder, Andrei, and Michael Mitzenmacher. "Network applications of bloom filters: A survey." </a:t>
            </a:r>
            <a:r>
              <a:rPr i="1" lang="en-US" sz="2600">
                <a:solidFill>
                  <a:srgbClr val="000000"/>
                </a:solidFill>
                <a:latin typeface="Constantia"/>
              </a:rPr>
              <a:t>Internet Mathematics</a:t>
            </a:r>
            <a:r>
              <a:rPr lang="en-US" sz="2600">
                <a:solidFill>
                  <a:srgbClr val="000000"/>
                </a:solidFill>
                <a:latin typeface="Constantia"/>
              </a:rPr>
              <a:t> 1.4 (2004): 485-509.</a:t>
            </a:r>
            <a:endParaRPr/>
          </a:p>
          <a:p>
            <a:pPr>
              <a:lnSpc>
                <a:spcPct val="100000"/>
              </a:lnSpc>
            </a:pPr>
            <a:r>
              <a:rPr lang="en-US" sz="2600">
                <a:solidFill>
                  <a:srgbClr val="000000"/>
                </a:solidFill>
                <a:latin typeface="Constantia"/>
              </a:rPr>
              <a:t>3.  Song, Haoyu, et al. "Ipv6 lookups using distributed and load balanced bloom filters for 100gbps core router line cards." </a:t>
            </a:r>
            <a:r>
              <a:rPr i="1" lang="en-US" sz="2600">
                <a:solidFill>
                  <a:srgbClr val="000000"/>
                </a:solidFill>
                <a:latin typeface="Constantia"/>
              </a:rPr>
              <a:t>INFOCOM 2009, IEEE</a:t>
            </a:r>
            <a:r>
              <a:rPr lang="en-US" sz="2600">
                <a:solidFill>
                  <a:srgbClr val="000000"/>
                </a:solidFill>
                <a:latin typeface="Constantia"/>
              </a:rPr>
              <a:t>. IEEE, 2009.</a:t>
            </a:r>
            <a:endParaRPr/>
          </a:p>
          <a:p>
            <a:pPr>
              <a:lnSpc>
                <a:spcPct val="100000"/>
              </a:lnSpc>
            </a:pPr>
            <a:r>
              <a:rPr lang="en-US" sz="2600">
                <a:solidFill>
                  <a:srgbClr val="000000"/>
                </a:solidFill>
                <a:latin typeface="Constantia"/>
              </a:rPr>
              <a:t>4.  Dharmapurikar, Sarang, et al. "Deep packet inspection using parallel bloom filters." </a:t>
            </a:r>
            <a:r>
              <a:rPr i="1" lang="en-US" sz="2600">
                <a:solidFill>
                  <a:srgbClr val="000000"/>
                </a:solidFill>
                <a:latin typeface="Constantia"/>
              </a:rPr>
              <a:t>High Performance Interconnects, 2003. Proceedings. 11th Symposium on</a:t>
            </a:r>
            <a:r>
              <a:rPr lang="en-US" sz="2600">
                <a:solidFill>
                  <a:srgbClr val="000000"/>
                </a:solidFill>
                <a:latin typeface="Constantia"/>
              </a:rPr>
              <a:t>. IEEE, 2003.</a:t>
            </a:r>
            <a:endParaRPr/>
          </a:p>
          <a:p>
            <a:pPr>
              <a:lnSpc>
                <a:spcPct val="100000"/>
              </a:lnSpc>
            </a:pPr>
            <a:r>
              <a:rPr lang="en-US" sz="2600">
                <a:solidFill>
                  <a:srgbClr val="000000"/>
                </a:solidFill>
                <a:latin typeface="Constantia"/>
              </a:rPr>
              <a:t>5.   Broder, Andrei, and Michael Mitzenmacher. "Network applications of bloom filters: A survey." </a:t>
            </a:r>
            <a:r>
              <a:rPr i="1" lang="en-US" sz="2600">
                <a:solidFill>
                  <a:srgbClr val="000000"/>
                </a:solidFill>
                <a:latin typeface="Constantia"/>
              </a:rPr>
              <a:t>Internet Mathematics</a:t>
            </a:r>
            <a:r>
              <a:rPr lang="en-US" sz="2600">
                <a:solidFill>
                  <a:srgbClr val="000000"/>
                </a:solidFill>
                <a:latin typeface="Constantia"/>
              </a:rPr>
              <a:t> 1.4 (2004): 485-509.</a:t>
            </a:r>
            <a:endParaRPr/>
          </a:p>
          <a:p>
            <a:pPr>
              <a:lnSpc>
                <a:spcPct val="100000"/>
              </a:lnSpc>
            </a:pPr>
            <a:r>
              <a:rPr lang="en-US" sz="2600">
                <a:solidFill>
                  <a:srgbClr val="000000"/>
                </a:solidFill>
                <a:latin typeface="Constantia"/>
              </a:rPr>
              <a:t>6.  Dharmapurikar, Sarang, et al. "Deep packet inspection using parallel bloom filters." </a:t>
            </a:r>
            <a:r>
              <a:rPr i="1" lang="en-US" sz="2600">
                <a:solidFill>
                  <a:srgbClr val="000000"/>
                </a:solidFill>
                <a:latin typeface="Constantia"/>
              </a:rPr>
              <a:t>Micro, IEEE</a:t>
            </a:r>
            <a:r>
              <a:rPr lang="en-US" sz="2600">
                <a:solidFill>
                  <a:srgbClr val="000000"/>
                </a:solidFill>
                <a:latin typeface="Constantia"/>
              </a:rPr>
              <a:t> 24.1 (2004): 52-61.</a:t>
            </a:r>
            <a:endParaRPr/>
          </a:p>
          <a:p>
            <a:pPr>
              <a:lnSpc>
                <a:spcPct val="100000"/>
              </a:lnSpc>
            </a:pPr>
            <a:r>
              <a:rPr lang="en-US" sz="2600">
                <a:solidFill>
                  <a:srgbClr val="000000"/>
                </a:solidFill>
                <a:latin typeface="Constantia"/>
              </a:rPr>
              <a:t>7.  Dharmapurikar, Sarang, et al. "Deep packet inspection using parallel bloom filters." </a:t>
            </a:r>
            <a:r>
              <a:rPr i="1" lang="en-US" sz="2600">
                <a:solidFill>
                  <a:srgbClr val="000000"/>
                </a:solidFill>
                <a:latin typeface="Constantia"/>
              </a:rPr>
              <a:t>High Performance Interconnects, 2003. Proceedings. 11th Symposium on</a:t>
            </a:r>
            <a:r>
              <a:rPr lang="en-US" sz="2600">
                <a:solidFill>
                  <a:srgbClr val="000000"/>
                </a:solidFill>
                <a:latin typeface="Constantia"/>
              </a:rPr>
              <a:t>. IEEE, 2003.</a:t>
            </a:r>
            <a:endParaRPr/>
          </a:p>
          <a:p>
            <a:pPr>
              <a:lnSpc>
                <a:spcPct val="100000"/>
              </a:lnSpc>
            </a:pPr>
            <a:r>
              <a:rPr lang="en-US" sz="2600">
                <a:solidFill>
                  <a:srgbClr val="000000"/>
                </a:solidFill>
                <a:latin typeface="Constantia"/>
              </a:rPr>
              <a:t>8. Deng, Fan; Rafiei, Davood (2006), "Approximately Detecting Duplicates for Streaming Data using Stable Bloom Filters", Proceedings of the ACM SIGMOD Conference, pp. 25–36.</a:t>
            </a:r>
            <a:endParaRPr/>
          </a:p>
          <a:p>
            <a:pPr>
              <a:lnSpc>
                <a:spcPct val="100000"/>
              </a:lnSpc>
            </a:pPr>
            <a:r>
              <a:rPr lang="en-US" sz="2600">
                <a:solidFill>
                  <a:srgbClr val="000000"/>
                </a:solidFill>
                <a:latin typeface="Constantia"/>
              </a:rPr>
              <a:t>9. Byers, John W.; Considine, Jeffrey; Mitzenmacher, Michael; Rost, Stanislav (2004), "Informed content delivery across adaptive overlay networks", IEEE/ACM Transactions on Networking 12 (5): 767, doi:10.1109/TNET.2004.836103.</a:t>
            </a:r>
            <a:endParaRPr/>
          </a:p>
          <a:p>
            <a:pPr>
              <a:lnSpc>
                <a:spcPct val="100000"/>
              </a:lnSpc>
            </a:pPr>
            <a:r>
              <a:rPr lang="en-US" sz="2600">
                <a:solidFill>
                  <a:srgbClr val="000000"/>
                </a:solidFill>
                <a:latin typeface="Constantia"/>
              </a:rPr>
              <a:t>10. Almeida, Paulo; Baquero, Carlos; Preguica, Nuno; Hutchison, David (2007), "Scalable Bloom Filters", Information Processing Letters 101 (6): 255–261, doi:10.1016/j.ipl.2006.10.007</a:t>
            </a:r>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5" name="TextShape 1"/>
          <p:cNvSpPr txBox="1"/>
          <p:nvPr/>
        </p:nvSpPr>
        <p:spPr>
          <a:xfrm>
            <a:off x="457200" y="704160"/>
            <a:ext cx="8229240" cy="1142640"/>
          </a:xfrm>
          <a:prstGeom prst="rect">
            <a:avLst/>
          </a:prstGeom>
        </p:spPr>
        <p:txBody>
          <a:bodyPr anchor="b" bIns="0" lIns="0" rIns="0" tIns="45000"/>
          <a:p>
            <a:pPr algn="ctr">
              <a:lnSpc>
                <a:spcPct val="100000"/>
              </a:lnSpc>
            </a:pPr>
            <a:r>
              <a:rPr lang="en-US" sz="5000">
                <a:solidFill>
                  <a:srgbClr val="04617b"/>
                </a:solidFill>
                <a:latin typeface="Calibri"/>
              </a:rPr>
              <a:t>References</a:t>
            </a:r>
            <a:endParaRPr/>
          </a:p>
        </p:txBody>
      </p:sp>
      <p:sp>
        <p:nvSpPr>
          <p:cNvPr id="196" name="TextShape 2"/>
          <p:cNvSpPr txBox="1"/>
          <p:nvPr/>
        </p:nvSpPr>
        <p:spPr>
          <a:xfrm>
            <a:off x="457200" y="1935360"/>
            <a:ext cx="8229240" cy="4388760"/>
          </a:xfrm>
          <a:prstGeom prst="rect">
            <a:avLst/>
          </a:prstGeom>
        </p:spPr>
        <p:txBody>
          <a:bodyPr bIns="45000" lIns="90000" rIns="90000" tIns="45000"/>
          <a:p>
            <a:pPr>
              <a:lnSpc>
                <a:spcPct val="100000"/>
              </a:lnSpc>
            </a:pPr>
            <a:r>
              <a:rPr lang="en-US" sz="2600">
                <a:solidFill>
                  <a:srgbClr val="000000"/>
                </a:solidFill>
                <a:latin typeface="Constantia"/>
              </a:rPr>
              <a:t>11. </a:t>
            </a:r>
            <a:r>
              <a:rPr lang="en-US" sz="1400">
                <a:solidFill>
                  <a:srgbClr val="000000"/>
                </a:solidFill>
                <a:latin typeface="Constantia"/>
              </a:rPr>
              <a:t>Boldi, Paolo; Vigna, Sebastiano (2005), "Mutable strings in Java: design, implementation and lightweight text-search algorithms", Science of Computer Programming 54 (1): 3–23.</a:t>
            </a:r>
            <a:endParaRPr/>
          </a:p>
          <a:p>
            <a:pPr>
              <a:lnSpc>
                <a:spcPct val="100000"/>
              </a:lnSpc>
            </a:pPr>
            <a:r>
              <a:rPr lang="en-US" sz="1400">
                <a:solidFill>
                  <a:srgbClr val="000000"/>
                </a:solidFill>
                <a:latin typeface="Constantia"/>
              </a:rPr>
              <a:t>12. Koucheryavy, Y.; Giambene, G.; Staehle, D.; Barcelo-Arroyo, F.; Braun, T.; Siris, V. (2009), "Traffic and QoS Management in Wireless Multimedia Networks", COST 290 Final Report (USA): 111.  </a:t>
            </a:r>
            <a:endParaRPr/>
          </a:p>
          <a:p>
            <a:pPr>
              <a:lnSpc>
                <a:spcPct val="100000"/>
              </a:lnSpc>
            </a:pPr>
            <a:r>
              <a:rPr lang="en-US" sz="1400">
                <a:solidFill>
                  <a:srgbClr val="000000"/>
                </a:solidFill>
                <a:latin typeface="Constantia"/>
              </a:rPr>
              <a:t>13. Haghighat, M., Mehdi Tavakoli, and Mehdi Kharrazi. "Payload Attribution via Character Dependent Multi-Bloom Filters." (2013): 1-1.</a:t>
            </a:r>
            <a:endParaRPr/>
          </a:p>
          <a:p>
            <a:pPr>
              <a:lnSpc>
                <a:spcPct val="100000"/>
              </a:lnSpc>
            </a:pPr>
            <a:r>
              <a:rPr lang="en-US" sz="1400">
                <a:solidFill>
                  <a:srgbClr val="000000"/>
                </a:solidFill>
                <a:latin typeface="Constantia"/>
              </a:rPr>
              <a:t>14. Burbank, J.L.; Chimento, P.F.; Haberman, B.K.; Kasch, W., "Key Challenges of Military Tactical Networking and the Elusive Promise of MANET Technology," </a:t>
            </a:r>
            <a:r>
              <a:rPr i="1" lang="en-US" sz="1400">
                <a:solidFill>
                  <a:srgbClr val="000000"/>
                </a:solidFill>
                <a:latin typeface="Constantia"/>
              </a:rPr>
              <a:t>Communications Magazine, IEEE</a:t>
            </a:r>
            <a:r>
              <a:rPr lang="en-US" sz="1400">
                <a:solidFill>
                  <a:srgbClr val="000000"/>
                </a:solidFill>
                <a:latin typeface="Constantia"/>
              </a:rPr>
              <a:t> , vol.44, no.11, pp.39,45, November 2006</a:t>
            </a:r>
            <a:endParaRPr/>
          </a:p>
          <a:p>
            <a:pPr>
              <a:lnSpc>
                <a:spcPct val="100000"/>
              </a:lnSpc>
            </a:pPr>
            <a:r>
              <a:rPr lang="en-US" sz="1400">
                <a:solidFill>
                  <a:srgbClr val="000000"/>
                </a:solidFill>
                <a:latin typeface="Constantia"/>
              </a:rPr>
              <a:t>15. Clausen, Thomas, et al. "Optimized link state routing protocol (OLSR)." (2003).</a:t>
            </a:r>
            <a:endParaRPr/>
          </a:p>
          <a:p>
            <a:pPr>
              <a:lnSpc>
                <a:spcPct val="100000"/>
              </a:lnSpc>
            </a:pPr>
            <a:r>
              <a:rPr lang="en-US" sz="1400">
                <a:solidFill>
                  <a:srgbClr val="000000"/>
                </a:solidFill>
                <a:latin typeface="Constantia"/>
              </a:rPr>
              <a:t>16</a:t>
            </a:r>
            <a:r>
              <a:rPr lang="en-US" sz="2600">
                <a:solidFill>
                  <a:srgbClr val="000000"/>
                </a:solidFill>
                <a:latin typeface="Constantia"/>
              </a:rPr>
              <a:t>. </a:t>
            </a:r>
            <a:r>
              <a:rPr lang="en-US" sz="1400">
                <a:solidFill>
                  <a:srgbClr val="000000"/>
                </a:solidFill>
                <a:latin typeface="Constantia"/>
              </a:rPr>
              <a:t>Abolhasan, Mehran, Brett Hagelstein, and JC-P. Wang. "Real-world performance of current proactive multi-hop mesh protocols." Communications, 2009. APCC 2009. 15th Asia-Pacific Conference on. IEEE, 2009.</a:t>
            </a:r>
            <a:endParaRPr/>
          </a:p>
          <a:p>
            <a:pPr>
              <a:lnSpc>
                <a:spcPct val="100000"/>
              </a:lnSpc>
            </a:pPr>
            <a:r>
              <a:rPr lang="en-US" sz="1400">
                <a:solidFill>
                  <a:srgbClr val="000000"/>
                </a:solidFill>
                <a:latin typeface="Constantia"/>
              </a:rPr>
              <a:t>17. Das, Samir R., Elizabeth M. Belding-Royer, and Charles E. Perkins. "Ad hoc on-demand distance vector (AODV) routing." (2003).</a:t>
            </a:r>
            <a:endParaRPr/>
          </a:p>
          <a:p>
            <a:pPr>
              <a:lnSpc>
                <a:spcPct val="100000"/>
              </a:lnSpc>
            </a:pPr>
            <a:r>
              <a:rPr lang="en-US" sz="1400">
                <a:solidFill>
                  <a:srgbClr val="000000"/>
                </a:solidFill>
                <a:latin typeface="Constantia"/>
              </a:rPr>
              <a:t>18. Johnson, David B., David A. Maltz, and Josh Broch. "DSR: The dynamic source routing protocol for multi-hop wireless ad hoc networks." </a:t>
            </a:r>
            <a:r>
              <a:rPr i="1" lang="en-US" sz="1400">
                <a:solidFill>
                  <a:srgbClr val="000000"/>
                </a:solidFill>
                <a:latin typeface="Constantia"/>
              </a:rPr>
              <a:t>Ad hoc networking</a:t>
            </a:r>
            <a:r>
              <a:rPr lang="en-US" sz="1400">
                <a:solidFill>
                  <a:srgbClr val="000000"/>
                </a:solidFill>
                <a:latin typeface="Constantia"/>
              </a:rPr>
              <a:t> 5 (2001): 139-172.</a:t>
            </a: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7" name="TextShape 1"/>
          <p:cNvSpPr txBox="1"/>
          <p:nvPr/>
        </p:nvSpPr>
        <p:spPr>
          <a:xfrm>
            <a:off x="457200" y="704160"/>
            <a:ext cx="8229240" cy="1142640"/>
          </a:xfrm>
          <a:prstGeom prst="rect">
            <a:avLst/>
          </a:prstGeom>
        </p:spPr>
        <p:txBody>
          <a:bodyPr anchor="b" bIns="0" lIns="0" rIns="0" tIns="45000"/>
          <a:p>
            <a:pPr algn="ctr">
              <a:lnSpc>
                <a:spcPct val="100000"/>
              </a:lnSpc>
            </a:pPr>
            <a:r>
              <a:rPr lang="en-US" sz="5000">
                <a:solidFill>
                  <a:srgbClr val="04617b"/>
                </a:solidFill>
                <a:latin typeface="Calibri"/>
              </a:rPr>
              <a:t>References</a:t>
            </a:r>
            <a:endParaRPr/>
          </a:p>
        </p:txBody>
      </p:sp>
      <p:sp>
        <p:nvSpPr>
          <p:cNvPr id="198" name="TextShape 2"/>
          <p:cNvSpPr txBox="1"/>
          <p:nvPr/>
        </p:nvSpPr>
        <p:spPr>
          <a:xfrm>
            <a:off x="457200" y="1935360"/>
            <a:ext cx="8229240" cy="4388760"/>
          </a:xfrm>
          <a:prstGeom prst="rect">
            <a:avLst/>
          </a:prstGeom>
        </p:spPr>
        <p:txBody>
          <a:bodyPr bIns="45000" lIns="90000" rIns="90000" tIns="45000"/>
          <a:p>
            <a:pPr>
              <a:lnSpc>
                <a:spcPct val="100000"/>
              </a:lnSpc>
            </a:pPr>
            <a:r>
              <a:rPr lang="en-US" sz="1400">
                <a:solidFill>
                  <a:srgbClr val="000000"/>
                </a:solidFill>
                <a:latin typeface="Constantia"/>
              </a:rPr>
              <a:t>19. Haas, Zygmunt J., Marc R. Pearlman, and Prince Samar. "The zone routing protocol (ZRP) for ad hoc networks." draft-ietf-manet-zone-zrp-04. txt (2002).</a:t>
            </a:r>
            <a:endParaRPr/>
          </a:p>
          <a:p>
            <a:pPr>
              <a:lnSpc>
                <a:spcPct val="100000"/>
              </a:lnSpc>
            </a:pPr>
            <a:r>
              <a:rPr lang="en-US" sz="1400">
                <a:solidFill>
                  <a:srgbClr val="000000"/>
                </a:solidFill>
                <a:latin typeface="Constantia"/>
              </a:rPr>
              <a:t>20. Basu, Prithwish, Naved Khan, and Thomas DC Little. "A mobility based metric for clustering in mobile ad hoc networks." </a:t>
            </a:r>
            <a:r>
              <a:rPr i="1" lang="en-US" sz="1400">
                <a:solidFill>
                  <a:srgbClr val="000000"/>
                </a:solidFill>
                <a:latin typeface="Constantia"/>
              </a:rPr>
              <a:t>Distributed Computing Systems Workshop, 2001 International Conference on</a:t>
            </a:r>
            <a:r>
              <a:rPr lang="en-US" sz="1400">
                <a:solidFill>
                  <a:srgbClr val="000000"/>
                </a:solidFill>
                <a:latin typeface="Constantia"/>
              </a:rPr>
              <a:t>. IEEE, 2001.</a:t>
            </a:r>
            <a:endParaRPr/>
          </a:p>
          <a:p>
            <a:pPr>
              <a:lnSpc>
                <a:spcPct val="100000"/>
              </a:lnSpc>
            </a:pPr>
            <a:r>
              <a:rPr lang="en-US" sz="1400">
                <a:solidFill>
                  <a:srgbClr val="000000"/>
                </a:solidFill>
                <a:latin typeface="Constantia"/>
              </a:rPr>
              <a:t>21. Sun, Allen C. Design and Implementation of Fisheye Routing Protocol for Mobile Ad Hoc Networks. Diss. Massachusetts Institute of Technology, 2000.</a:t>
            </a:r>
            <a:endParaRPr/>
          </a:p>
          <a:p>
            <a:pPr>
              <a:lnSpc>
                <a:spcPct val="100000"/>
              </a:lnSpc>
            </a:pPr>
            <a:endParaRPr/>
          </a:p>
          <a:p>
            <a:pPr>
              <a:lnSpc>
                <a:spcPct val="100000"/>
              </a:lnSpc>
            </a:pPr>
            <a:r>
              <a:rPr lang="en-US" sz="1400">
                <a:solidFill>
                  <a:srgbClr val="000000"/>
                </a:solidFill>
                <a:latin typeface="Constantia"/>
              </a:rPr>
              <a:t>22. Bansal, Meenakshi, Rachna Rajput, and Gaurav Gupta. "Mobile ad hoc networking (MANET): Routing protocol performance issues and evaluation considerations." (1999).</a:t>
            </a:r>
            <a:endParaRPr/>
          </a:p>
          <a:p>
            <a:pPr>
              <a:lnSpc>
                <a:spcPct val="100000"/>
              </a:lnSpc>
            </a:pPr>
            <a:endParaRPr/>
          </a:p>
          <a:p>
            <a:pPr>
              <a:lnSpc>
                <a:spcPct val="100000"/>
              </a:lnSpc>
            </a:pPr>
            <a:r>
              <a:rPr lang="en-US" sz="1400">
                <a:solidFill>
                  <a:srgbClr val="000000"/>
                </a:solidFill>
                <a:latin typeface="Constantia"/>
              </a:rPr>
              <a:t>23. Chau, Chi-Kin, et al. "IDRM: Inter-Domain Routing Protocol for Mobile Ad Hoc Networks." University of Cambridge Technical Report UCAM-CL-TR-708 (2008).</a:t>
            </a:r>
            <a:endParaRPr/>
          </a:p>
          <a:p>
            <a:pPr>
              <a:lnSpc>
                <a:spcPct val="100000"/>
              </a:lnSpc>
            </a:pPr>
            <a:r>
              <a:rPr lang="en-US" sz="1400">
                <a:solidFill>
                  <a:srgbClr val="000000"/>
                </a:solidFill>
                <a:latin typeface="Constantia"/>
              </a:rPr>
              <a:t>24. Lee, Seung-Hoon, et al. "Inter-Domain Routing for Heterogeneous MANETs."</a:t>
            </a:r>
            <a:endParaRPr/>
          </a:p>
          <a:p>
            <a:pPr>
              <a:lnSpc>
                <a:spcPct val="100000"/>
              </a:lnSpc>
            </a:pPr>
            <a:endParaRPr/>
          </a:p>
          <a:p>
            <a:pPr>
              <a:lnSpc>
                <a:spcPct val="100000"/>
              </a:lnSpc>
            </a:pP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TextShape 1"/>
          <p:cNvSpPr txBox="1"/>
          <p:nvPr/>
        </p:nvSpPr>
        <p:spPr>
          <a:xfrm>
            <a:off x="457200" y="685800"/>
            <a:ext cx="8229240" cy="1142640"/>
          </a:xfrm>
          <a:prstGeom prst="rect">
            <a:avLst/>
          </a:prstGeom>
        </p:spPr>
        <p:txBody>
          <a:bodyPr anchor="b" bIns="0" lIns="0" rIns="0" tIns="45000"/>
          <a:p>
            <a:pPr algn="ctr">
              <a:lnSpc>
                <a:spcPct val="100000"/>
              </a:lnSpc>
            </a:pPr>
            <a:r>
              <a:rPr lang="en-US" sz="5000">
                <a:solidFill>
                  <a:srgbClr val="04617b"/>
                </a:solidFill>
                <a:latin typeface="Calibri"/>
              </a:rPr>
              <a:t>Introduction continued</a:t>
            </a:r>
            <a:endParaRPr/>
          </a:p>
        </p:txBody>
      </p:sp>
      <p:sp>
        <p:nvSpPr>
          <p:cNvPr id="130" name="TextShape 2"/>
          <p:cNvSpPr txBox="1"/>
          <p:nvPr/>
        </p:nvSpPr>
        <p:spPr>
          <a:xfrm>
            <a:off x="457200" y="1935360"/>
            <a:ext cx="8229240" cy="4388760"/>
          </a:xfrm>
          <a:prstGeom prst="rect">
            <a:avLst/>
          </a:prstGeom>
        </p:spPr>
        <p:txBody>
          <a:bodyPr bIns="45000" lIns="90000" rIns="90000" tIns="45000"/>
          <a:p>
            <a:pPr>
              <a:lnSpc>
                <a:spcPct val="100000"/>
              </a:lnSpc>
              <a:buSzPct val="95000"/>
              <a:buFont charset="2" typeface="Wingdings 2"/>
              <a:buChar char=""/>
            </a:pPr>
            <a:r>
              <a:rPr lang="en-US" sz="2600">
                <a:solidFill>
                  <a:srgbClr val="000000"/>
                </a:solidFill>
                <a:latin typeface="Constantia"/>
              </a:rPr>
              <a:t>The network administrators have been forced to create sets of static configurations to try and accommodate that mobility</a:t>
            </a:r>
            <a:endParaRPr/>
          </a:p>
          <a:p>
            <a:pPr>
              <a:lnSpc>
                <a:spcPct val="100000"/>
              </a:lnSpc>
              <a:buSzPct val="95000"/>
              <a:buFont charset="2" typeface="Wingdings 2"/>
              <a:buChar char=""/>
            </a:pPr>
            <a:r>
              <a:rPr lang="en-US" sz="2600">
                <a:solidFill>
                  <a:srgbClr val="000000"/>
                </a:solidFill>
                <a:latin typeface="Constantia"/>
              </a:rPr>
              <a:t>Any scenario outside of the preplanned sets of configurations are just not supported, thus limiting the network flexibility and resulting in isolated networks</a:t>
            </a:r>
            <a:endParaRPr/>
          </a:p>
          <a:p>
            <a:pPr>
              <a:lnSpc>
                <a:spcPct val="100000"/>
              </a:lnSpc>
              <a:buSzPct val="95000"/>
              <a:buFont charset="2" typeface="Wingdings 2"/>
              <a:buChar char=""/>
            </a:pPr>
            <a:r>
              <a:rPr lang="en-US" sz="2600">
                <a:solidFill>
                  <a:srgbClr val="000000"/>
                </a:solidFill>
                <a:latin typeface="Constantia"/>
              </a:rPr>
              <a:t>Networking vendors have been slow to design protocols that are explicitly for these tactical networks</a:t>
            </a:r>
            <a:endParaRPr/>
          </a:p>
          <a:p>
            <a:pPr>
              <a:lnSpc>
                <a:spcPct val="100000"/>
              </a:lnSpc>
              <a:buSzPct val="95000"/>
              <a:buFont charset="2" typeface="Wingdings 2"/>
              <a:buChar char=""/>
            </a:pPr>
            <a:r>
              <a:rPr lang="en-US" sz="2600">
                <a:solidFill>
                  <a:srgbClr val="000000"/>
                </a:solidFill>
                <a:latin typeface="Constantia"/>
              </a:rPr>
              <a:t>Most of the solutions consists of retrofitting OSPF, RIP, and BGP into the mobile routing nodes</a:t>
            </a:r>
            <a:endParaRPr/>
          </a:p>
          <a:p>
            <a:pPr>
              <a:lnSpc>
                <a:spcPct val="100000"/>
              </a:lnSpc>
              <a:buSzPct val="95000"/>
              <a:buFont charset="2" typeface="Wingdings 2"/>
              <a:buChar char=""/>
            </a:pPr>
            <a:r>
              <a:rPr lang="en-US" sz="2600">
                <a:solidFill>
                  <a:srgbClr val="000000"/>
                </a:solidFill>
                <a:latin typeface="Constantia"/>
              </a:rPr>
              <a:t>Other solutions support various spectrum wave forms, but have poor scalability</a:t>
            </a:r>
            <a:endParaRPr/>
          </a:p>
          <a:p>
            <a:pPr>
              <a:lnSpc>
                <a:spcPct val="100000"/>
              </a:lnSpc>
            </a:pP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TextShape 1"/>
          <p:cNvSpPr txBox="1"/>
          <p:nvPr/>
        </p:nvSpPr>
        <p:spPr>
          <a:xfrm>
            <a:off x="457200" y="704160"/>
            <a:ext cx="8229240" cy="1142640"/>
          </a:xfrm>
          <a:prstGeom prst="rect">
            <a:avLst/>
          </a:prstGeom>
        </p:spPr>
        <p:txBody>
          <a:bodyPr anchor="b" bIns="0" lIns="0" rIns="0" tIns="45000"/>
          <a:p>
            <a:pPr algn="ctr">
              <a:lnSpc>
                <a:spcPct val="100000"/>
              </a:lnSpc>
            </a:pPr>
            <a:r>
              <a:rPr lang="en-US" sz="5000">
                <a:solidFill>
                  <a:srgbClr val="04617b"/>
                </a:solidFill>
                <a:latin typeface="Calibri"/>
              </a:rPr>
              <a:t>Introduction continued</a:t>
            </a:r>
            <a:endParaRPr/>
          </a:p>
        </p:txBody>
      </p:sp>
      <p:sp>
        <p:nvSpPr>
          <p:cNvPr id="132" name="TextShape 2"/>
          <p:cNvSpPr txBox="1"/>
          <p:nvPr/>
        </p:nvSpPr>
        <p:spPr>
          <a:xfrm>
            <a:off x="457200" y="1935360"/>
            <a:ext cx="8229240" cy="4388760"/>
          </a:xfrm>
          <a:prstGeom prst="rect">
            <a:avLst/>
          </a:prstGeom>
        </p:spPr>
        <p:txBody>
          <a:bodyPr bIns="45000" lIns="90000" rIns="90000" tIns="45000"/>
          <a:p>
            <a:pPr>
              <a:lnSpc>
                <a:spcPct val="100000"/>
              </a:lnSpc>
              <a:buSzPct val="95000"/>
              <a:buFont charset="2" typeface="Wingdings 2"/>
              <a:buChar char=""/>
            </a:pPr>
            <a:r>
              <a:rPr lang="en-US" sz="2600">
                <a:solidFill>
                  <a:srgbClr val="000000"/>
                </a:solidFill>
                <a:latin typeface="Constantia"/>
              </a:rPr>
              <a:t>The current group I am a member of, QUEST, is conducting research into a routing protocol designed to handle these mobile network nodes</a:t>
            </a:r>
            <a:endParaRPr/>
          </a:p>
          <a:p>
            <a:pPr>
              <a:lnSpc>
                <a:spcPct val="100000"/>
              </a:lnSpc>
              <a:buSzPct val="95000"/>
              <a:buFont charset="2" typeface="Wingdings 2"/>
              <a:buChar char=""/>
            </a:pPr>
            <a:r>
              <a:rPr lang="en-US" sz="2600">
                <a:solidFill>
                  <a:srgbClr val="000000"/>
                </a:solidFill>
                <a:latin typeface="Constantia"/>
              </a:rPr>
              <a:t>The key concept that has promise is based on Bloom Filters</a:t>
            </a:r>
            <a:endParaRPr/>
          </a:p>
          <a:p>
            <a:pPr>
              <a:lnSpc>
                <a:spcPct val="100000"/>
              </a:lnSpc>
              <a:buSzPct val="95000"/>
              <a:buFont charset="2" typeface="Wingdings 2"/>
              <a:buChar char=""/>
            </a:pPr>
            <a:r>
              <a:rPr lang="en-US" sz="2600">
                <a:solidFill>
                  <a:srgbClr val="000000"/>
                </a:solidFill>
                <a:latin typeface="Constantia"/>
              </a:rPr>
              <a:t>We currently have Dr. Mario Gerla and You Lu of UCLA developing code in C++ for an Inter-domain Routing protocol (IDRM)</a:t>
            </a:r>
            <a:endParaRPr/>
          </a:p>
          <a:p>
            <a:pPr>
              <a:lnSpc>
                <a:spcPct val="100000"/>
              </a:lnSpc>
              <a:buSzPct val="95000"/>
              <a:buFont charset="2" typeface="Wingdings 2"/>
              <a:buChar char=""/>
            </a:pPr>
            <a:r>
              <a:rPr lang="en-US" sz="2600">
                <a:solidFill>
                  <a:srgbClr val="000000"/>
                </a:solidFill>
                <a:latin typeface="Constantia"/>
              </a:rPr>
              <a:t>The code is being tested with Network Simulator 3 (NS3) on the LINUX operating system</a:t>
            </a:r>
            <a:endParaRPr/>
          </a:p>
          <a:p>
            <a:pPr>
              <a:lnSpc>
                <a:spcPct val="100000"/>
              </a:lnSpc>
              <a:buSzPct val="95000"/>
              <a:buFont charset="2" typeface="Wingdings 2"/>
              <a:buChar char=""/>
            </a:pPr>
            <a:r>
              <a:rPr lang="en-US" sz="2600">
                <a:solidFill>
                  <a:srgbClr val="000000"/>
                </a:solidFill>
                <a:latin typeface="Constantia"/>
              </a:rPr>
              <a:t>The use of open source is to foster the collaboration of multiple researchers with the understanding this problem will take contributions from many</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TextShape 1"/>
          <p:cNvSpPr txBox="1"/>
          <p:nvPr/>
        </p:nvSpPr>
        <p:spPr>
          <a:xfrm>
            <a:off x="457200" y="704160"/>
            <a:ext cx="8229240" cy="1142640"/>
          </a:xfrm>
          <a:prstGeom prst="rect">
            <a:avLst/>
          </a:prstGeom>
        </p:spPr>
        <p:txBody>
          <a:bodyPr anchor="b" bIns="0" lIns="0" rIns="0" tIns="45000"/>
          <a:p>
            <a:pPr algn="ctr">
              <a:lnSpc>
                <a:spcPct val="100000"/>
              </a:lnSpc>
            </a:pPr>
            <a:r>
              <a:rPr lang="en-US" sz="5000">
                <a:solidFill>
                  <a:srgbClr val="04617b"/>
                </a:solidFill>
                <a:latin typeface="Calibri"/>
              </a:rPr>
              <a:t>
</a:t>
            </a:r>
            <a:r>
              <a:rPr lang="en-US" sz="5000">
                <a:solidFill>
                  <a:srgbClr val="04617b"/>
                </a:solidFill>
                <a:latin typeface="Calibri"/>
              </a:rPr>
              <a:t>
</a:t>
            </a:r>
            <a:r>
              <a:rPr lang="en-US" sz="5000">
                <a:solidFill>
                  <a:srgbClr val="04617b"/>
                </a:solidFill>
                <a:latin typeface="Calibri"/>
              </a:rPr>
              <a:t>
</a:t>
            </a:r>
            <a:r>
              <a:rPr lang="en-US" sz="5000">
                <a:solidFill>
                  <a:srgbClr val="04617b"/>
                </a:solidFill>
                <a:latin typeface="Calibri"/>
              </a:rPr>
              <a:t>Brief History of Bloom Filters</a:t>
            </a:r>
            <a:r>
              <a:rPr lang="en-US" sz="5000">
                <a:solidFill>
                  <a:srgbClr val="04617b"/>
                </a:solidFill>
                <a:latin typeface="Calibri"/>
              </a:rPr>
              <a:t>
</a:t>
            </a:r>
            <a:endParaRPr/>
          </a:p>
        </p:txBody>
      </p:sp>
      <p:sp>
        <p:nvSpPr>
          <p:cNvPr id="134" name="TextShape 2"/>
          <p:cNvSpPr txBox="1"/>
          <p:nvPr/>
        </p:nvSpPr>
        <p:spPr>
          <a:xfrm>
            <a:off x="457200" y="1935360"/>
            <a:ext cx="8229240" cy="4388760"/>
          </a:xfrm>
          <a:prstGeom prst="rect">
            <a:avLst/>
          </a:prstGeom>
        </p:spPr>
        <p:txBody>
          <a:bodyPr bIns="45000" lIns="90000" rIns="90000" tIns="45000"/>
          <a:p>
            <a:pPr>
              <a:lnSpc>
                <a:spcPct val="100000"/>
              </a:lnSpc>
              <a:buSzPct val="95000"/>
              <a:buFont charset="2" typeface="Wingdings 2"/>
              <a:buChar char=""/>
            </a:pPr>
            <a:r>
              <a:rPr lang="en-US" sz="2600">
                <a:solidFill>
                  <a:srgbClr val="000000"/>
                </a:solidFill>
                <a:latin typeface="Constantia"/>
              </a:rPr>
              <a:t>Burton Bloom introduced Bloom filters in the 1970s</a:t>
            </a:r>
            <a:endParaRPr/>
          </a:p>
          <a:p>
            <a:pPr>
              <a:lnSpc>
                <a:spcPct val="100000"/>
              </a:lnSpc>
              <a:buSzPct val="95000"/>
              <a:buFont charset="2" typeface="Wingdings 2"/>
              <a:buChar char=""/>
            </a:pPr>
            <a:r>
              <a:rPr lang="en-US" sz="2600">
                <a:solidFill>
                  <a:srgbClr val="000000"/>
                </a:solidFill>
                <a:latin typeface="Constantia"/>
              </a:rPr>
              <a:t>Simply put, A Bloom filter is a simple space-efficient randomized data structure for representing a set in order to support membership queries</a:t>
            </a:r>
            <a:endParaRPr/>
          </a:p>
          <a:p>
            <a:pPr>
              <a:lnSpc>
                <a:spcPct val="100000"/>
              </a:lnSpc>
              <a:buSzPct val="95000"/>
              <a:buFont charset="2" typeface="Wingdings 2"/>
              <a:buChar char=""/>
            </a:pPr>
            <a:r>
              <a:rPr lang="en-US" sz="2600">
                <a:solidFill>
                  <a:srgbClr val="000000"/>
                </a:solidFill>
                <a:latin typeface="Constantia"/>
              </a:rPr>
              <a:t>They can have false positive but no false negatives</a:t>
            </a:r>
            <a:endParaRPr/>
          </a:p>
          <a:p>
            <a:pPr>
              <a:lnSpc>
                <a:spcPct val="100000"/>
              </a:lnSpc>
              <a:buSzPct val="95000"/>
              <a:buFont charset="2" typeface="Wingdings 2"/>
              <a:buChar char=""/>
            </a:pPr>
            <a:r>
              <a:rPr lang="en-US" sz="2600">
                <a:solidFill>
                  <a:srgbClr val="000000"/>
                </a:solidFill>
                <a:latin typeface="Constantia"/>
              </a:rPr>
              <a:t>Initially they were used in database systems</a:t>
            </a:r>
            <a:endParaRPr/>
          </a:p>
          <a:p>
            <a:pPr>
              <a:lnSpc>
                <a:spcPct val="100000"/>
              </a:lnSpc>
              <a:buSzPct val="95000"/>
              <a:buFont charset="2" typeface="Wingdings 2"/>
              <a:buChar char=""/>
            </a:pPr>
            <a:r>
              <a:rPr lang="en-US" sz="2600">
                <a:solidFill>
                  <a:srgbClr val="000000"/>
                </a:solidFill>
                <a:latin typeface="Constantia"/>
              </a:rPr>
              <a:t>More recently they have been employed in network applications</a:t>
            </a:r>
            <a:endParaRPr/>
          </a:p>
          <a:p>
            <a:pPr>
              <a:lnSpc>
                <a:spcPct val="100000"/>
              </a:lnSpc>
            </a:pPr>
            <a:r>
              <a:rPr lang="en-US" sz="2600">
                <a:solidFill>
                  <a:srgbClr val="000000"/>
                </a:solidFill>
                <a:latin typeface="Constantia"/>
              </a:rPr>
              <a:t>                                                                                  </a:t>
            </a:r>
            <a:r>
              <a:rPr lang="en-US" sz="2600">
                <a:solidFill>
                  <a:srgbClr val="000000"/>
                </a:solidFill>
                <a:latin typeface="Constantia"/>
              </a:rPr>
              <a:t>[2]</a:t>
            </a:r>
            <a:endParaRPr/>
          </a:p>
          <a:p>
            <a:pPr>
              <a:lnSpc>
                <a:spcPct val="100000"/>
              </a:lnSpc>
            </a:pP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TextShape 1"/>
          <p:cNvSpPr txBox="1"/>
          <p:nvPr/>
        </p:nvSpPr>
        <p:spPr>
          <a:xfrm>
            <a:off x="457200" y="704160"/>
            <a:ext cx="8229240" cy="1142640"/>
          </a:xfrm>
          <a:prstGeom prst="rect">
            <a:avLst/>
          </a:prstGeom>
        </p:spPr>
        <p:txBody>
          <a:bodyPr anchor="b" bIns="0" lIns="0" rIns="0" tIns="45000"/>
          <a:p>
            <a:pPr algn="ctr">
              <a:lnSpc>
                <a:spcPct val="100000"/>
              </a:lnSpc>
            </a:pPr>
            <a:r>
              <a:rPr lang="en-US" sz="5000">
                <a:solidFill>
                  <a:srgbClr val="04617b"/>
                </a:solidFill>
                <a:latin typeface="Calibri"/>
              </a:rPr>
              <a:t>Theory of the Bloom filter</a:t>
            </a:r>
            <a:r>
              <a:rPr lang="en-US" sz="5000">
                <a:solidFill>
                  <a:srgbClr val="04617b"/>
                </a:solidFill>
                <a:latin typeface="Calibri"/>
              </a:rPr>
              <a:t>
</a:t>
            </a:r>
            <a:endParaRPr/>
          </a:p>
        </p:txBody>
      </p:sp>
      <p:sp>
        <p:nvSpPr>
          <p:cNvPr id="136" name="TextShape 2"/>
          <p:cNvSpPr txBox="1"/>
          <p:nvPr/>
        </p:nvSpPr>
        <p:spPr>
          <a:xfrm>
            <a:off x="457200" y="1935360"/>
            <a:ext cx="8229240" cy="4388760"/>
          </a:xfrm>
          <a:prstGeom prst="rect">
            <a:avLst/>
          </a:prstGeom>
        </p:spPr>
        <p:txBody>
          <a:bodyPr bIns="45000" lIns="90000" rIns="90000" tIns="45000"/>
          <a:p>
            <a:pPr>
              <a:lnSpc>
                <a:spcPct val="100000"/>
              </a:lnSpc>
              <a:buSzPct val="95000"/>
              <a:buFont charset="2" typeface="Wingdings 2"/>
              <a:buChar char=""/>
            </a:pPr>
            <a:r>
              <a:rPr lang="en-US" sz="2600">
                <a:solidFill>
                  <a:srgbClr val="000000"/>
                </a:solidFill>
                <a:latin typeface="Constantia"/>
              </a:rPr>
              <a:t>Bloom Filter - is a simple space-efficient randomized data structure for representing a set in order to support membership queries [5]</a:t>
            </a:r>
            <a:endParaRPr/>
          </a:p>
          <a:p>
            <a:pPr>
              <a:lnSpc>
                <a:spcPct val="100000"/>
              </a:lnSpc>
              <a:buSzPct val="95000"/>
              <a:buFont charset="2" typeface="Wingdings 2"/>
              <a:buChar char=""/>
            </a:pPr>
            <a:r>
              <a:rPr lang="en-US" sz="2600">
                <a:solidFill>
                  <a:srgbClr val="000000"/>
                </a:solidFill>
                <a:latin typeface="Constantia"/>
              </a:rPr>
              <a:t>The space efficiency is achieved at the cost of a small probability of false positives, but often this is a convenient trade-off [5]</a:t>
            </a: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37" name="Picture 2"/>
          <p:cNvPicPr/>
          <p:nvPr/>
        </p:nvPicPr>
        <p:blipFill>
          <a:blip r:embed="rId1"/>
          <a:stretch>
            <a:fillRect/>
          </a:stretch>
        </p:blipFill>
        <p:spPr>
          <a:xfrm>
            <a:off x="47520" y="123840"/>
            <a:ext cx="9048240" cy="6609960"/>
          </a:xfrm>
          <a:prstGeom prst="rect">
            <a:avLst/>
          </a:prstGeom>
        </p:spPr>
      </p:pic>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38" name="Picture 2"/>
          <p:cNvPicPr/>
          <p:nvPr/>
        </p:nvPicPr>
        <p:blipFill>
          <a:blip r:embed="rId1"/>
          <a:stretch>
            <a:fillRect/>
          </a:stretch>
        </p:blipFill>
        <p:spPr>
          <a:xfrm>
            <a:off x="181080" y="128520"/>
            <a:ext cx="8781840" cy="6600600"/>
          </a:xfrm>
          <a:prstGeom prst="rect">
            <a:avLst/>
          </a:prstGeom>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