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9"/>
    <p:restoredTop sz="93487"/>
  </p:normalViewPr>
  <p:slideViewPr>
    <p:cSldViewPr snapToGrid="0" snapToObjects="1">
      <p:cViewPr varScale="1">
        <p:scale>
          <a:sx n="51" d="100"/>
          <a:sy n="51" d="100"/>
        </p:scale>
        <p:origin x="864" y="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the acknowledgement page(s) at the end.</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en.wikibooks.org/wiki/XML_Schem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XML_Schema_(W3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en.wikipedia.org/wiki/Coordinated_Universal_Tim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ervice-oriented_architectur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youtube.com/watch?v=mj-kCFzF0M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Web_service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for Everybody</a:t>
            </a: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666037" y="4986337"/>
            <a:ext cx="3074988"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46524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cxnSp>
        <p:nvCxnSpPr>
          <p:cNvPr id="417" name="Shape 417"/>
          <p:cNvCxnSpPr/>
          <p:nvPr/>
        </p:nvCxnSpPr>
        <p:spPr>
          <a:xfrm flipH="1">
            <a:off x="7666037" y="4986337"/>
            <a:ext cx="3074989"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457200" marR="0" lvl="1" indent="0" algn="l" rtl="0">
              <a:lnSpc>
                <a:spcPct val="100000"/>
              </a:lnSpc>
              <a:spcBef>
                <a:spcPts val="3500"/>
              </a:spcBef>
              <a:spcAft>
                <a:spcPts val="1000"/>
              </a:spcAft>
              <a:buSzPct val="100000"/>
              <a:buNone/>
            </a:pPr>
            <a:r>
              <a:rPr lang="en-US" sz="3600" u="none" strike="noStrike" cap="none" dirty="0">
                <a:solidFill>
                  <a:srgbClr val="00FF00"/>
                </a:solidFill>
                <a:latin typeface="Arial" charset="0"/>
                <a:ea typeface="Arial" charset="0"/>
                <a:cs typeface="Arial" charset="0"/>
                <a:sym typeface="Cabin"/>
              </a:rPr>
              <a:t>-  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xfrm>
            <a:off x="1155700" y="2866820"/>
            <a:ext cx="1393200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0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xml.etree.ElementTree</a:t>
            </a:r>
            <a:r>
              <a:rPr lang="en-US" sz="30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&lt;phone type="</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&lt;/person&gt;'''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tree = </a:t>
            </a:r>
            <a:r>
              <a:rPr lang="en-US" sz="3000" i="0" u="none" strike="noStrike" cap="none" dirty="0" err="1">
                <a:solidFill>
                  <a:schemeClr val="lt1"/>
                </a:solidFill>
                <a:latin typeface="Courier"/>
                <a:ea typeface="Courier New"/>
                <a:cs typeface="Courier"/>
                <a:sym typeface="Courier New"/>
              </a:rPr>
              <a:t>ET.fromstring</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print('Name:',</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('name').text)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Attr</a:t>
            </a: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tree.find</a:t>
            </a:r>
            <a:r>
              <a:rPr lang="en-US" sz="3000" i="0" u="none" strike="noStrike" cap="none" dirty="0">
                <a:solidFill>
                  <a:schemeClr val="lt1"/>
                </a:solidFill>
                <a:latin typeface="Courier"/>
                <a:ea typeface="Courier New"/>
                <a:cs typeface="Courier"/>
                <a:sym typeface="Courier New"/>
              </a:rPr>
              <a:t>('email').get('hide'))</a:t>
            </a: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import </a:t>
            </a:r>
            <a:r>
              <a:rPr lang="en-US" sz="2400" i="0" u="none" strike="noStrike" cap="none" dirty="0" err="1">
                <a:solidFill>
                  <a:schemeClr val="lt1"/>
                </a:solidFill>
                <a:latin typeface="Courier"/>
                <a:ea typeface="Courier New"/>
                <a:cs typeface="Courier"/>
                <a:sym typeface="Courier New"/>
              </a:rPr>
              <a:t>xml.etree.ElementTree</a:t>
            </a:r>
            <a:r>
              <a:rPr lang="en-US" sz="2400"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&lt;/stuff&gt;'''</a:t>
            </a: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stuff = </a:t>
            </a:r>
            <a:r>
              <a:rPr lang="en-US" sz="2400" i="0" u="none" strike="noStrike" cap="none" dirty="0" err="1">
                <a:solidFill>
                  <a:schemeClr val="lt1"/>
                </a:solidFill>
                <a:latin typeface="Courier"/>
                <a:ea typeface="Courier New"/>
                <a:cs typeface="Courier"/>
                <a:sym typeface="Courier New"/>
              </a:rPr>
              <a:t>ET.fromstring</a:t>
            </a:r>
            <a:r>
              <a:rPr lang="en-US" sz="24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 = </a:t>
            </a:r>
            <a:r>
              <a:rPr lang="en-US" sz="2400" i="0" u="none" strike="noStrike" cap="none" dirty="0" err="1">
                <a:solidFill>
                  <a:schemeClr val="lt1"/>
                </a:solidFill>
                <a:latin typeface="Courier"/>
                <a:ea typeface="Courier New"/>
                <a:cs typeface="Courier"/>
                <a:sym typeface="Courier New"/>
              </a:rPr>
              <a:t>stuff.findall</a:t>
            </a:r>
            <a:r>
              <a:rPr lang="en-US" sz="2400" i="0" u="none" strike="noStrike" cap="none" dirty="0">
                <a:solidFill>
                  <a:schemeClr val="lt1"/>
                </a:solidFill>
                <a:latin typeface="Courier"/>
                <a:ea typeface="Courier New"/>
                <a:cs typeface="Courier"/>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print('User count:', </a:t>
            </a:r>
            <a:r>
              <a:rPr lang="en-US" sz="2400" i="0" u="none" strike="noStrike" cap="none" dirty="0" err="1">
                <a:solidFill>
                  <a:schemeClr val="lt1"/>
                </a:solidFill>
                <a:latin typeface="Courier"/>
                <a:ea typeface="Courier New"/>
                <a:cs typeface="Courier"/>
                <a:sym typeface="Courier New"/>
              </a:rPr>
              <a:t>len</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for item in </a:t>
            </a:r>
            <a:r>
              <a:rPr lang="en-US" sz="2400" i="0" u="none" strike="noStrike" cap="none" dirty="0" err="1">
                <a:solidFill>
                  <a:schemeClr val="lt1"/>
                </a:solidFill>
                <a:latin typeface="Courier"/>
                <a:ea typeface="Courier New"/>
                <a:cs typeface="Courier"/>
                <a:sym typeface="Courier New"/>
              </a:rPr>
              <a:t>lst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print('Name',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('name').text)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print('Id', </a:t>
            </a:r>
            <a:r>
              <a:rPr lang="en-US" sz="2400" i="0" u="none" strike="noStrike" cap="none" dirty="0" err="1">
                <a:solidFill>
                  <a:schemeClr val="lt1"/>
                </a:solidFill>
                <a:latin typeface="Courier"/>
                <a:ea typeface="Courier New"/>
                <a:cs typeface="Courier"/>
                <a:sym typeface="Courier New"/>
              </a:rPr>
              <a:t>item.find</a:t>
            </a:r>
            <a:r>
              <a:rPr lang="en-US" sz="2400" i="0" u="none" strike="noStrike" cap="none" dirty="0">
                <a:solidFill>
                  <a:schemeClr val="lt1"/>
                </a:solidFill>
                <a:latin typeface="Courier"/>
                <a:ea typeface="Courier New"/>
                <a:cs typeface="Courier"/>
                <a:sym typeface="Courier New"/>
              </a:rPr>
              <a:t>('id').text)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New"/>
                <a:cs typeface="Courier"/>
                <a:sym typeface="Courier New"/>
              </a:rPr>
              <a:t>    print('Attribute', </a:t>
            </a:r>
            <a:r>
              <a:rPr lang="en-US" sz="2400" i="0" u="none" strike="noStrike" cap="none" dirty="0" err="1">
                <a:solidFill>
                  <a:schemeClr val="lt1"/>
                </a:solidFill>
                <a:latin typeface="Courier"/>
                <a:ea typeface="Courier New"/>
                <a:cs typeface="Courier"/>
                <a:sym typeface="Courier New"/>
              </a:rPr>
              <a:t>item.get</a:t>
            </a:r>
            <a:r>
              <a:rPr lang="en-US" sz="2400" i="0" u="none" strike="noStrike" cap="none" dirty="0">
                <a:solidFill>
                  <a:schemeClr val="lt1"/>
                </a:solidFill>
                <a:latin typeface="Courier"/>
                <a:ea typeface="Courier New"/>
                <a:cs typeface="Courier"/>
                <a:sym typeface="Courier New"/>
              </a:rPr>
              <a:t>("x"))</a:t>
            </a: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sng" strike="noStrike" cap="none">
                <a:solidFill>
                  <a:srgbClr val="FFD966"/>
                </a:solidFill>
                <a:latin typeface="Arial" charset="0"/>
                <a:ea typeface="Arial" charset="0"/>
                <a:cs typeface="Arial" charset="0"/>
                <a:sym typeface="Cabin"/>
              </a:rPr>
              <a:t>J</a:t>
            </a:r>
            <a:r>
              <a:rPr lang="en-US" sz="7800" u="none" strike="noStrike" cap="none">
                <a:solidFill>
                  <a:srgbClr val="FFD966"/>
                </a:solidFill>
                <a:latin typeface="Arial" charset="0"/>
                <a:ea typeface="Arial" charset="0"/>
                <a:cs typeface="Arial" charset="0"/>
                <a:sym typeface="Cabin"/>
              </a:rPr>
              <a:t>ava</a:t>
            </a:r>
            <a:r>
              <a:rPr lang="en-US" sz="7800" u="sng" strike="noStrike" cap="none">
                <a:solidFill>
                  <a:srgbClr val="FFD966"/>
                </a:solidFill>
                <a:latin typeface="Arial" charset="0"/>
                <a:ea typeface="Arial" charset="0"/>
                <a:cs typeface="Arial" charset="0"/>
                <a:sym typeface="Cabin"/>
              </a:rPr>
              <a:t>S</a:t>
            </a:r>
            <a:r>
              <a:rPr lang="en-US" sz="7800" u="none" strike="noStrike" cap="none">
                <a:solidFill>
                  <a:srgbClr val="FFD966"/>
                </a:solidFill>
                <a:latin typeface="Arial" charset="0"/>
                <a:ea typeface="Arial" charset="0"/>
                <a:cs typeface="Arial" charset="0"/>
                <a:sym typeface="Cabin"/>
              </a:rPr>
              <a:t>cript </a:t>
            </a:r>
            <a:r>
              <a:rPr lang="en-US" sz="7800" u="sng" strike="noStrike" cap="none">
                <a:solidFill>
                  <a:srgbClr val="FFD966"/>
                </a:solidFill>
                <a:latin typeface="Arial" charset="0"/>
                <a:ea typeface="Arial" charset="0"/>
                <a:cs typeface="Arial" charset="0"/>
                <a:sym typeface="Cabin"/>
              </a:rPr>
              <a:t>O</a:t>
            </a:r>
            <a:r>
              <a:rPr lang="en-US" sz="7800" u="none" strike="noStrike" cap="none">
                <a:solidFill>
                  <a:srgbClr val="FFD966"/>
                </a:solidFill>
                <a:latin typeface="Arial" charset="0"/>
                <a:ea typeface="Arial" charset="0"/>
                <a:cs typeface="Arial" charset="0"/>
                <a:sym typeface="Cabin"/>
              </a:rPr>
              <a:t>bject </a:t>
            </a:r>
            <a:r>
              <a:rPr lang="en-US" sz="7800" u="sng" strike="noStrike" cap="none">
                <a:solidFill>
                  <a:srgbClr val="FFD966"/>
                </a:solidFill>
                <a:latin typeface="Arial" charset="0"/>
                <a:ea typeface="Arial" charset="0"/>
                <a:cs typeface="Arial" charset="0"/>
                <a:sym typeface="Cabin"/>
              </a:rPr>
              <a:t>N</a:t>
            </a:r>
            <a:r>
              <a:rPr lang="en-US" sz="7800" u="none" strike="noStrike" cap="none">
                <a:solidFill>
                  <a:srgbClr val="FFD966"/>
                </a:solidFill>
                <a:latin typeface="Arial" charset="0"/>
                <a:ea typeface="Arial" charset="0"/>
                <a:cs typeface="Arial" charset="0"/>
                <a:sym typeface="Cabin"/>
              </a:rPr>
              <a:t>otation</a:t>
            </a:r>
          </a:p>
        </p:txBody>
      </p:sp>
      <p:sp>
        <p:nvSpPr>
          <p:cNvPr id="509" name="Shape 509"/>
          <p:cNvSpPr txBox="1">
            <a:spLocks noGrp="1"/>
          </p:cNvSpPr>
          <p:nvPr>
            <p:ph type="body"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a:t>
            </a:r>
            <a:r>
              <a:rPr lang="en-US" sz="3000" i="0" u="none" strike="noStrike" cap="none" dirty="0" err="1">
                <a:solidFill>
                  <a:schemeClr val="lt1"/>
                </a:solidFill>
                <a:latin typeface="Courier"/>
                <a:ea typeface="Courier New"/>
                <a:cs typeface="Courier"/>
                <a:sym typeface="Courier New"/>
              </a:rPr>
              <a:t>json</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"type" : "</a:t>
            </a:r>
            <a:r>
              <a:rPr lang="en-US" sz="3000" i="0" u="none" strike="noStrike" cap="none" dirty="0" err="1">
                <a:solidFill>
                  <a:schemeClr val="lt1"/>
                </a:solidFill>
                <a:latin typeface="Courier"/>
                <a:ea typeface="Courier New"/>
                <a:cs typeface="Courier"/>
                <a:sym typeface="Courier New"/>
              </a:rPr>
              <a:t>intl</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info = </a:t>
            </a:r>
            <a:r>
              <a:rPr lang="en-US" sz="3000" i="0" u="none" strike="noStrike" cap="none" dirty="0" err="1">
                <a:solidFill>
                  <a:schemeClr val="lt1"/>
                </a:solidFill>
                <a:latin typeface="Courier"/>
                <a:ea typeface="Courier New"/>
                <a:cs typeface="Courier"/>
                <a:sym typeface="Courier New"/>
              </a:rPr>
              <a:t>json.loads</a:t>
            </a:r>
            <a:r>
              <a:rPr lang="en-US" sz="3000"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Name:',info</a:t>
            </a:r>
            <a:r>
              <a:rPr lang="en-US" sz="3000" i="0" u="none" strike="noStrike" cap="none" dirty="0">
                <a:solidFill>
                  <a:schemeClr val="lt1"/>
                </a:solidFill>
                <a:latin typeface="Courier"/>
                <a:ea typeface="Courier New"/>
                <a:cs typeface="Courier"/>
                <a:sym typeface="Courier New"/>
              </a:rPr>
              <a:t>["name"])</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a:t>
            </a:r>
            <a:r>
              <a:rPr lang="en-US" sz="3000" i="0" u="none" strike="noStrike" cap="none" dirty="0" err="1">
                <a:solidFill>
                  <a:schemeClr val="lt1"/>
                </a:solidFill>
                <a:latin typeface="Courier"/>
                <a:ea typeface="Courier New"/>
                <a:cs typeface="Courier"/>
                <a:sym typeface="Courier New"/>
              </a:rPr>
              <a:t>Hide:',info</a:t>
            </a:r>
            <a:r>
              <a:rPr lang="en-US" sz="3000" i="0" u="none" strike="noStrike" cap="none" dirty="0">
                <a:solidFill>
                  <a:schemeClr val="lt1"/>
                </a:solidFill>
                <a:latin typeface="Courier"/>
                <a:ea typeface="Courier New"/>
                <a:cs typeface="Courier"/>
                <a:sym typeface="Courier New"/>
              </a:rPr>
              <a:t>["email"]["hide"])</a:t>
            </a: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import </a:t>
            </a:r>
            <a:r>
              <a:rPr lang="en-US" sz="2600" i="0" u="none" strike="noStrike" cap="none" dirty="0" err="1">
                <a:solidFill>
                  <a:schemeClr val="lt1"/>
                </a:solidFill>
                <a:latin typeface="Courier"/>
                <a:ea typeface="Courier New"/>
                <a:cs typeface="Courier"/>
                <a:sym typeface="Courier New"/>
              </a:rPr>
              <a:t>json</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info = </a:t>
            </a:r>
            <a:r>
              <a:rPr lang="en-US" sz="2600" i="0" u="none" strike="noStrike" cap="none" dirty="0" err="1">
                <a:solidFill>
                  <a:schemeClr val="lt1"/>
                </a:solidFill>
                <a:latin typeface="Courier"/>
                <a:ea typeface="Courier New"/>
                <a:cs typeface="Courier"/>
                <a:sym typeface="Courier New"/>
              </a:rPr>
              <a:t>json.loads</a:t>
            </a:r>
            <a:r>
              <a:rPr lang="en-US" sz="2600"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print('User count:', </a:t>
            </a:r>
            <a:r>
              <a:rPr lang="en-US" sz="2600" i="0" u="none" strike="noStrike" cap="none" dirty="0" err="1">
                <a:solidFill>
                  <a:schemeClr val="lt1"/>
                </a:solidFill>
                <a:latin typeface="Courier"/>
                <a:ea typeface="Courier New"/>
                <a:cs typeface="Courier"/>
                <a:sym typeface="Courier New"/>
              </a:rPr>
              <a:t>len</a:t>
            </a:r>
            <a:r>
              <a:rPr lang="en-US" sz="2600" i="0" u="none" strike="noStrike" cap="none">
                <a:solidFill>
                  <a:schemeClr val="lt1"/>
                </a:solidFill>
                <a:latin typeface="Courier"/>
                <a:ea typeface="Courier New"/>
                <a:cs typeface="Courier"/>
                <a:sym typeface="Courier New"/>
              </a:rPr>
              <a:t>(info))</a:t>
            </a:r>
            <a:endParaRPr lang="en-US" sz="26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print('Name', item['name'])</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print('Id', item['id'])</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New"/>
                <a:cs typeface="Courier"/>
                <a:sym typeface="Courier New"/>
              </a:rPr>
              <a:t>    print('Attribute', item['x'])</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Credit Card Charge</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464142"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location_type</a:t>
            </a:r>
            <a:r>
              <a:rPr lang="en-US" sz="2000"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lat</a:t>
            </a:r>
            <a:r>
              <a:rPr lang="en-US" sz="2000"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lng</a:t>
            </a:r>
            <a:r>
              <a:rPr lang="en-US" sz="2000"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address_components</a:t>
            </a: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long_name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short_name</a:t>
            </a:r>
            <a:r>
              <a:rPr lang="en-US" sz="2000"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r>
              <a:rPr lang="en-US" sz="2000" i="0" u="none" strike="noStrike" cap="none" dirty="0" err="1">
                <a:solidFill>
                  <a:schemeClr val="lt1"/>
                </a:solidFill>
                <a:latin typeface="Courier"/>
                <a:ea typeface="Courier New"/>
                <a:cs typeface="Courier"/>
                <a:sym typeface="Courier New"/>
              </a:rPr>
              <a:t>formatted_address</a:t>
            </a:r>
            <a:r>
              <a:rPr lang="en-US" sz="2000"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7824191"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a:solidFill>
                  <a:srgbClr val="FF00FF"/>
                </a:solidFill>
                <a:latin typeface="Arial" charset="0"/>
                <a:ea typeface="Arial" charset="0"/>
                <a:cs typeface="Arial" charset="0"/>
                <a:sym typeface="Cabin"/>
              </a:rPr>
              <a:t>maps.googleapis.com</a:t>
            </a:r>
            <a:r>
              <a:rPr lang="en-US" sz="2600" u="none" strike="noStrike" cap="none" dirty="0">
                <a:solidFill>
                  <a:srgbClr val="FF00FF"/>
                </a:solidFill>
                <a:latin typeface="Arial" charset="0"/>
                <a:ea typeface="Arial" charset="0"/>
                <a:cs typeface="Arial" charset="0"/>
                <a:sym typeface="Cabin"/>
              </a:rPr>
              <a:t>/maps/</a:t>
            </a:r>
            <a:r>
              <a:rPr lang="en-US" sz="2600" u="none" strike="noStrike" cap="none" dirty="0" err="1">
                <a:solidFill>
                  <a:srgbClr val="FF00FF"/>
                </a:solidFill>
                <a:latin typeface="Arial" charset="0"/>
                <a:ea typeface="Arial" charset="0"/>
                <a:cs typeface="Arial" charset="0"/>
                <a:sym typeface="Cabin"/>
              </a:rPr>
              <a:t>api</a:t>
            </a:r>
            <a:r>
              <a:rPr lang="en-US" sz="2600" u="none" strike="noStrike" cap="none" dirty="0">
                <a:solidFill>
                  <a:srgbClr val="FF00FF"/>
                </a:solidFill>
                <a:latin typeface="Arial" charset="0"/>
                <a:ea typeface="Arial" charset="0"/>
                <a:cs typeface="Arial" charset="0"/>
                <a:sym typeface="Cabin"/>
              </a:rPr>
              <a:t>/geocode/</a:t>
            </a:r>
            <a:r>
              <a:rPr lang="en-US" sz="2600" u="none" strike="noStrike" cap="none" dirty="0" err="1">
                <a:solidFill>
                  <a:srgbClr val="FF00FF"/>
                </a:solidFill>
                <a:latin typeface="Arial" charset="0"/>
                <a:ea typeface="Arial" charset="0"/>
                <a:cs typeface="Arial" charset="0"/>
                <a:sym typeface="Cabin"/>
              </a:rPr>
              <a:t>json?address</a:t>
            </a:r>
            <a:r>
              <a:rPr lang="en-US" sz="2600" u="none" strike="noStrike" cap="none" dirty="0">
                <a:solidFill>
                  <a:srgbClr val="FF00FF"/>
                </a:solidFill>
                <a:latin typeface="Arial" charset="0"/>
                <a:ea typeface="Arial" charset="0"/>
                <a:cs typeface="Arial" charset="0"/>
                <a:sym typeface="Cabin"/>
              </a:rPr>
              <a:t>=Ann+Arbor%2C+MI</a:t>
            </a:r>
          </a:p>
        </p:txBody>
      </p:sp>
      <p:sp>
        <p:nvSpPr>
          <p:cNvPr id="5"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urllib.request</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urllib.parse</a:t>
            </a:r>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urllib.error</a:t>
            </a:r>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import </a:t>
            </a:r>
            <a:r>
              <a:rPr lang="en-US" sz="1800" dirty="0" err="1">
                <a:solidFill>
                  <a:schemeClr val="bg1"/>
                </a:solidFill>
                <a:latin typeface="Courier" charset="0"/>
                <a:ea typeface="Courier" charset="0"/>
                <a:cs typeface="Courier" charset="0"/>
              </a:rPr>
              <a:t>json</a:t>
            </a:r>
            <a:endParaRPr lang="en-US" sz="1800" dirty="0">
              <a:solidFill>
                <a:schemeClr val="bg1"/>
              </a:solidFill>
              <a:latin typeface="Courier" charset="0"/>
              <a:ea typeface="Courier" charset="0"/>
              <a:cs typeface="Courier" charset="0"/>
            </a:endParaRPr>
          </a:p>
          <a:p>
            <a:endParaRPr lang="en-US" sz="1800" dirty="0">
              <a:solidFill>
                <a:schemeClr val="bg1"/>
              </a:solidFill>
              <a:latin typeface="Courier" charset="0"/>
              <a:ea typeface="Courier" charset="0"/>
              <a:cs typeface="Courier" charset="0"/>
            </a:endParaRPr>
          </a:p>
          <a:p>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'http://</a:t>
            </a:r>
            <a:r>
              <a:rPr lang="en-US" sz="1800" dirty="0" err="1">
                <a:solidFill>
                  <a:schemeClr val="bg1"/>
                </a:solidFill>
                <a:latin typeface="Courier" charset="0"/>
                <a:ea typeface="Courier" charset="0"/>
                <a:cs typeface="Courier" charset="0"/>
              </a:rPr>
              <a:t>maps.googleapis.com</a:t>
            </a:r>
            <a:r>
              <a:rPr lang="en-US" sz="1800" dirty="0">
                <a:solidFill>
                  <a:schemeClr val="bg1"/>
                </a:solidFill>
                <a:latin typeface="Courier" charset="0"/>
                <a:ea typeface="Courier" charset="0"/>
                <a:cs typeface="Courier" charset="0"/>
              </a:rPr>
              <a:t>/maps/</a:t>
            </a:r>
            <a:r>
              <a:rPr lang="en-US" sz="1800" dirty="0" err="1">
                <a:solidFill>
                  <a:schemeClr val="bg1"/>
                </a:solidFill>
                <a:latin typeface="Courier" charset="0"/>
                <a:ea typeface="Courier" charset="0"/>
                <a:cs typeface="Courier" charset="0"/>
              </a:rPr>
              <a:t>api</a:t>
            </a:r>
            <a:r>
              <a:rPr lang="en-US" sz="1800" dirty="0">
                <a:solidFill>
                  <a:schemeClr val="bg1"/>
                </a:solidFill>
                <a:latin typeface="Courier" charset="0"/>
                <a:ea typeface="Courier" charset="0"/>
                <a:cs typeface="Courier" charset="0"/>
              </a:rPr>
              <a:t>/geocode/</a:t>
            </a:r>
            <a:r>
              <a:rPr lang="en-US" sz="1800" dirty="0" err="1">
                <a:solidFill>
                  <a:schemeClr val="bg1"/>
                </a:solidFill>
                <a:latin typeface="Courier" charset="0"/>
                <a:ea typeface="Courier" charset="0"/>
                <a:cs typeface="Courier" charset="0"/>
              </a:rPr>
              <a:t>json</a:t>
            </a:r>
            <a:r>
              <a:rPr lang="en-US" sz="1800" dirty="0">
                <a:solidFill>
                  <a:schemeClr val="bg1"/>
                </a:solidFill>
                <a:latin typeface="Courier" charset="0"/>
                <a:ea typeface="Courier" charset="0"/>
                <a:cs typeface="Courier" charset="0"/>
              </a:rPr>
              <a:t>?'</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while True:</a:t>
            </a:r>
          </a:p>
          <a:p>
            <a:r>
              <a:rPr lang="en-US" sz="1800" dirty="0">
                <a:solidFill>
                  <a:schemeClr val="bg1"/>
                </a:solidFill>
                <a:latin typeface="Courier" charset="0"/>
                <a:ea typeface="Courier" charset="0"/>
                <a:cs typeface="Courier" charset="0"/>
              </a:rPr>
              <a:t>    address = input('Enter location: ')</a:t>
            </a:r>
          </a:p>
          <a:p>
            <a:r>
              <a:rPr lang="en-US" sz="1800" dirty="0">
                <a:solidFill>
                  <a:schemeClr val="bg1"/>
                </a:solidFill>
                <a:latin typeface="Courier" charset="0"/>
                <a:ea typeface="Courier" charset="0"/>
                <a:cs typeface="Courier" charset="0"/>
              </a:rPr>
              <a:t>    if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(address) &lt; 1: break</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serviceurl</a:t>
            </a:r>
            <a:r>
              <a:rPr lang="en-US" sz="1800" dirty="0">
                <a:solidFill>
                  <a:schemeClr val="bg1"/>
                </a:solidFill>
                <a:latin typeface="Courier" charset="0"/>
                <a:ea typeface="Courier" charset="0"/>
                <a:cs typeface="Courier" charset="0"/>
              </a:rPr>
              <a:t> + </a:t>
            </a:r>
            <a:r>
              <a:rPr lang="en-US" sz="1800" dirty="0" err="1">
                <a:solidFill>
                  <a:schemeClr val="bg1"/>
                </a:solidFill>
                <a:latin typeface="Courier" charset="0"/>
                <a:ea typeface="Courier" charset="0"/>
                <a:cs typeface="Courier" charset="0"/>
              </a:rPr>
              <a:t>urllib.parse.urlencode</a:t>
            </a:r>
            <a:r>
              <a:rPr lang="en-US" sz="1800" dirty="0">
                <a:solidFill>
                  <a:schemeClr val="bg1"/>
                </a:solidFill>
                <a:latin typeface="Courier" charset="0"/>
                <a:ea typeface="Courier" charset="0"/>
                <a:cs typeface="Courier" charset="0"/>
              </a:rPr>
              <a:t>({'address': address})</a:t>
            </a:r>
          </a:p>
          <a:p>
            <a:endParaRPr lang="en-US" sz="1800" dirty="0">
              <a:solidFill>
                <a:schemeClr val="bg1"/>
              </a:solidFill>
              <a:latin typeface="Courier" charset="0"/>
              <a:ea typeface="Courier" charset="0"/>
              <a:cs typeface="Courier" charset="0"/>
            </a:endParaRPr>
          </a:p>
          <a:p>
            <a:r>
              <a:rPr lang="en-US" sz="1800" dirty="0">
                <a:solidFill>
                  <a:schemeClr val="bg1"/>
                </a:solidFill>
                <a:latin typeface="Courier" charset="0"/>
                <a:ea typeface="Courier" charset="0"/>
                <a:cs typeface="Courier" charset="0"/>
              </a:rPr>
              <a:t>    print('Retrieving', </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uh = </a:t>
            </a:r>
            <a:r>
              <a:rPr lang="en-US" sz="1800" dirty="0" err="1">
                <a:solidFill>
                  <a:schemeClr val="bg1"/>
                </a:solidFill>
                <a:latin typeface="Courier" charset="0"/>
                <a:ea typeface="Courier" charset="0"/>
                <a:cs typeface="Courier" charset="0"/>
              </a:rPr>
              <a:t>urllib.request.urlopen</a:t>
            </a:r>
            <a:r>
              <a:rPr lang="en-US" sz="1800" dirty="0">
                <a:solidFill>
                  <a:schemeClr val="bg1"/>
                </a:solidFill>
                <a:latin typeface="Courier" charset="0"/>
                <a:ea typeface="Courier" charset="0"/>
                <a:cs typeface="Courier" charset="0"/>
              </a:rPr>
              <a:t>(</a:t>
            </a:r>
            <a:r>
              <a:rPr lang="en-US" sz="1800" dirty="0" err="1">
                <a:solidFill>
                  <a:schemeClr val="bg1"/>
                </a:solidFill>
                <a:latin typeface="Courier" charset="0"/>
                <a:ea typeface="Courier" charset="0"/>
                <a:cs typeface="Courier" charset="0"/>
              </a:rPr>
              <a:t>url</a:t>
            </a:r>
            <a:r>
              <a:rPr lang="en-US" sz="1800" dirty="0">
                <a:solidFill>
                  <a:schemeClr val="bg1"/>
                </a:solidFill>
                <a:latin typeface="Courier" charset="0"/>
                <a:ea typeface="Courier" charset="0"/>
                <a:cs typeface="Courier" charset="0"/>
              </a:rPr>
              <a:t>)</a:t>
            </a:r>
          </a:p>
          <a:p>
            <a:r>
              <a:rPr lang="en-US" sz="1800" dirty="0">
                <a:solidFill>
                  <a:schemeClr val="bg1"/>
                </a:solidFill>
                <a:latin typeface="Courier" charset="0"/>
                <a:ea typeface="Courier" charset="0"/>
                <a:cs typeface="Courier" charset="0"/>
              </a:rPr>
              <a:t>    data = </a:t>
            </a:r>
            <a:r>
              <a:rPr lang="en-US" sz="1800" dirty="0" err="1">
                <a:solidFill>
                  <a:schemeClr val="bg1"/>
                </a:solidFill>
                <a:latin typeface="Courier" charset="0"/>
                <a:ea typeface="Courier" charset="0"/>
                <a:cs typeface="Courier" charset="0"/>
              </a:rPr>
              <a:t>uh.read</a:t>
            </a:r>
            <a:r>
              <a:rPr lang="en-US" sz="1800" dirty="0">
                <a:solidFill>
                  <a:schemeClr val="bg1"/>
                </a:solidFill>
                <a:latin typeface="Courier" charset="0"/>
                <a:ea typeface="Courier" charset="0"/>
                <a:cs typeface="Courier" charset="0"/>
              </a:rPr>
              <a:t>().decode()</a:t>
            </a:r>
          </a:p>
          <a:p>
            <a:r>
              <a:rPr lang="en-US" sz="1800" dirty="0">
                <a:solidFill>
                  <a:schemeClr val="bg1"/>
                </a:solidFill>
                <a:latin typeface="Courier" charset="0"/>
                <a:ea typeface="Courier" charset="0"/>
                <a:cs typeface="Courier" charset="0"/>
              </a:rPr>
              <a:t>    print('Retrieved', </a:t>
            </a:r>
            <a:r>
              <a:rPr lang="en-US" sz="1800" dirty="0" err="1">
                <a:solidFill>
                  <a:schemeClr val="bg1"/>
                </a:solidFill>
                <a:latin typeface="Courier" charset="0"/>
                <a:ea typeface="Courier" charset="0"/>
                <a:cs typeface="Courier" charset="0"/>
              </a:rPr>
              <a:t>len</a:t>
            </a:r>
            <a:r>
              <a:rPr lang="en-US" sz="1800" dirty="0">
                <a:solidFill>
                  <a:schemeClr val="bg1"/>
                </a:solidFill>
                <a:latin typeface="Courier" charset="0"/>
                <a:ea typeface="Courier" charset="0"/>
                <a:cs typeface="Courier" charset="0"/>
              </a:rPr>
              <a:t>(data), 'characters')</a:t>
            </a:r>
          </a:p>
          <a:p>
            <a:endParaRPr lang="en-US" sz="1800" dirty="0">
              <a:solidFill>
                <a:schemeClr val="bg1"/>
              </a:solidFill>
              <a:latin typeface="Courier" charset="0"/>
              <a:ea typeface="Courier" charset="0"/>
              <a:cs typeface="Courier" charset="0"/>
            </a:endParaRPr>
          </a:p>
          <a:p>
            <a:r>
              <a:rPr lang="pl-PL" sz="1800" dirty="0">
                <a:solidFill>
                  <a:schemeClr val="bg1"/>
                </a:solidFill>
                <a:latin typeface="Courier" charset="0"/>
                <a:ea typeface="Courier" charset="0"/>
                <a:cs typeface="Courier" charset="0"/>
              </a:rPr>
              <a:t>    </a:t>
            </a:r>
            <a:r>
              <a:rPr lang="pl-PL" sz="1800" dirty="0" err="1">
                <a:solidFill>
                  <a:schemeClr val="bg1"/>
                </a:solidFill>
                <a:latin typeface="Courier" charset="0"/>
                <a:ea typeface="Courier" charset="0"/>
                <a:cs typeface="Courier" charset="0"/>
              </a:rPr>
              <a:t>try</a:t>
            </a:r>
            <a:r>
              <a:rPr lang="pl-PL" sz="1800" dirty="0">
                <a:solidFill>
                  <a:schemeClr val="bg1"/>
                </a:solidFill>
                <a:latin typeface="Courier" charset="0"/>
                <a:ea typeface="Courier" charset="0"/>
                <a:cs typeface="Courier" charset="0"/>
              </a:rPr>
              <a:t>:</a:t>
            </a:r>
          </a:p>
          <a:p>
            <a:r>
              <a:rPr lang="cs-CZ" sz="1800" dirty="0">
                <a:solidFill>
                  <a:schemeClr val="bg1"/>
                </a:solidFill>
                <a:latin typeface="Courier" charset="0"/>
                <a:ea typeface="Courier" charset="0"/>
                <a:cs typeface="Courier" charset="0"/>
              </a:rPr>
              <a:t>        </a:t>
            </a:r>
            <a:r>
              <a:rPr lang="cs-CZ" sz="1800" dirty="0" err="1">
                <a:solidFill>
                  <a:schemeClr val="bg1"/>
                </a:solidFill>
                <a:latin typeface="Courier" charset="0"/>
                <a:ea typeface="Courier" charset="0"/>
                <a:cs typeface="Courier" charset="0"/>
              </a:rPr>
              <a:t>js</a:t>
            </a:r>
            <a:r>
              <a:rPr lang="cs-CZ" sz="1800" dirty="0">
                <a:solidFill>
                  <a:schemeClr val="bg1"/>
                </a:solidFill>
                <a:latin typeface="Courier" charset="0"/>
                <a:ea typeface="Courier" charset="0"/>
                <a:cs typeface="Courier" charset="0"/>
              </a:rPr>
              <a:t> = </a:t>
            </a:r>
            <a:r>
              <a:rPr lang="cs-CZ" sz="1800" dirty="0" err="1">
                <a:solidFill>
                  <a:schemeClr val="bg1"/>
                </a:solidFill>
                <a:latin typeface="Courier" charset="0"/>
                <a:ea typeface="Courier" charset="0"/>
                <a:cs typeface="Courier" charset="0"/>
              </a:rPr>
              <a:t>json.loads</a:t>
            </a:r>
            <a:r>
              <a:rPr lang="cs-CZ" sz="1800" dirty="0">
                <a:solidFill>
                  <a:schemeClr val="bg1"/>
                </a:solidFill>
                <a:latin typeface="Courier" charset="0"/>
                <a:ea typeface="Courier" charset="0"/>
                <a:cs typeface="Courier" charset="0"/>
              </a:rPr>
              <a:t>(data)</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except</a:t>
            </a:r>
            <a:r>
              <a:rPr lang="ro-RO" sz="1800" dirty="0">
                <a:solidFill>
                  <a:schemeClr val="bg1"/>
                </a:solidFill>
                <a:latin typeface="Courier" charset="0"/>
                <a:ea typeface="Courier" charset="0"/>
                <a:cs typeface="Courier" charset="0"/>
              </a:rPr>
              <a:t>:</a:t>
            </a: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 None</a:t>
            </a:r>
          </a:p>
          <a:p>
            <a:endParaRPr lang="de-DE" sz="1800" dirty="0">
              <a:solidFill>
                <a:schemeClr val="bg1"/>
              </a:solidFill>
              <a:latin typeface="Courier" charset="0"/>
              <a:ea typeface="Courier" charset="0"/>
              <a:cs typeface="Courier" charset="0"/>
            </a:endParaRPr>
          </a:p>
          <a:p>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if</a:t>
            </a:r>
            <a:r>
              <a:rPr lang="de-DE" sz="1800" dirty="0">
                <a:solidFill>
                  <a:schemeClr val="bg1"/>
                </a:solidFill>
                <a:latin typeface="Courier" charset="0"/>
                <a:ea typeface="Courier" charset="0"/>
                <a:cs typeface="Courier" charset="0"/>
              </a:rPr>
              <a:t> not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not in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or</a:t>
            </a:r>
            <a:r>
              <a:rPr lang="de-DE" sz="1800" dirty="0">
                <a:solidFill>
                  <a:schemeClr val="bg1"/>
                </a:solidFill>
                <a:latin typeface="Courier" charset="0"/>
                <a:ea typeface="Courier" charset="0"/>
                <a:cs typeface="Courier" charset="0"/>
              </a:rPr>
              <a:t> </a:t>
            </a:r>
            <a:r>
              <a:rPr lang="de-DE" sz="1800" dirty="0" err="1">
                <a:solidFill>
                  <a:schemeClr val="bg1"/>
                </a:solidFill>
                <a:latin typeface="Courier" charset="0"/>
                <a:ea typeface="Courier" charset="0"/>
                <a:cs typeface="Courier" charset="0"/>
              </a:rPr>
              <a:t>js</a:t>
            </a:r>
            <a:r>
              <a:rPr lang="de-DE" sz="1800" dirty="0">
                <a:solidFill>
                  <a:schemeClr val="bg1"/>
                </a:solidFill>
                <a:latin typeface="Courier" charset="0"/>
                <a:ea typeface="Courier" charset="0"/>
                <a:cs typeface="Courier" charset="0"/>
              </a:rPr>
              <a:t>['</a:t>
            </a:r>
            <a:r>
              <a:rPr lang="de-DE" sz="1800" dirty="0" err="1">
                <a:solidFill>
                  <a:schemeClr val="bg1"/>
                </a:solidFill>
                <a:latin typeface="Courier" charset="0"/>
                <a:ea typeface="Courier" charset="0"/>
                <a:cs typeface="Courier" charset="0"/>
              </a:rPr>
              <a:t>status</a:t>
            </a:r>
            <a:r>
              <a:rPr lang="de-DE" sz="1800" dirty="0">
                <a:solidFill>
                  <a:schemeClr val="bg1"/>
                </a:solidFill>
                <a:latin typeface="Courier" charset="0"/>
                <a:ea typeface="Courier" charset="0"/>
                <a:cs typeface="Courier" charset="0"/>
              </a:rPr>
              <a:t>'] != 'OK':</a:t>
            </a:r>
          </a:p>
          <a:p>
            <a:r>
              <a:rPr lang="en-US" sz="1800" dirty="0">
                <a:solidFill>
                  <a:schemeClr val="bg1"/>
                </a:solidFill>
                <a:latin typeface="Courier" charset="0"/>
                <a:ea typeface="Courier" charset="0"/>
                <a:cs typeface="Courier" charset="0"/>
              </a:rPr>
              <a:t>        print('==== Failure To Retrieve ====')</a:t>
            </a:r>
          </a:p>
          <a:p>
            <a:r>
              <a:rPr lang="ro-RO" sz="1800" dirty="0">
                <a:solidFill>
                  <a:schemeClr val="bg1"/>
                </a:solidFill>
                <a:latin typeface="Courier" charset="0"/>
                <a:ea typeface="Courier" charset="0"/>
                <a:cs typeface="Courier" charset="0"/>
              </a:rPr>
              <a:t>        print(data)</a:t>
            </a:r>
          </a:p>
          <a:p>
            <a:r>
              <a:rPr lang="ro-RO" sz="1800" dirty="0">
                <a:solidFill>
                  <a:schemeClr val="bg1"/>
                </a:solidFill>
                <a:latin typeface="Courier" charset="0"/>
                <a:ea typeface="Courier" charset="0"/>
                <a:cs typeface="Courier" charset="0"/>
              </a:rPr>
              <a:t>        continue</a:t>
            </a:r>
          </a:p>
          <a:p>
            <a:endParaRPr lang="ro-RO" sz="1800" dirty="0">
              <a:solidFill>
                <a:schemeClr val="bg1"/>
              </a:solidFill>
              <a:latin typeface="Courier" charset="0"/>
              <a:ea typeface="Courier" charset="0"/>
              <a:cs typeface="Courier" charset="0"/>
            </a:endParaRPr>
          </a:p>
          <a:p>
            <a:r>
              <a:rPr lang="ro-RO" sz="1800" dirty="0">
                <a:solidFill>
                  <a:schemeClr val="bg1"/>
                </a:solidFill>
                <a:latin typeface="Courier" charset="0"/>
                <a:ea typeface="Courier" charset="0"/>
                <a:cs typeface="Courier" charset="0"/>
              </a:rPr>
              <a:t>    lat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"]["lat"]</a:t>
            </a:r>
          </a:p>
          <a:p>
            <a:r>
              <a:rPr lang="ro-RO" sz="1800" dirty="0">
                <a:solidFill>
                  <a:schemeClr val="bg1"/>
                </a:solidFill>
                <a:latin typeface="Courier" charset="0"/>
                <a:ea typeface="Courier" charset="0"/>
                <a:cs typeface="Courier" charset="0"/>
              </a:rPr>
              <a:t>    </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 = </a:t>
            </a:r>
            <a:r>
              <a:rPr lang="ro-RO" sz="1800" dirty="0" err="1">
                <a:solidFill>
                  <a:schemeClr val="bg1"/>
                </a:solidFill>
                <a:latin typeface="Courier" charset="0"/>
                <a:ea typeface="Courier" charset="0"/>
                <a:cs typeface="Courier" charset="0"/>
              </a:rPr>
              <a:t>js</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results</a:t>
            </a:r>
            <a:r>
              <a:rPr lang="ro-RO" sz="1800" dirty="0">
                <a:solidFill>
                  <a:schemeClr val="bg1"/>
                </a:solidFill>
                <a:latin typeface="Courier" charset="0"/>
                <a:ea typeface="Courier" charset="0"/>
                <a:cs typeface="Courier" charset="0"/>
              </a:rPr>
              <a:t>"][0]["</a:t>
            </a:r>
            <a:r>
              <a:rPr lang="ro-RO" sz="1800" dirty="0" err="1">
                <a:solidFill>
                  <a:schemeClr val="bg1"/>
                </a:solidFill>
                <a:latin typeface="Courier" charset="0"/>
                <a:ea typeface="Courier" charset="0"/>
                <a:cs typeface="Courier" charset="0"/>
              </a:rPr>
              <a:t>geometry</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location</a:t>
            </a:r>
            <a:r>
              <a:rPr lang="ro-RO" sz="1800" dirty="0">
                <a:solidFill>
                  <a:schemeClr val="bg1"/>
                </a:solidFill>
                <a:latin typeface="Courier" charset="0"/>
                <a:ea typeface="Courier" charset="0"/>
                <a:cs typeface="Courier" charset="0"/>
              </a:rPr>
              <a:t>"]["</a:t>
            </a:r>
            <a:r>
              <a:rPr lang="ro-RO" sz="1800" dirty="0" err="1">
                <a:solidFill>
                  <a:schemeClr val="bg1"/>
                </a:solidFill>
                <a:latin typeface="Courier" charset="0"/>
                <a:ea typeface="Courier" charset="0"/>
                <a:cs typeface="Courier" charset="0"/>
              </a:rPr>
              <a:t>lng</a:t>
            </a:r>
            <a:r>
              <a:rPr lang="ro-RO"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print('lat', lat, '</a:t>
            </a:r>
            <a:r>
              <a:rPr lang="nl-NL" sz="1800" dirty="0" err="1">
                <a:solidFill>
                  <a:schemeClr val="bg1"/>
                </a:solidFill>
                <a:latin typeface="Courier" charset="0"/>
                <a:ea typeface="Courier" charset="0"/>
                <a:cs typeface="Courier" charset="0"/>
              </a:rPr>
              <a:t>lng</a:t>
            </a:r>
            <a:r>
              <a:rPr lang="nl-NL" sz="1800" dirty="0">
                <a:solidFill>
                  <a:schemeClr val="bg1"/>
                </a:solidFill>
                <a:latin typeface="Courier" charset="0"/>
                <a:ea typeface="Courier" charset="0"/>
                <a:cs typeface="Courier" charset="0"/>
              </a:rPr>
              <a:t>', </a:t>
            </a:r>
            <a:r>
              <a:rPr lang="nl-NL" sz="1800" dirty="0" err="1">
                <a:solidFill>
                  <a:schemeClr val="bg1"/>
                </a:solidFill>
                <a:latin typeface="Courier" charset="0"/>
                <a:ea typeface="Courier" charset="0"/>
                <a:cs typeface="Courier" charset="0"/>
              </a:rPr>
              <a:t>lng</a:t>
            </a:r>
            <a:r>
              <a:rPr lang="nl-NL"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a:t>
            </a:r>
            <a:r>
              <a:rPr lang="nl-NL" sz="1800" dirty="0" err="1">
                <a:solidFill>
                  <a:schemeClr val="bg1"/>
                </a:solidFill>
                <a:latin typeface="Courier" charset="0"/>
                <a:ea typeface="Courier" charset="0"/>
                <a:cs typeface="Courier" charset="0"/>
              </a:rPr>
              <a:t>location</a:t>
            </a:r>
            <a:r>
              <a:rPr lang="nl-NL" sz="1800" dirty="0">
                <a:solidFill>
                  <a:schemeClr val="bg1"/>
                </a:solidFill>
                <a:latin typeface="Courier" charset="0"/>
                <a:ea typeface="Courier" charset="0"/>
                <a:cs typeface="Courier" charset="0"/>
              </a:rPr>
              <a:t> = </a:t>
            </a:r>
            <a:r>
              <a:rPr lang="nl-NL" sz="1800" dirty="0" err="1">
                <a:solidFill>
                  <a:schemeClr val="bg1"/>
                </a:solidFill>
                <a:latin typeface="Courier" charset="0"/>
                <a:ea typeface="Courier" charset="0"/>
                <a:cs typeface="Courier" charset="0"/>
              </a:rPr>
              <a:t>js</a:t>
            </a:r>
            <a:r>
              <a:rPr lang="nl-NL" sz="1800" dirty="0">
                <a:solidFill>
                  <a:schemeClr val="bg1"/>
                </a:solidFill>
                <a:latin typeface="Courier" charset="0"/>
                <a:ea typeface="Courier" charset="0"/>
                <a:cs typeface="Courier" charset="0"/>
              </a:rPr>
              <a:t>['</a:t>
            </a:r>
            <a:r>
              <a:rPr lang="nl-NL" sz="1800" dirty="0" err="1">
                <a:solidFill>
                  <a:schemeClr val="bg1"/>
                </a:solidFill>
                <a:latin typeface="Courier" charset="0"/>
                <a:ea typeface="Courier" charset="0"/>
                <a:cs typeface="Courier" charset="0"/>
              </a:rPr>
              <a:t>results</a:t>
            </a:r>
            <a:r>
              <a:rPr lang="nl-NL" sz="1800" dirty="0">
                <a:solidFill>
                  <a:schemeClr val="bg1"/>
                </a:solidFill>
                <a:latin typeface="Courier" charset="0"/>
                <a:ea typeface="Courier" charset="0"/>
                <a:cs typeface="Courier" charset="0"/>
              </a:rPr>
              <a:t>'][0]['</a:t>
            </a:r>
            <a:r>
              <a:rPr lang="nl-NL" sz="1800" dirty="0" err="1">
                <a:solidFill>
                  <a:schemeClr val="bg1"/>
                </a:solidFill>
                <a:latin typeface="Courier" charset="0"/>
                <a:ea typeface="Courier" charset="0"/>
                <a:cs typeface="Courier" charset="0"/>
              </a:rPr>
              <a:t>formatted_address</a:t>
            </a:r>
            <a:r>
              <a:rPr lang="nl-NL" sz="1800" dirty="0">
                <a:solidFill>
                  <a:schemeClr val="bg1"/>
                </a:solidFill>
                <a:latin typeface="Courier" charset="0"/>
                <a:ea typeface="Courier" charset="0"/>
                <a:cs typeface="Courier" charset="0"/>
              </a:rPr>
              <a:t>']</a:t>
            </a:r>
          </a:p>
          <a:p>
            <a:r>
              <a:rPr lang="nl-NL" sz="1800" dirty="0">
                <a:solidFill>
                  <a:schemeClr val="bg1"/>
                </a:solidFill>
                <a:latin typeface="Courier" charset="0"/>
                <a:ea typeface="Courier" charset="0"/>
                <a:cs typeface="Courier" charset="0"/>
              </a:rPr>
              <a:t>    print(</a:t>
            </a:r>
            <a:r>
              <a:rPr lang="nl-NL" sz="1800" dirty="0" err="1">
                <a:solidFill>
                  <a:schemeClr val="bg1"/>
                </a:solidFill>
                <a:latin typeface="Courier" charset="0"/>
                <a:ea typeface="Courier" charset="0"/>
                <a:cs typeface="Courier" charset="0"/>
              </a:rPr>
              <a:t>location</a:t>
            </a:r>
            <a:r>
              <a:rPr lang="nl-NL" sz="1800" dirty="0">
                <a:solidFill>
                  <a:schemeClr val="bg1"/>
                </a:solidFill>
                <a:latin typeface="Courier" charset="0"/>
                <a:ea typeface="Courier" charset="0"/>
                <a:cs typeface="Courier" charset="0"/>
              </a:rPr>
              <a:t>)</a:t>
            </a:r>
            <a:endParaRPr lang="en-US" sz="1800"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258150" y="7471982"/>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Courier"/>
                <a:ea typeface="Arial" charset="0"/>
                <a:cs typeface="Courier"/>
                <a:sym typeface="Cabin"/>
              </a:rPr>
              <a:t>geojson.py</a:t>
            </a:r>
            <a:endParaRPr lang="en-US" sz="3600"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269366"/>
            <a:ext cx="10716823" cy="8446535"/>
          </a:xfrm>
          <a:prstGeom prst="rect">
            <a:avLst/>
          </a:prstGeom>
          <a:noFill/>
          <a:ln>
            <a:noFill/>
          </a:ln>
        </p:spPr>
        <p:txBody>
          <a:bodyPr lIns="0" tIns="0" rIns="0" bIns="0" anchor="ctr" anchorCtr="0">
            <a:noAutofit/>
          </a:bodyPr>
          <a:lstStyle/>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urllib.request</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urllib.parse</a:t>
            </a:r>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urllib.error</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twurl</a:t>
            </a:r>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import </a:t>
            </a:r>
            <a:r>
              <a:rPr lang="en-US" sz="2200" dirty="0" err="1">
                <a:solidFill>
                  <a:schemeClr val="bg1"/>
                </a:solidFill>
                <a:latin typeface="Courier" charset="0"/>
                <a:ea typeface="Courier" charset="0"/>
                <a:cs typeface="Courier" charset="0"/>
              </a:rPr>
              <a:t>json</a:t>
            </a:r>
            <a:endParaRPr lang="en-US" sz="2200" dirty="0">
              <a:solidFill>
                <a:schemeClr val="bg1"/>
              </a:solidFill>
              <a:latin typeface="Courier" charset="0"/>
              <a:ea typeface="Courier" charset="0"/>
              <a:cs typeface="Courier" charset="0"/>
            </a:endParaRP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TWITTER_URL = 'https://</a:t>
            </a:r>
            <a:r>
              <a:rPr lang="en-US" sz="2200" dirty="0" err="1">
                <a:solidFill>
                  <a:schemeClr val="bg1"/>
                </a:solidFill>
                <a:latin typeface="Courier" charset="0"/>
                <a:ea typeface="Courier" charset="0"/>
                <a:cs typeface="Courier" charset="0"/>
              </a:rPr>
              <a:t>api.twitter.com</a:t>
            </a:r>
            <a:r>
              <a:rPr lang="en-US" sz="2200" dirty="0">
                <a:solidFill>
                  <a:schemeClr val="bg1"/>
                </a:solidFill>
                <a:latin typeface="Courier" charset="0"/>
                <a:ea typeface="Courier" charset="0"/>
                <a:cs typeface="Courier" charset="0"/>
              </a:rPr>
              <a:t>/1.1/friends/</a:t>
            </a:r>
            <a:r>
              <a:rPr lang="en-US" sz="2200" dirty="0" err="1">
                <a:solidFill>
                  <a:schemeClr val="bg1"/>
                </a:solidFill>
                <a:latin typeface="Courier" charset="0"/>
                <a:ea typeface="Courier" charset="0"/>
                <a:cs typeface="Courier" charset="0"/>
              </a:rPr>
              <a:t>list.json</a:t>
            </a:r>
            <a:r>
              <a:rPr lang="en-US" sz="2200" dirty="0">
                <a:solidFill>
                  <a:schemeClr val="bg1"/>
                </a:solidFill>
                <a:latin typeface="Courier" charset="0"/>
                <a:ea typeface="Courier" charset="0"/>
                <a:cs typeface="Courier" charset="0"/>
              </a:rPr>
              <a:t>'</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while True:</a:t>
            </a:r>
          </a:p>
          <a:p>
            <a:r>
              <a:rPr lang="ro-RO" sz="2200" dirty="0">
                <a:solidFill>
                  <a:schemeClr val="bg1"/>
                </a:solidFill>
                <a:latin typeface="Courier" charset="0"/>
                <a:ea typeface="Courier" charset="0"/>
                <a:cs typeface="Courier" charset="0"/>
              </a:rPr>
              <a:t>    print('')</a:t>
            </a:r>
          </a:p>
          <a:p>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acct</a:t>
            </a:r>
            <a:r>
              <a:rPr lang="ro-RO" sz="2200" dirty="0">
                <a:solidFill>
                  <a:schemeClr val="bg1"/>
                </a:solidFill>
                <a:latin typeface="Courier" charset="0"/>
                <a:ea typeface="Courier" charset="0"/>
                <a:cs typeface="Courier" charset="0"/>
              </a:rPr>
              <a:t> = input('</a:t>
            </a:r>
            <a:r>
              <a:rPr lang="ro-RO" sz="2200" dirty="0" err="1">
                <a:solidFill>
                  <a:schemeClr val="bg1"/>
                </a:solidFill>
                <a:latin typeface="Courier" charset="0"/>
                <a:ea typeface="Courier" charset="0"/>
                <a:cs typeface="Courier" charset="0"/>
              </a:rPr>
              <a:t>Enter</a:t>
            </a:r>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Twitter</a:t>
            </a:r>
            <a:r>
              <a:rPr lang="ro-RO" sz="2200" dirty="0">
                <a:solidFill>
                  <a:schemeClr val="bg1"/>
                </a:solidFill>
                <a:latin typeface="Courier" charset="0"/>
                <a:ea typeface="Courier" charset="0"/>
                <a:cs typeface="Courier" charset="0"/>
              </a:rPr>
              <a:t> </a:t>
            </a:r>
            <a:r>
              <a:rPr lang="ro-RO" sz="2200" dirty="0" err="1">
                <a:solidFill>
                  <a:schemeClr val="bg1"/>
                </a:solidFill>
                <a:latin typeface="Courier" charset="0"/>
                <a:ea typeface="Courier" charset="0"/>
                <a:cs typeface="Courier" charset="0"/>
              </a:rPr>
              <a:t>Account</a:t>
            </a:r>
            <a:r>
              <a:rPr lang="ro-RO"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if (</a:t>
            </a:r>
            <a:r>
              <a:rPr lang="en-US" sz="2200" dirty="0" err="1">
                <a:solidFill>
                  <a:schemeClr val="bg1"/>
                </a:solidFill>
                <a:latin typeface="Courier" charset="0"/>
                <a:ea typeface="Courier" charset="0"/>
                <a:cs typeface="Courier" charset="0"/>
              </a:rPr>
              <a:t>len</a:t>
            </a:r>
            <a:r>
              <a:rPr lang="en-US" sz="2200" dirty="0">
                <a:solidFill>
                  <a:schemeClr val="bg1"/>
                </a:solidFill>
                <a:latin typeface="Courier" charset="0"/>
                <a:ea typeface="Courier" charset="0"/>
                <a:cs typeface="Courier" charset="0"/>
              </a:rPr>
              <a:t>(acct) &lt; 1): break</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url</a:t>
            </a:r>
            <a:r>
              <a:rPr lang="en-US" sz="2200" dirty="0">
                <a:solidFill>
                  <a:srgbClr val="00FA00"/>
                </a:solidFill>
                <a:latin typeface="Courier" charset="0"/>
                <a:ea typeface="Courier" charset="0"/>
                <a:cs typeface="Courier" charset="0"/>
              </a:rPr>
              <a:t> = </a:t>
            </a:r>
            <a:r>
              <a:rPr lang="en-US" sz="2200" dirty="0" err="1">
                <a:solidFill>
                  <a:srgbClr val="00FA00"/>
                </a:solidFill>
                <a:latin typeface="Courier" charset="0"/>
                <a:ea typeface="Courier" charset="0"/>
                <a:cs typeface="Courier" charset="0"/>
              </a:rPr>
              <a:t>twurl.augment</a:t>
            </a:r>
            <a:r>
              <a:rPr lang="en-US" sz="2200" dirty="0">
                <a:solidFill>
                  <a:srgbClr val="00FA00"/>
                </a:solidFill>
                <a:latin typeface="Courier" charset="0"/>
                <a:ea typeface="Courier" charset="0"/>
                <a:cs typeface="Courier" charset="0"/>
              </a:rPr>
              <a:t>(TWITTER_URL,</a:t>
            </a:r>
          </a:p>
          <a:p>
            <a:r>
              <a:rPr lang="en-US" sz="2200" dirty="0">
                <a:solidFill>
                  <a:srgbClr val="00FA00"/>
                </a:solidFill>
                <a:latin typeface="Courier" charset="0"/>
                <a:ea typeface="Courier" charset="0"/>
                <a:cs typeface="Courier" charset="0"/>
              </a:rPr>
              <a:t>                        {'</a:t>
            </a:r>
            <a:r>
              <a:rPr lang="en-US" sz="2200" dirty="0" err="1">
                <a:solidFill>
                  <a:srgbClr val="00FA00"/>
                </a:solidFill>
                <a:latin typeface="Courier" charset="0"/>
                <a:ea typeface="Courier" charset="0"/>
                <a:cs typeface="Courier" charset="0"/>
              </a:rPr>
              <a:t>screen_name</a:t>
            </a:r>
            <a:r>
              <a:rPr lang="en-US" sz="2200" dirty="0">
                <a:solidFill>
                  <a:srgbClr val="00FA00"/>
                </a:solidFill>
                <a:latin typeface="Courier" charset="0"/>
                <a:ea typeface="Courier" charset="0"/>
                <a:cs typeface="Courier" charset="0"/>
              </a:rPr>
              <a:t>': acct, 'count': '5'})</a:t>
            </a:r>
          </a:p>
          <a:p>
            <a:r>
              <a:rPr lang="en-US" sz="2200" dirty="0">
                <a:solidFill>
                  <a:schemeClr val="bg1"/>
                </a:solidFill>
                <a:latin typeface="Courier" charset="0"/>
                <a:ea typeface="Courier" charset="0"/>
                <a:cs typeface="Courier" charset="0"/>
              </a:rPr>
              <a:t>    print('Retrieving', </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connection = </a:t>
            </a:r>
            <a:r>
              <a:rPr lang="en-US" sz="2200" dirty="0" err="1">
                <a:solidFill>
                  <a:schemeClr val="bg1"/>
                </a:solidFill>
                <a:latin typeface="Courier" charset="0"/>
                <a:ea typeface="Courier" charset="0"/>
                <a:cs typeface="Courier" charset="0"/>
              </a:rPr>
              <a:t>urllib.request.urlopen</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url</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data = </a:t>
            </a:r>
            <a:r>
              <a:rPr lang="en-US" sz="2200" dirty="0" err="1">
                <a:solidFill>
                  <a:schemeClr val="bg1"/>
                </a:solidFill>
                <a:latin typeface="Courier" charset="0"/>
                <a:ea typeface="Courier" charset="0"/>
                <a:cs typeface="Courier" charset="0"/>
              </a:rPr>
              <a:t>connection.read</a:t>
            </a:r>
            <a:r>
              <a:rPr lang="en-US" sz="2200" dirty="0">
                <a:solidFill>
                  <a:schemeClr val="bg1"/>
                </a:solidFill>
                <a:latin typeface="Courier" charset="0"/>
                <a:ea typeface="Courier" charset="0"/>
                <a:cs typeface="Courier" charset="0"/>
              </a:rPr>
              <a:t>().decode()</a:t>
            </a:r>
          </a:p>
          <a:p>
            <a:r>
              <a:rPr lang="en-US" sz="2200" dirty="0">
                <a:solidFill>
                  <a:schemeClr val="bg1"/>
                </a:solidFill>
                <a:latin typeface="Courier" charset="0"/>
                <a:ea typeface="Courier" charset="0"/>
                <a:cs typeface="Courier" charset="0"/>
              </a:rPr>
              <a:t>    headers = </a:t>
            </a:r>
            <a:r>
              <a:rPr lang="en-US" sz="2200" dirty="0" err="1">
                <a:solidFill>
                  <a:schemeClr val="bg1"/>
                </a:solidFill>
                <a:latin typeface="Courier" charset="0"/>
                <a:ea typeface="Courier" charset="0"/>
                <a:cs typeface="Courier" charset="0"/>
              </a:rPr>
              <a:t>dict</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connection.getheaders</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print('Remaining', headers['x-rate-limit-remaining'])</a:t>
            </a:r>
          </a:p>
          <a:p>
            <a:r>
              <a:rPr lang="en-US" sz="2200" dirty="0">
                <a:solidFill>
                  <a:schemeClr val="bg1"/>
                </a:solidFill>
                <a:latin typeface="Courier" charset="0"/>
                <a:ea typeface="Courier" charset="0"/>
                <a:cs typeface="Courier" charset="0"/>
              </a:rPr>
              <a:t>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 </a:t>
            </a:r>
            <a:r>
              <a:rPr lang="en-US" sz="2200" dirty="0" err="1">
                <a:solidFill>
                  <a:schemeClr val="bg1"/>
                </a:solidFill>
                <a:latin typeface="Courier" charset="0"/>
                <a:ea typeface="Courier" charset="0"/>
                <a:cs typeface="Courier" charset="0"/>
              </a:rPr>
              <a:t>json.loads</a:t>
            </a:r>
            <a:r>
              <a:rPr lang="en-US" sz="2200" dirty="0">
                <a:solidFill>
                  <a:schemeClr val="bg1"/>
                </a:solidFill>
                <a:latin typeface="Courier" charset="0"/>
                <a:ea typeface="Courier" charset="0"/>
                <a:cs typeface="Courier" charset="0"/>
              </a:rPr>
              <a:t>(data)</a:t>
            </a:r>
          </a:p>
          <a:p>
            <a:r>
              <a:rPr lang="en-US" sz="2200" dirty="0">
                <a:solidFill>
                  <a:schemeClr val="bg1"/>
                </a:solidFill>
                <a:latin typeface="Courier" charset="0"/>
                <a:ea typeface="Courier" charset="0"/>
                <a:cs typeface="Courier" charset="0"/>
              </a:rPr>
              <a:t>    print(</a:t>
            </a:r>
            <a:r>
              <a:rPr lang="en-US" sz="2200" dirty="0" err="1">
                <a:solidFill>
                  <a:schemeClr val="bg1"/>
                </a:solidFill>
                <a:latin typeface="Courier" charset="0"/>
                <a:ea typeface="Courier" charset="0"/>
                <a:cs typeface="Courier" charset="0"/>
              </a:rPr>
              <a:t>json.dumps</a:t>
            </a:r>
            <a:r>
              <a:rPr lang="en-US" sz="2200" dirty="0">
                <a:solidFill>
                  <a:schemeClr val="bg1"/>
                </a:solidFill>
                <a:latin typeface="Courier" charset="0"/>
                <a:ea typeface="Courier" charset="0"/>
                <a:cs typeface="Courier" charset="0"/>
              </a:rPr>
              <a:t>(</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 indent=4))</a:t>
            </a:r>
          </a:p>
          <a:p>
            <a:endParaRPr lang="en-US" sz="2200" dirty="0">
              <a:solidFill>
                <a:schemeClr val="bg1"/>
              </a:solidFill>
              <a:latin typeface="Courier" charset="0"/>
              <a:ea typeface="Courier" charset="0"/>
              <a:cs typeface="Courier" charset="0"/>
            </a:endParaRPr>
          </a:p>
          <a:p>
            <a:r>
              <a:rPr lang="en-US" sz="2200" dirty="0">
                <a:solidFill>
                  <a:schemeClr val="bg1"/>
                </a:solidFill>
                <a:latin typeface="Courier" charset="0"/>
                <a:ea typeface="Courier" charset="0"/>
                <a:cs typeface="Courier" charset="0"/>
              </a:rPr>
              <a:t>    for u in </a:t>
            </a:r>
            <a:r>
              <a:rPr lang="en-US" sz="2200" dirty="0" err="1">
                <a:solidFill>
                  <a:schemeClr val="bg1"/>
                </a:solidFill>
                <a:latin typeface="Courier" charset="0"/>
                <a:ea typeface="Courier" charset="0"/>
                <a:cs typeface="Courier" charset="0"/>
              </a:rPr>
              <a:t>js</a:t>
            </a:r>
            <a:r>
              <a:rPr lang="en-US" sz="2200" dirty="0">
                <a:solidFill>
                  <a:schemeClr val="bg1"/>
                </a:solidFill>
                <a:latin typeface="Courier" charset="0"/>
                <a:ea typeface="Courier" charset="0"/>
                <a:cs typeface="Courier" charset="0"/>
              </a:rPr>
              <a:t>['users']:</a:t>
            </a:r>
          </a:p>
          <a:p>
            <a:r>
              <a:rPr lang="en-US" sz="2200" dirty="0">
                <a:solidFill>
                  <a:schemeClr val="bg1"/>
                </a:solidFill>
                <a:latin typeface="Courier" charset="0"/>
                <a:ea typeface="Courier" charset="0"/>
                <a:cs typeface="Courier" charset="0"/>
              </a:rPr>
              <a:t>        print(u['</a:t>
            </a:r>
            <a:r>
              <a:rPr lang="en-US" sz="2200" dirty="0" err="1">
                <a:solidFill>
                  <a:schemeClr val="bg1"/>
                </a:solidFill>
                <a:latin typeface="Courier" charset="0"/>
                <a:ea typeface="Courier" charset="0"/>
                <a:cs typeface="Courier" charset="0"/>
              </a:rPr>
              <a:t>screen_name</a:t>
            </a:r>
            <a:r>
              <a:rPr lang="en-US" sz="2200" dirty="0">
                <a:solidFill>
                  <a:schemeClr val="bg1"/>
                </a:solidFill>
                <a:latin typeface="Courier" charset="0"/>
                <a:ea typeface="Courier" charset="0"/>
                <a:cs typeface="Courier" charset="0"/>
              </a:rPr>
              <a:t>'])</a:t>
            </a:r>
          </a:p>
          <a:p>
            <a:r>
              <a:rPr lang="en-US" sz="2200" dirty="0">
                <a:solidFill>
                  <a:schemeClr val="bg1"/>
                </a:solidFill>
                <a:latin typeface="Courier" charset="0"/>
                <a:ea typeface="Courier" charset="0"/>
                <a:cs typeface="Courier" charset="0"/>
              </a:rPr>
              <a:t>        s = u['status']['text']</a:t>
            </a:r>
          </a:p>
          <a:p>
            <a:r>
              <a:rPr lang="ro-RO" sz="2200" dirty="0">
                <a:solidFill>
                  <a:schemeClr val="bg1"/>
                </a:solidFill>
                <a:latin typeface="Courier" charset="0"/>
                <a:ea typeface="Courier" charset="0"/>
                <a:cs typeface="Courier" charset="0"/>
              </a:rPr>
              <a:t>        print('  ', s[:50])</a:t>
            </a:r>
            <a:endParaRPr lang="en-US" sz="2200"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404049"/>
            <a:ext cx="11044627" cy="84121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4" name="Shape 643"/>
          <p:cNvSpPr txBox="1"/>
          <p:nvPr/>
        </p:nvSpPr>
        <p:spPr>
          <a:xfrm>
            <a:off x="12247773" y="89535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a:ea typeface="Courier New"/>
                <a:cs typeface="Courier"/>
                <a:sym typeface="Courier New"/>
              </a:rPr>
              <a:t>twitter2.py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urllib</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a:t>
            </a:r>
            <a:r>
              <a:rPr lang="en-US" sz="2200" i="0" u="none" strike="noStrike" cap="none" dirty="0" err="1">
                <a:solidFill>
                  <a:schemeClr val="lt1"/>
                </a:solidFill>
                <a:latin typeface="Courier"/>
                <a:ea typeface="Courier New"/>
                <a:cs typeface="Courier"/>
                <a:sym typeface="Courier New"/>
              </a:rPr>
              <a:t>oauth</a:t>
            </a:r>
            <a:endParaRPr lang="en-US"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import hidden</a:t>
            </a:r>
          </a:p>
          <a:p>
            <a:pPr marL="0" marR="0" lvl="0" indent="0" algn="ctr" rtl="0">
              <a:lnSpc>
                <a:spcPct val="100000"/>
              </a:lnSpc>
              <a:spcBef>
                <a:spcPts val="0"/>
              </a:spcBef>
              <a:spcAft>
                <a:spcPts val="0"/>
              </a:spcAft>
              <a:buNone/>
            </a:pPr>
            <a:endParaRPr sz="22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err="1">
                <a:solidFill>
                  <a:schemeClr val="lt1"/>
                </a:solidFill>
                <a:latin typeface="Courier"/>
                <a:ea typeface="Courier New"/>
                <a:cs typeface="Courier"/>
                <a:sym typeface="Courier New"/>
              </a:rPr>
              <a:t>def</a:t>
            </a:r>
            <a:r>
              <a:rPr lang="en-US" sz="2200" i="0" u="none" strike="noStrike" cap="none" dirty="0">
                <a:solidFill>
                  <a:schemeClr val="lt1"/>
                </a:solidFill>
                <a:latin typeface="Courier"/>
                <a:ea typeface="Courier New"/>
                <a:cs typeface="Courier"/>
                <a:sym typeface="Courier New"/>
              </a:rPr>
              <a:t> augment(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secrets = </a:t>
            </a:r>
            <a:r>
              <a:rPr lang="en-US" sz="2200" i="0" u="none" strike="noStrike" cap="none" dirty="0" err="1">
                <a:solidFill>
                  <a:schemeClr val="lt1"/>
                </a:solidFill>
                <a:latin typeface="Courier"/>
                <a:ea typeface="Courier New"/>
                <a:cs typeface="Courier"/>
                <a:sym typeface="Courier New"/>
              </a:rPr>
              <a:t>hidden.oauth</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consumer = </a:t>
            </a:r>
            <a:r>
              <a:rPr lang="en-US" sz="2200" i="0" u="none" strike="noStrike" cap="none" dirty="0" err="1">
                <a:solidFill>
                  <a:schemeClr val="lt1"/>
                </a:solidFill>
                <a:latin typeface="Courier"/>
                <a:ea typeface="Courier New"/>
                <a:cs typeface="Courier"/>
                <a:sym typeface="Courier New"/>
              </a:rPr>
              <a:t>oauth.OAuthConsumer</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consumer_key</a:t>
            </a:r>
            <a:r>
              <a:rPr lang="en-US" sz="2200" i="0" u="none" strike="noStrike" cap="none" dirty="0">
                <a:solidFill>
                  <a:schemeClr val="lt1"/>
                </a:solidFill>
                <a:latin typeface="Courier"/>
                <a:ea typeface="Courier New"/>
                <a:cs typeface="Courier"/>
                <a:sym typeface="Courier New"/>
              </a:rPr>
              <a:t>'], secrets['</a:t>
            </a:r>
            <a:r>
              <a:rPr lang="en-US" sz="2200" i="0" u="none" strike="noStrike" cap="none" dirty="0" err="1">
                <a:solidFill>
                  <a:schemeClr val="lt1"/>
                </a:solidFill>
                <a:latin typeface="Courier"/>
                <a:ea typeface="Courier New"/>
                <a:cs typeface="Courier"/>
                <a:sym typeface="Courier New"/>
              </a:rPr>
              <a:t>consumer_secret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 = </a:t>
            </a:r>
            <a:r>
              <a:rPr lang="en-US" sz="2200" i="0" u="none" strike="noStrike" cap="none" dirty="0" err="1">
                <a:solidFill>
                  <a:schemeClr val="lt1"/>
                </a:solidFill>
                <a:latin typeface="Courier"/>
                <a:ea typeface="Courier New"/>
                <a:cs typeface="Courier"/>
                <a:sym typeface="Courier New"/>
              </a:rPr>
              <a:t>oauth.OAuthToken</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token_key</a:t>
            </a:r>
            <a:r>
              <a:rPr lang="en-US" sz="2200" i="0" u="none" strike="noStrike" cap="none" dirty="0">
                <a:solidFill>
                  <a:schemeClr val="lt1"/>
                </a:solidFill>
                <a:latin typeface="Courier"/>
                <a:ea typeface="Courier New"/>
                <a:cs typeface="Courier"/>
                <a:sym typeface="Courier New"/>
              </a:rPr>
              <a:t>'],secrets['</a:t>
            </a:r>
            <a:r>
              <a:rPr lang="en-US" sz="2200" i="0" u="none" strike="noStrike" cap="none" dirty="0" err="1">
                <a:solidFill>
                  <a:schemeClr val="lt1"/>
                </a:solidFill>
                <a:latin typeface="Courier"/>
                <a:ea typeface="Courier New"/>
                <a:cs typeface="Courier"/>
                <a:sym typeface="Courier New"/>
              </a:rPr>
              <a:t>token_secret</a:t>
            </a:r>
            <a:r>
              <a:rPr lang="en-US" sz="22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a:t>
            </a:r>
            <a:r>
              <a:rPr lang="en-US" sz="2200" i="0" u="none" strike="noStrike" cap="none" dirty="0">
                <a:solidFill>
                  <a:schemeClr val="lt1"/>
                </a:solidFill>
                <a:latin typeface="Courier"/>
                <a:ea typeface="Courier New"/>
                <a:cs typeface="Courier"/>
                <a:sym typeface="Courier New"/>
              </a:rPr>
              <a:t> = </a:t>
            </a:r>
            <a:r>
              <a:rPr lang="en-US" sz="2200" i="0" u="none" strike="noStrike" cap="none" dirty="0" err="1">
                <a:solidFill>
                  <a:schemeClr val="lt1"/>
                </a:solidFill>
                <a:latin typeface="Courier"/>
                <a:ea typeface="Courier New"/>
                <a:cs typeface="Courier"/>
                <a:sym typeface="Courier New"/>
              </a:rPr>
              <a:t>oauth.OAuthRequest.from_consumer_and_token</a:t>
            </a:r>
            <a:r>
              <a:rPr lang="en-US" sz="2200" i="0" u="none" strike="noStrike" cap="none" dirty="0">
                <a:solidFill>
                  <a:schemeClr val="lt1"/>
                </a:solidFill>
                <a:latin typeface="Courier"/>
                <a:ea typeface="Courier New"/>
                <a:cs typeface="Courier"/>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token=token, </a:t>
            </a:r>
            <a:r>
              <a:rPr lang="en-US" sz="2200" i="0" u="none" strike="noStrike" cap="none" dirty="0" err="1">
                <a:solidFill>
                  <a:schemeClr val="lt1"/>
                </a:solidFill>
                <a:latin typeface="Courier"/>
                <a:ea typeface="Courier New"/>
                <a:cs typeface="Courier"/>
                <a:sym typeface="Courier New"/>
              </a:rPr>
              <a:t>http_method</a:t>
            </a:r>
            <a:r>
              <a:rPr lang="en-US" sz="2200" i="0" u="none" strike="noStrike" cap="none" dirty="0">
                <a:solidFill>
                  <a:schemeClr val="lt1"/>
                </a:solidFill>
                <a:latin typeface="Courier"/>
                <a:ea typeface="Courier New"/>
                <a:cs typeface="Courier"/>
                <a:sym typeface="Courier New"/>
              </a:rPr>
              <a:t>='GET', </a:t>
            </a:r>
            <a:r>
              <a:rPr lang="en-US" sz="2200" i="0" u="none" strike="noStrike" cap="none" dirty="0" err="1">
                <a:solidFill>
                  <a:schemeClr val="lt1"/>
                </a:solidFill>
                <a:latin typeface="Courier"/>
                <a:ea typeface="Courier New"/>
                <a:cs typeface="Courier"/>
                <a:sym typeface="Courier New"/>
              </a:rPr>
              <a:t>http_url</a:t>
            </a:r>
            <a:r>
              <a:rPr lang="en-US" sz="2200" i="0" u="none" strike="noStrike" cap="none" dirty="0">
                <a:solidFill>
                  <a:schemeClr val="lt1"/>
                </a:solidFill>
                <a:latin typeface="Courier"/>
                <a:ea typeface="Courier New"/>
                <a:cs typeface="Courier"/>
                <a:sym typeface="Courier New"/>
              </a:rPr>
              <a:t>=</a:t>
            </a:r>
            <a:r>
              <a:rPr lang="en-US" sz="2200" i="0" u="none" strike="noStrike" cap="none" dirty="0" err="1">
                <a:solidFill>
                  <a:schemeClr val="lt1"/>
                </a:solidFill>
                <a:latin typeface="Courier"/>
                <a:ea typeface="Courier New"/>
                <a:cs typeface="Courier"/>
                <a:sym typeface="Courier New"/>
              </a:rPr>
              <a:t>url</a:t>
            </a:r>
            <a:r>
              <a:rPr lang="en-US" sz="2200" i="0" u="none" strike="noStrike" cap="none" dirty="0">
                <a:solidFill>
                  <a:schemeClr val="lt1"/>
                </a:solidFill>
                <a:latin typeface="Courier"/>
                <a:ea typeface="Courier New"/>
                <a:cs typeface="Courier"/>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a:t>
            </a:r>
            <a:r>
              <a:rPr lang="en-US" sz="2200" i="0" u="none" strike="noStrike" cap="none" dirty="0" err="1">
                <a:solidFill>
                  <a:schemeClr val="lt1"/>
                </a:solidFill>
                <a:latin typeface="Courier"/>
                <a:ea typeface="Courier New"/>
                <a:cs typeface="Courier"/>
                <a:sym typeface="Courier New"/>
              </a:rPr>
              <a:t>oauth_request.sign_request</a:t>
            </a:r>
            <a:r>
              <a:rPr lang="en-US" sz="2200" i="0" u="none" strike="noStrike" cap="none" dirty="0">
                <a:solidFill>
                  <a:schemeClr val="lt1"/>
                </a:solidFill>
                <a:latin typeface="Courier"/>
                <a:ea typeface="Courier New"/>
                <a:cs typeface="Courier"/>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i="0" u="none" strike="noStrike" cap="none" dirty="0">
                <a:solidFill>
                  <a:schemeClr val="lt1"/>
                </a:solidFill>
                <a:latin typeface="Courier"/>
                <a:ea typeface="Courier New"/>
                <a:cs typeface="Courier"/>
                <a:sym typeface="Courier New"/>
              </a:rPr>
              <a:t>    return </a:t>
            </a:r>
            <a:r>
              <a:rPr lang="en-US" sz="2200" i="0" u="none" strike="noStrike" cap="none" dirty="0" err="1">
                <a:solidFill>
                  <a:schemeClr val="lt1"/>
                </a:solidFill>
                <a:latin typeface="Courier"/>
                <a:ea typeface="Courier New"/>
                <a:cs typeface="Courier"/>
                <a:sym typeface="Courier New"/>
              </a:rPr>
              <a:t>oauth_request.to_url</a:t>
            </a:r>
            <a:r>
              <a:rPr lang="en-US" sz="2200" i="0" u="none" strike="noStrike" cap="none" dirty="0">
                <a:solidFill>
                  <a:schemeClr val="lt1"/>
                </a:solidFill>
                <a:latin typeface="Courier"/>
                <a:ea typeface="Courier New"/>
                <a:cs typeface="Courier"/>
                <a:sym typeface="Courier New"/>
              </a:rPr>
              <a:t>()</a:t>
            </a:r>
          </a:p>
        </p:txBody>
      </p:sp>
      <p:sp>
        <p:nvSpPr>
          <p:cNvPr id="672" name="Shape 672"/>
          <p:cNvSpPr txBox="1"/>
          <p:nvPr/>
        </p:nvSpPr>
        <p:spPr>
          <a:xfrm>
            <a:off x="13008649" y="936044"/>
            <a:ext cx="2536151"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a:ea typeface="Courier New"/>
                <a:cs typeface="Courier"/>
                <a:sym typeface="Courier New"/>
              </a:rPr>
              <a:t>twurl.py</a:t>
            </a:r>
            <a:endParaRPr lang="en-US" sz="3000" b="0" i="0" u="none" strike="noStrike" cap="none" dirty="0">
              <a:solidFill>
                <a:srgbClr val="FFFF00"/>
              </a:solidFill>
              <a:latin typeface="Courier"/>
              <a:ea typeface="Courier New"/>
              <a:cs typeface="Courier"/>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i="0" u="none" strike="noStrike" cap="none" dirty="0">
                <a:solidFill>
                  <a:srgbClr val="FF00FF"/>
                </a:solidFill>
                <a:latin typeface="Courier"/>
                <a:ea typeface="Courier New"/>
                <a:cs typeface="Courier"/>
                <a:sym typeface="Courier New"/>
              </a:rPr>
              <a:t>https://</a:t>
            </a:r>
            <a:r>
              <a:rPr lang="en-US" sz="3000" i="0" u="none" strike="noStrike" cap="none" dirty="0" err="1">
                <a:solidFill>
                  <a:srgbClr val="FF00FF"/>
                </a:solidFill>
                <a:latin typeface="Courier"/>
                <a:ea typeface="Courier New"/>
                <a:cs typeface="Courier"/>
                <a:sym typeface="Courier New"/>
              </a:rPr>
              <a:t>api.twitter.com</a:t>
            </a:r>
            <a:r>
              <a:rPr lang="en-US" sz="3000" i="0" u="none" strike="noStrike" cap="none" dirty="0">
                <a:solidFill>
                  <a:srgbClr val="FF00FF"/>
                </a:solidFill>
                <a:latin typeface="Courier"/>
                <a:ea typeface="Courier New"/>
                <a:cs typeface="Courier"/>
                <a:sym typeface="Courier New"/>
              </a:rPr>
              <a:t>/1.1/statuses/</a:t>
            </a:r>
            <a:r>
              <a:rPr lang="en-US" sz="3000" i="0" u="none" strike="noStrike" cap="none" dirty="0" err="1">
                <a:solidFill>
                  <a:srgbClr val="FF00FF"/>
                </a:solidFill>
                <a:latin typeface="Courier"/>
                <a:ea typeface="Courier New"/>
                <a:cs typeface="Courier"/>
                <a:sym typeface="Courier New"/>
              </a:rPr>
              <a:t>user_timeline.json?count</a:t>
            </a:r>
            <a:r>
              <a:rPr lang="en-US" sz="3000" i="0" u="none" strike="noStrike" cap="none" dirty="0">
                <a:solidFill>
                  <a:srgbClr val="FF00FF"/>
                </a:solidFill>
                <a:latin typeface="Courier"/>
                <a:ea typeface="Courier New"/>
                <a:cs typeface="Courier"/>
                <a:sym typeface="Courier New"/>
              </a:rPr>
              <a:t>=2</a:t>
            </a:r>
            <a:r>
              <a:rPr lang="en-US" sz="3000" i="0" u="none" strike="noStrike" cap="none" dirty="0">
                <a:solidFill>
                  <a:srgbClr val="00FF00"/>
                </a:solidFill>
                <a:latin typeface="Courier"/>
                <a:ea typeface="Courier New"/>
                <a:cs typeface="Courier"/>
                <a:sym typeface="Courier New"/>
              </a:rPr>
              <a:t>&amp;oauth_version=1.0&amp;oauth_token=101...</a:t>
            </a:r>
            <a:r>
              <a:rPr lang="en-US" sz="3000" i="0" u="none" strike="noStrike" cap="none" dirty="0" err="1">
                <a:solidFill>
                  <a:srgbClr val="00FF00"/>
                </a:solidFill>
                <a:latin typeface="Courier"/>
                <a:ea typeface="Courier New"/>
                <a:cs typeface="Courier"/>
                <a:sym typeface="Courier New"/>
              </a:rPr>
              <a:t>SGI</a:t>
            </a:r>
            <a:r>
              <a:rPr lang="en-US" sz="3000" i="0" u="none" strike="noStrike" cap="none" dirty="0" err="1">
                <a:solidFill>
                  <a:srgbClr val="FF00FF"/>
                </a:solidFill>
                <a:latin typeface="Courier"/>
                <a:ea typeface="Courier New"/>
                <a:cs typeface="Courier"/>
                <a:sym typeface="Courier New"/>
              </a:rPr>
              <a:t>&amp;screen_name</a:t>
            </a:r>
            <a:r>
              <a:rPr lang="en-US" sz="3000" i="0" u="none" strike="noStrike" cap="none" dirty="0">
                <a:solidFill>
                  <a:srgbClr val="FF00FF"/>
                </a:solidFill>
                <a:latin typeface="Courier"/>
                <a:ea typeface="Courier New"/>
                <a:cs typeface="Courier"/>
                <a:sym typeface="Courier New"/>
              </a:rPr>
              <a:t>=</a:t>
            </a:r>
            <a:r>
              <a:rPr lang="en-US" sz="3000" i="0" u="none" strike="noStrike" cap="none" dirty="0" err="1">
                <a:solidFill>
                  <a:srgbClr val="FF00FF"/>
                </a:solidFill>
                <a:latin typeface="Courier"/>
                <a:ea typeface="Courier New"/>
                <a:cs typeface="Courier"/>
                <a:sym typeface="Courier New"/>
              </a:rPr>
              <a:t>drchuck</a:t>
            </a:r>
            <a:r>
              <a:rPr lang="en-US" sz="3000" i="0" u="none" strike="noStrike" cap="none" dirty="0" err="1">
                <a:solidFill>
                  <a:srgbClr val="00FF00"/>
                </a:solidFill>
                <a:latin typeface="Courier"/>
                <a:ea typeface="Courier New"/>
                <a:cs typeface="Courier"/>
                <a:sym typeface="Courier New"/>
              </a:rPr>
              <a:t>&amp;oauth_nonce</a:t>
            </a:r>
            <a:r>
              <a:rPr lang="en-US" sz="3000" i="0" u="none" strike="noStrike" cap="none" dirty="0">
                <a:solidFill>
                  <a:srgbClr val="00FF00"/>
                </a:solidFill>
                <a:latin typeface="Courier"/>
                <a:ea typeface="Courier New"/>
                <a:cs typeface="Courier"/>
                <a:sym typeface="Courier New"/>
              </a:rPr>
              <a:t>=09239679&amp;oauth_timestamp=1380395644&amp;oauth_signature=</a:t>
            </a:r>
            <a:r>
              <a:rPr lang="en-US" sz="3000" i="0" u="none" strike="noStrike" cap="none" dirty="0" err="1">
                <a:solidFill>
                  <a:srgbClr val="00FF00"/>
                </a:solidFill>
                <a:latin typeface="Courier"/>
                <a:ea typeface="Courier New"/>
                <a:cs typeface="Courier"/>
                <a:sym typeface="Courier New"/>
              </a:rPr>
              <a:t>rLK</a:t>
            </a:r>
            <a:r>
              <a:rPr lang="en-US" sz="3000" i="0" u="none" strike="noStrike" cap="none" dirty="0">
                <a:solidFill>
                  <a:srgbClr val="00FF00"/>
                </a:solidFill>
                <a:latin typeface="Courier"/>
                <a:ea typeface="Courier New"/>
                <a:cs typeface="Courier"/>
                <a:sym typeface="Courier New"/>
              </a:rPr>
              <a:t>...</a:t>
            </a:r>
            <a:r>
              <a:rPr lang="en-US" sz="3000" i="0" u="none" strike="noStrike" cap="none" dirty="0" err="1">
                <a:solidFill>
                  <a:srgbClr val="00FF00"/>
                </a:solidFill>
                <a:latin typeface="Courier"/>
                <a:ea typeface="Courier New"/>
                <a:cs typeface="Courier"/>
                <a:sym typeface="Courier New"/>
              </a:rPr>
              <a:t>BoD&amp;oauth_consumer_key</a:t>
            </a:r>
            <a:r>
              <a:rPr lang="en-US" sz="3000" i="0" u="none" strike="noStrike" cap="none" dirty="0">
                <a:solidFill>
                  <a:srgbClr val="00FF00"/>
                </a:solidFill>
                <a:latin typeface="Courier"/>
                <a:ea typeface="Courier New"/>
                <a:cs typeface="Courier"/>
                <a:sym typeface="Courier New"/>
              </a:rPr>
              <a:t>=h7Lu...</a:t>
            </a:r>
            <a:r>
              <a:rPr lang="en-US" sz="3000" i="0" u="none" strike="noStrike" cap="none" dirty="0" err="1">
                <a:solidFill>
                  <a:srgbClr val="00FF00"/>
                </a:solidFill>
                <a:latin typeface="Courier"/>
                <a:ea typeface="Courier New"/>
                <a:cs typeface="Courier"/>
                <a:sym typeface="Courier New"/>
              </a:rPr>
              <a:t>GNg&amp;oauth_signature_method</a:t>
            </a:r>
            <a:r>
              <a:rPr lang="en-US" sz="3000" i="0" u="none" strike="noStrike" cap="none" dirty="0">
                <a:solidFill>
                  <a:srgbClr val="00FF00"/>
                </a:solidFill>
                <a:latin typeface="Courier"/>
                <a:ea typeface="Courier New"/>
                <a:cs typeface="Courier"/>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lang="en-US" sz="1800" dirty="0">
              <a:solidFill>
                <a:srgbClr val="FFFFFF"/>
              </a:solidFill>
            </a:endParaRPr>
          </a:p>
          <a:p>
            <a:r>
              <a:rPr lang="en-US" sz="1800" dirty="0">
                <a:solidFill>
                  <a:srgbClr val="FFFFFF"/>
                </a:solidFill>
                <a:latin typeface="Helvetica Neue"/>
                <a:ea typeface="Helvetica Neue"/>
                <a:cs typeface="Helvetica Neue"/>
                <a:sym typeface="Helvetica Neue"/>
              </a:rPr>
              <a:t>Salah-</a:t>
            </a:r>
            <a:r>
              <a:rPr lang="en-US" sz="1800" dirty="0" err="1">
                <a:solidFill>
                  <a:srgbClr val="FFFFFF"/>
                </a:solidFill>
                <a:latin typeface="Helvetica Neue"/>
                <a:ea typeface="Helvetica Neue"/>
                <a:cs typeface="Helvetica Neue"/>
                <a:sym typeface="Helvetica Neue"/>
              </a:rPr>
              <a:t>Eddine</a:t>
            </a:r>
            <a:r>
              <a:rPr lang="en-US" sz="1800" dirty="0">
                <a:solidFill>
                  <a:srgbClr val="FFFFFF"/>
                </a:solidFill>
                <a:latin typeface="Helvetica Neue"/>
                <a:ea typeface="Helvetica Neue"/>
                <a:cs typeface="Helvetica Neue"/>
                <a:sym typeface="Helvetica Neue"/>
              </a:rPr>
              <a:t> BENBRAHIM (Contributor)</a:t>
            </a: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8" name="Shape 688"/>
          <p:cNvPicPr preferRelativeResize="0"/>
          <p:nvPr/>
        </p:nvPicPr>
        <p:blipFill rotWithShape="1">
          <a:blip r:embed="rId5">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539899"/>
            <a:ext cx="7295999"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a:t>
            </a:r>
            <a:r>
              <a:rPr lang="en-US" sz="7600" u="sng" strike="noStrike" cap="none">
                <a:solidFill>
                  <a:srgbClr val="FFD966"/>
                </a:solidFill>
                <a:latin typeface="Arial" charset="0"/>
                <a:ea typeface="Arial" charset="0"/>
                <a:cs typeface="Arial" charset="0"/>
                <a:sym typeface="Cabin"/>
              </a:rPr>
              <a:t>X</a:t>
            </a:r>
            <a:r>
              <a:rPr lang="en-US" sz="7600" u="none" strike="noStrike" cap="none">
                <a:solidFill>
                  <a:srgbClr val="FFD966"/>
                </a:solidFill>
                <a:latin typeface="Arial" charset="0"/>
                <a:ea typeface="Arial" charset="0"/>
                <a:cs typeface="Arial" charset="0"/>
                <a:sym typeface="Cabin"/>
              </a:rPr>
              <a:t>tensible </a:t>
            </a:r>
            <a:r>
              <a:rPr lang="en-US" sz="7600" u="sng" strike="noStrike" cap="none">
                <a:solidFill>
                  <a:srgbClr val="FFD966"/>
                </a:solidFill>
                <a:latin typeface="Arial" charset="0"/>
                <a:ea typeface="Arial" charset="0"/>
                <a:cs typeface="Arial" charset="0"/>
                <a:sym typeface="Cabin"/>
              </a:rPr>
              <a:t>M</a:t>
            </a:r>
            <a:r>
              <a:rPr lang="en-US" sz="7600" u="none" strike="noStrike" cap="none">
                <a:solidFill>
                  <a:srgbClr val="FFD966"/>
                </a:solidFill>
                <a:latin typeface="Arial" charset="0"/>
                <a:ea typeface="Arial" charset="0"/>
                <a:cs typeface="Arial" charset="0"/>
                <a:sym typeface="Cabin"/>
              </a:rPr>
              <a:t>arkup </a:t>
            </a:r>
            <a:r>
              <a:rPr lang="en-US" sz="7600" u="sng" strike="noStrike" cap="none">
                <a:solidFill>
                  <a:srgbClr val="FFD966"/>
                </a:solidFill>
                <a:latin typeface="Arial" charset="0"/>
                <a:ea typeface="Arial" charset="0"/>
                <a:cs typeface="Arial" charset="0"/>
                <a:sym typeface="Cabin"/>
              </a:rPr>
              <a:t>L</a:t>
            </a:r>
            <a:r>
              <a:rPr lang="en-US" sz="7600" u="none" strike="noStrike" cap="none">
                <a:solidFill>
                  <a:srgbClr val="FFD966"/>
                </a:solidFill>
                <a:latin typeface="Arial" charset="0"/>
                <a:ea typeface="Arial" charset="0"/>
                <a:cs typeface="Arial" charset="0"/>
                <a:sym typeface="Cabin"/>
              </a:rPr>
              <a:t>anguage</a:t>
            </a:r>
          </a:p>
        </p:txBody>
      </p:sp>
      <p:sp>
        <p:nvSpPr>
          <p:cNvPr id="271" name="Shape 271"/>
          <p:cNvSpPr txBox="1">
            <a:spLocks noGrp="1"/>
          </p:cNvSpPr>
          <p:nvPr>
            <p:ph type="body"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&lt;name&gt;</a:t>
            </a:r>
            <a:r>
              <a:rPr lang="en-US" sz="4400" u="none" strike="noStrike" cap="none">
                <a:solidFill>
                  <a:schemeClr val="lt1"/>
                </a:solidFill>
                <a:latin typeface="Arial" charset="0"/>
                <a:ea typeface="Arial" charset="0"/>
                <a:cs typeface="Arial" charset="0"/>
                <a:sym typeface="Cabin"/>
              </a:rPr>
              <a:t>Chuck</a:t>
            </a:r>
            <a:r>
              <a:rPr lang="en-US" sz="44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&lt;phone </a:t>
            </a:r>
            <a:r>
              <a:rPr lang="en-US" sz="4400" u="none" strike="noStrike" cap="none">
                <a:solidFill>
                  <a:srgbClr val="FF7F00"/>
                </a:solidFill>
                <a:latin typeface="Arial" charset="0"/>
                <a:ea typeface="Arial" charset="0"/>
                <a:cs typeface="Arial" charset="0"/>
                <a:sym typeface="Cabin"/>
              </a:rPr>
              <a:t>type=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intl</a:t>
            </a:r>
            <a:r>
              <a:rPr lang="en-US" sz="4400">
                <a:solidFill>
                  <a:srgbClr val="FF7F00"/>
                </a:solidFill>
              </a:rPr>
              <a:t>"</a:t>
            </a:r>
            <a:r>
              <a:rPr lang="en-US" sz="44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&lt;email</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7F00"/>
                </a:solidFill>
                <a:latin typeface="Arial" charset="0"/>
                <a:ea typeface="Arial" charset="0"/>
                <a:cs typeface="Arial" charset="0"/>
                <a:sym typeface="Cabin"/>
              </a:rPr>
              <a:t>hide=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yes</a:t>
            </a:r>
            <a:r>
              <a:rPr lang="en-US" sz="4400">
                <a:solidFill>
                  <a:srgbClr val="FF7F00"/>
                </a:solidFill>
              </a:rPr>
              <a:t>"</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3642</Words>
  <Application>Microsoft Office PowerPoint</Application>
  <PresentationFormat>Custom</PresentationFormat>
  <Paragraphs>534</Paragraphs>
  <Slides>55</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Arial Regular</vt:lpstr>
      <vt:lpstr>Cabin</vt:lpstr>
      <vt:lpstr>Courier</vt:lpstr>
      <vt:lpstr>Courier New</vt:lpstr>
      <vt:lpstr>Gill Sans</vt:lpstr>
      <vt:lpstr>Helvetica</vt:lpstr>
      <vt:lpstr>Helvetica Neue</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Salah Salah</cp:lastModifiedBy>
  <cp:revision>36</cp:revision>
  <dcterms:modified xsi:type="dcterms:W3CDTF">2018-12-03T18:33:39Z</dcterms:modified>
</cp:coreProperties>
</file>